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D3FF"/>
    <a:srgbClr val="256B9E"/>
    <a:srgbClr val="3076A4"/>
    <a:srgbClr val="286D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231751"/>
            <a:ext cx="10477500" cy="2393270"/>
          </a:xfrm>
        </p:spPr>
        <p:txBody>
          <a:bodyPr anchor="ctr"/>
          <a:lstStyle/>
          <a:p>
            <a:pPr algn="ctr"/>
            <a:r>
              <a:rPr lang="it-IT" b="1">
                <a:solidFill>
                  <a:srgbClr val="256B9E"/>
                </a:solidFill>
              </a:rPr>
              <a:t>CANTAUTORI NELLE SCUOLE </a:t>
            </a:r>
            <a:r>
              <a:rPr lang="it-IT" b="1" dirty="0">
                <a:solidFill>
                  <a:srgbClr val="256B9E"/>
                </a:solidFill>
              </a:rPr>
              <a:t/>
            </a:r>
            <a:br>
              <a:rPr lang="it-IT" b="1" dirty="0">
                <a:solidFill>
                  <a:srgbClr val="256B9E"/>
                </a:solidFill>
              </a:rPr>
            </a:br>
            <a:r>
              <a:rPr lang="it-IT" b="1">
                <a:solidFill>
                  <a:srgbClr val="256B9E"/>
                </a:solidFill>
              </a:rPr>
              <a:t> </a:t>
            </a:r>
            <a:endParaRPr lang="it-IT" b="1" dirty="0">
              <a:solidFill>
                <a:srgbClr val="256B9E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742" y="662935"/>
            <a:ext cx="594015" cy="848431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DA2EAC18-F847-EB96-D33F-82CE4A532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4014" y="3672521"/>
            <a:ext cx="7766936" cy="1646302"/>
          </a:xfrm>
        </p:spPr>
        <p:txBody>
          <a:bodyPr/>
          <a:lstStyle/>
          <a:p>
            <a:pPr algn="ctr"/>
            <a:r>
              <a:rPr lang="it-IT" sz="4800" dirty="0" smtClean="0">
                <a:solidFill>
                  <a:srgbClr val="256B9E"/>
                </a:solidFill>
              </a:rPr>
              <a:t>Quinta </a:t>
            </a:r>
            <a:r>
              <a:rPr lang="it-IT" sz="4800" dirty="0">
                <a:solidFill>
                  <a:srgbClr val="256B9E"/>
                </a:solidFill>
              </a:rPr>
              <a:t>edizione</a:t>
            </a:r>
            <a:br>
              <a:rPr lang="it-IT" sz="4800" dirty="0">
                <a:solidFill>
                  <a:srgbClr val="256B9E"/>
                </a:solidFill>
              </a:rPr>
            </a:br>
            <a:r>
              <a:rPr lang="it-IT" sz="4800" dirty="0">
                <a:solidFill>
                  <a:srgbClr val="256B9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245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298" y="0"/>
            <a:ext cx="2689702" cy="6858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" y="0"/>
            <a:ext cx="762000" cy="5607978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1" y="436464"/>
            <a:ext cx="12136984" cy="566216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 dirty="0">
                <a:solidFill>
                  <a:srgbClr val="256B9E"/>
                </a:solidFill>
              </a:rPr>
              <a:t>                                        </a:t>
            </a:r>
            <a:r>
              <a:rPr lang="it-IT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 NUMERI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/>
          <a:srcRect t="1" r="87714" b="-5605"/>
          <a:stretch/>
        </p:blipFill>
        <p:spPr>
          <a:xfrm>
            <a:off x="5898435" y="6161012"/>
            <a:ext cx="341129" cy="485784"/>
          </a:xfrm>
          <a:prstGeom prst="rect">
            <a:avLst/>
          </a:prstGeom>
        </p:spPr>
      </p:pic>
      <p:sp>
        <p:nvSpPr>
          <p:cNvPr id="14" name="Elaborazione 13"/>
          <p:cNvSpPr/>
          <p:nvPr/>
        </p:nvSpPr>
        <p:spPr>
          <a:xfrm>
            <a:off x="1813289" y="1514694"/>
            <a:ext cx="8723339" cy="566216"/>
          </a:xfrm>
          <a:prstGeom prst="flowChartProcess">
            <a:avLst/>
          </a:prstGeom>
          <a:gradFill flip="none" rotWithShape="1">
            <a:gsLst>
              <a:gs pos="0">
                <a:schemeClr val="bg1"/>
              </a:gs>
              <a:gs pos="89000">
                <a:schemeClr val="accent1">
                  <a:lumMod val="45000"/>
                  <a:lumOff val="5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accent2">
                    <a:lumMod val="50000"/>
                  </a:schemeClr>
                </a:solidFill>
              </a:rPr>
              <a:t>       </a:t>
            </a:r>
            <a:r>
              <a:rPr lang="it-IT" sz="3200" dirty="0">
                <a:solidFill>
                  <a:schemeClr val="tx1"/>
                </a:solidFill>
              </a:rPr>
              <a:t>EDIZIONI</a:t>
            </a:r>
            <a:endParaRPr lang="it-IT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77EA71B6-7B7A-4FC1-A1EF-6E52204892F3}"/>
              </a:ext>
            </a:extLst>
          </p:cNvPr>
          <p:cNvSpPr/>
          <p:nvPr/>
        </p:nvSpPr>
        <p:spPr>
          <a:xfrm>
            <a:off x="928364" y="1514694"/>
            <a:ext cx="1700922" cy="58535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" name="Elaborazione 3">
            <a:extLst>
              <a:ext uri="{FF2B5EF4-FFF2-40B4-BE49-F238E27FC236}">
                <a16:creationId xmlns:a16="http://schemas.microsoft.com/office/drawing/2014/main" id="{4B7F72E4-0ED4-137A-9F8C-243A4703BEA8}"/>
              </a:ext>
            </a:extLst>
          </p:cNvPr>
          <p:cNvSpPr/>
          <p:nvPr/>
        </p:nvSpPr>
        <p:spPr>
          <a:xfrm>
            <a:off x="2165216" y="2410417"/>
            <a:ext cx="8406167" cy="568669"/>
          </a:xfrm>
          <a:prstGeom prst="flowChartProcess">
            <a:avLst/>
          </a:prstGeom>
          <a:gradFill flip="none" rotWithShape="1">
            <a:gsLst>
              <a:gs pos="0">
                <a:schemeClr val="bg1"/>
              </a:gs>
              <a:gs pos="89000">
                <a:schemeClr val="accent1">
                  <a:lumMod val="45000"/>
                  <a:lumOff val="5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it-IT" sz="3200" dirty="0">
                <a:solidFill>
                  <a:schemeClr val="tx1"/>
                </a:solidFill>
              </a:rPr>
              <a:t>STUDENTI</a:t>
            </a:r>
          </a:p>
        </p:txBody>
      </p:sp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58FEFA89-A0B0-39EB-9F0D-DBB6FF48A968}"/>
              </a:ext>
            </a:extLst>
          </p:cNvPr>
          <p:cNvSpPr/>
          <p:nvPr/>
        </p:nvSpPr>
        <p:spPr>
          <a:xfrm>
            <a:off x="928364" y="2403668"/>
            <a:ext cx="1700922" cy="57541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chemeClr val="tx1"/>
                </a:solidFill>
              </a:rPr>
              <a:t>2500</a:t>
            </a:r>
          </a:p>
        </p:txBody>
      </p:sp>
      <p:sp>
        <p:nvSpPr>
          <p:cNvPr id="6" name="Elaborazione 5">
            <a:extLst>
              <a:ext uri="{FF2B5EF4-FFF2-40B4-BE49-F238E27FC236}">
                <a16:creationId xmlns:a16="http://schemas.microsoft.com/office/drawing/2014/main" id="{93D50BAA-A915-4E07-8833-BE61DFB6553D}"/>
              </a:ext>
            </a:extLst>
          </p:cNvPr>
          <p:cNvSpPr/>
          <p:nvPr/>
        </p:nvSpPr>
        <p:spPr>
          <a:xfrm>
            <a:off x="2199972" y="3302657"/>
            <a:ext cx="8336656" cy="562216"/>
          </a:xfrm>
          <a:prstGeom prst="flowChartProcess">
            <a:avLst/>
          </a:prstGeom>
          <a:gradFill flip="none" rotWithShape="1">
            <a:gsLst>
              <a:gs pos="0">
                <a:schemeClr val="bg1"/>
              </a:gs>
              <a:gs pos="89000">
                <a:schemeClr val="accent1">
                  <a:lumMod val="45000"/>
                  <a:lumOff val="5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accent2">
                    <a:lumMod val="50000"/>
                  </a:schemeClr>
                </a:solidFill>
              </a:rPr>
              <a:t>       </a:t>
            </a:r>
            <a:r>
              <a:rPr lang="it-IT" sz="2400" dirty="0">
                <a:solidFill>
                  <a:schemeClr val="tx1"/>
                </a:solidFill>
              </a:rPr>
              <a:t>SCUOLE SECONDARIE DI SECONDO GRADO COINVOLTE</a:t>
            </a:r>
            <a:endParaRPr lang="it-IT" sz="2200" dirty="0">
              <a:solidFill>
                <a:schemeClr val="tx1"/>
              </a:solidFill>
            </a:endParaRPr>
          </a:p>
        </p:txBody>
      </p:sp>
      <p:sp>
        <p:nvSpPr>
          <p:cNvPr id="5" name="Freccia a pentagono 4">
            <a:extLst>
              <a:ext uri="{FF2B5EF4-FFF2-40B4-BE49-F238E27FC236}">
                <a16:creationId xmlns:a16="http://schemas.microsoft.com/office/drawing/2014/main" id="{4BFBE310-B8B3-A10A-3CC4-0DF6E67BAE1A}"/>
              </a:ext>
            </a:extLst>
          </p:cNvPr>
          <p:cNvSpPr/>
          <p:nvPr/>
        </p:nvSpPr>
        <p:spPr>
          <a:xfrm>
            <a:off x="928364" y="3289455"/>
            <a:ext cx="1700922" cy="57541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9" name="Elaborazione 8">
            <a:extLst>
              <a:ext uri="{FF2B5EF4-FFF2-40B4-BE49-F238E27FC236}">
                <a16:creationId xmlns:a16="http://schemas.microsoft.com/office/drawing/2014/main" id="{C6F83B31-68E6-31A1-DB35-BBB83EC18113}"/>
              </a:ext>
            </a:extLst>
          </p:cNvPr>
          <p:cNvSpPr/>
          <p:nvPr/>
        </p:nvSpPr>
        <p:spPr>
          <a:xfrm>
            <a:off x="2268746" y="4306127"/>
            <a:ext cx="8336657" cy="863315"/>
          </a:xfrm>
          <a:prstGeom prst="flowChartProcess">
            <a:avLst/>
          </a:prstGeom>
          <a:gradFill flip="none" rotWithShape="1">
            <a:gsLst>
              <a:gs pos="0">
                <a:schemeClr val="bg1"/>
              </a:gs>
              <a:gs pos="89000">
                <a:schemeClr val="accent1">
                  <a:lumMod val="45000"/>
                  <a:lumOff val="5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it-IT" sz="2800" dirty="0">
                <a:solidFill>
                  <a:schemeClr val="tx1"/>
                </a:solidFill>
              </a:rPr>
              <a:t>  LEZIONI, LABORATORI, </a:t>
            </a:r>
            <a:r>
              <a:rPr lang="it-IT" sz="2800">
                <a:solidFill>
                  <a:schemeClr val="tx1"/>
                </a:solidFill>
              </a:rPr>
              <a:t>EVENTI CONCLUSIVI</a:t>
            </a:r>
            <a:endParaRPr lang="it-IT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Gallone 14"/>
          <p:cNvSpPr/>
          <p:nvPr/>
        </p:nvSpPr>
        <p:spPr>
          <a:xfrm>
            <a:off x="928364" y="4306129"/>
            <a:ext cx="1832253" cy="863314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>
                <a:solidFill>
                  <a:schemeClr val="tx1"/>
                </a:solidFill>
              </a:rPr>
              <a:t>300</a:t>
            </a:r>
            <a:r>
              <a:rPr lang="it-IT" sz="3600" b="1" dirty="0">
                <a:solidFill>
                  <a:schemeClr val="tx1"/>
                </a:solidFill>
              </a:rPr>
              <a:t> </a:t>
            </a:r>
            <a:r>
              <a:rPr lang="it-IT" sz="2400" b="1" dirty="0">
                <a:solidFill>
                  <a:schemeClr val="tx1"/>
                </a:solidFill>
              </a:rPr>
              <a:t>ore</a:t>
            </a:r>
          </a:p>
        </p:txBody>
      </p:sp>
    </p:spTree>
    <p:extLst>
      <p:ext uri="{BB962C8B-B14F-4D97-AF65-F5344CB8AC3E}">
        <p14:creationId xmlns:p14="http://schemas.microsoft.com/office/powerpoint/2010/main" val="405062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298" y="0"/>
            <a:ext cx="2689702" cy="6858000"/>
          </a:xfrm>
          <a:prstGeom prst="rect">
            <a:avLst/>
          </a:prstGeom>
        </p:spPr>
      </p:pic>
      <p:sp>
        <p:nvSpPr>
          <p:cNvPr id="15" name="Elaborazione 14"/>
          <p:cNvSpPr/>
          <p:nvPr/>
        </p:nvSpPr>
        <p:spPr>
          <a:xfrm>
            <a:off x="5616399" y="4424928"/>
            <a:ext cx="4726691" cy="928885"/>
          </a:xfrm>
          <a:prstGeom prst="flowChartProcess">
            <a:avLst/>
          </a:prstGeom>
          <a:gradFill>
            <a:gsLst>
              <a:gs pos="0">
                <a:schemeClr val="bg1"/>
              </a:gs>
              <a:gs pos="89000">
                <a:schemeClr val="accent2">
                  <a:lumMod val="20000"/>
                  <a:lumOff val="8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>
                <a:solidFill>
                  <a:schemeClr val="tx1"/>
                </a:solidFill>
                <a:effectLst/>
              </a:rPr>
              <a:t>Gaber, Baglioni, Vecchioni, Dalla, Guccini, Battiato</a:t>
            </a:r>
            <a:r>
              <a:rPr lang="it-IT" sz="2400">
                <a:effectLst/>
              </a:rPr>
              <a:t>.</a:t>
            </a:r>
            <a:endParaRPr lang="it-IT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2000" cy="5607978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-1" y="616985"/>
            <a:ext cx="12192000" cy="700434"/>
          </a:xfrm>
          <a:prstGeom prst="rect">
            <a:avLst/>
          </a:prstGeom>
          <a:solidFill>
            <a:schemeClr val="accent2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 dirty="0">
                <a:solidFill>
                  <a:srgbClr val="256B9E"/>
                </a:solidFill>
              </a:rPr>
              <a:t>                             </a:t>
            </a:r>
            <a:r>
              <a:rPr lang="it-IT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 CANTAUTORI STUDIATI</a:t>
            </a:r>
          </a:p>
        </p:txBody>
      </p:sp>
      <p:sp>
        <p:nvSpPr>
          <p:cNvPr id="7" name="Elaborazione 6"/>
          <p:cNvSpPr/>
          <p:nvPr/>
        </p:nvSpPr>
        <p:spPr>
          <a:xfrm>
            <a:off x="5616399" y="2304164"/>
            <a:ext cx="4794727" cy="928885"/>
          </a:xfrm>
          <a:prstGeom prst="flowChartProcess">
            <a:avLst/>
          </a:prstGeom>
          <a:gradFill>
            <a:gsLst>
              <a:gs pos="0">
                <a:schemeClr val="bg1"/>
              </a:gs>
              <a:gs pos="89000">
                <a:schemeClr val="accent2">
                  <a:lumMod val="20000"/>
                  <a:lumOff val="80000"/>
                </a:schemeClr>
              </a:gs>
              <a:gs pos="31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>
                <a:solidFill>
                  <a:schemeClr val="tx1"/>
                </a:solidFill>
                <a:effectLst/>
              </a:rPr>
              <a:t>De André, Paoli, Tenco, Bindi, Lauzi, Fossati</a:t>
            </a:r>
            <a:endParaRPr lang="it-IT" sz="2800" dirty="0">
              <a:solidFill>
                <a:schemeClr val="tx1"/>
              </a:solidFill>
            </a:endParaRPr>
          </a:p>
        </p:txBody>
      </p:sp>
      <p:sp>
        <p:nvSpPr>
          <p:cNvPr id="9" name="Pentagono 8"/>
          <p:cNvSpPr/>
          <p:nvPr/>
        </p:nvSpPr>
        <p:spPr>
          <a:xfrm>
            <a:off x="686832" y="2304164"/>
            <a:ext cx="4558999" cy="473825"/>
          </a:xfrm>
          <a:prstGeom prst="homePlate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>
                <a:solidFill>
                  <a:schemeClr val="tx1"/>
                </a:solidFill>
                <a:effectLst/>
              </a:rPr>
              <a:t>LA SCUOLA GENOVESE</a:t>
            </a:r>
            <a:endParaRPr lang="it-IT" sz="2800" b="1" dirty="0">
              <a:solidFill>
                <a:schemeClr val="tx1"/>
              </a:solidFill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4"/>
          <a:srcRect t="1" r="87714" b="-5605"/>
          <a:stretch/>
        </p:blipFill>
        <p:spPr>
          <a:xfrm>
            <a:off x="5925435" y="6210291"/>
            <a:ext cx="341129" cy="485784"/>
          </a:xfrm>
          <a:prstGeom prst="rect">
            <a:avLst/>
          </a:prstGeom>
        </p:spPr>
      </p:pic>
      <p:sp>
        <p:nvSpPr>
          <p:cNvPr id="2" name="Pentagono 8">
            <a:extLst>
              <a:ext uri="{FF2B5EF4-FFF2-40B4-BE49-F238E27FC236}">
                <a16:creationId xmlns:a16="http://schemas.microsoft.com/office/drawing/2014/main" id="{65053DB0-0173-DEE5-54B8-A566CD09AA04}"/>
              </a:ext>
            </a:extLst>
          </p:cNvPr>
          <p:cNvSpPr/>
          <p:nvPr/>
        </p:nvSpPr>
        <p:spPr>
          <a:xfrm>
            <a:off x="712869" y="4424928"/>
            <a:ext cx="4558999" cy="473825"/>
          </a:xfrm>
          <a:prstGeom prst="homePlate">
            <a:avLst/>
          </a:prstGeom>
          <a:solidFill>
            <a:schemeClr val="accent2">
              <a:lumMod val="40000"/>
              <a:lumOff val="60000"/>
              <a:alpha val="72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>
                <a:solidFill>
                  <a:schemeClr val="tx1"/>
                </a:solidFill>
                <a:effectLst/>
              </a:rPr>
              <a:t>LA </a:t>
            </a:r>
            <a:r>
              <a:rPr lang="it-IT" sz="2800" b="1">
                <a:solidFill>
                  <a:schemeClr val="tx1"/>
                </a:solidFill>
              </a:rPr>
              <a:t>CANZONE NAZIONALE</a:t>
            </a:r>
            <a:endParaRPr lang="it-IT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212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823FF92C-E523-550F-CE7E-5CA971A2CA13}"/>
              </a:ext>
            </a:extLst>
          </p:cNvPr>
          <p:cNvSpPr/>
          <p:nvPr/>
        </p:nvSpPr>
        <p:spPr>
          <a:xfrm>
            <a:off x="1" y="609598"/>
            <a:ext cx="12136984" cy="670115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>
                <a:solidFill>
                  <a:srgbClr val="256B9E"/>
                </a:solidFill>
              </a:rPr>
              <a:t>                                        </a:t>
            </a:r>
            <a:endParaRPr lang="it-IT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354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375955"/>
            <a:ext cx="8596668" cy="46654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/>
              <a:t>      </a:t>
            </a:r>
            <a:endParaRPr lang="it-IT" dirty="0"/>
          </a:p>
          <a:p>
            <a:pPr marL="0" indent="0">
              <a:buNone/>
            </a:pPr>
            <a:r>
              <a:rPr lang="it-IT" b="1" dirty="0"/>
              <a:t>     1°L Scienze Umane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     Non dimenticare durante il lungo inverno</a:t>
            </a:r>
          </a:p>
          <a:p>
            <a:pPr marL="0" indent="0">
              <a:buNone/>
            </a:pPr>
            <a:r>
              <a:rPr lang="it-IT" dirty="0"/>
              <a:t>     un fiore può fiorire tra le crepe congelate</a:t>
            </a:r>
          </a:p>
          <a:p>
            <a:pPr marL="0" indent="0">
              <a:buNone/>
            </a:pPr>
            <a:r>
              <a:rPr lang="it-IT" dirty="0"/>
              <a:t>     non vedi quanto sia bello?</a:t>
            </a:r>
          </a:p>
          <a:p>
            <a:pPr marL="0" indent="0">
              <a:buNone/>
            </a:pPr>
            <a:r>
              <a:rPr lang="it-IT" dirty="0"/>
              <a:t>     La primavera di domani verrà</a:t>
            </a:r>
          </a:p>
          <a:p>
            <a:pPr marL="0" indent="0">
              <a:buNone/>
            </a:pPr>
            <a:r>
              <a:rPr lang="it-IT" dirty="0"/>
              <a:t>   </a:t>
            </a:r>
          </a:p>
          <a:p>
            <a:pPr marL="0" indent="0">
              <a:buNone/>
            </a:pPr>
            <a:r>
              <a:rPr lang="it-IT" dirty="0"/>
              <a:t>     Non dimenticare tra il buio nuvoloso</a:t>
            </a:r>
          </a:p>
          <a:p>
            <a:pPr marL="0" indent="0">
              <a:buNone/>
            </a:pPr>
            <a:r>
              <a:rPr lang="it-IT" dirty="0"/>
              <a:t>     sei una stella dipinta con la mano sinistra</a:t>
            </a:r>
          </a:p>
          <a:p>
            <a:pPr marL="0" indent="0">
              <a:buNone/>
            </a:pPr>
            <a:r>
              <a:rPr lang="it-IT" dirty="0"/>
              <a:t>     non vedi quanto sia bello?</a:t>
            </a:r>
          </a:p>
          <a:p>
            <a:pPr marL="0" indent="0">
              <a:buNone/>
            </a:pPr>
            <a:r>
              <a:rPr lang="it-IT" dirty="0"/>
              <a:t>     Può essere una vera unicità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EC01C2C-11F0-7700-B359-6CAA6F7A3923}"/>
              </a:ext>
            </a:extLst>
          </p:cNvPr>
          <p:cNvSpPr txBox="1"/>
          <p:nvPr/>
        </p:nvSpPr>
        <p:spPr>
          <a:xfrm>
            <a:off x="4431600" y="731577"/>
            <a:ext cx="4295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400" b="1"/>
              <a:t>Istituto Duchessa di Galliera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094094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DE8D298C-649F-876A-9DD5-9A9BB4304AE8}"/>
              </a:ext>
            </a:extLst>
          </p:cNvPr>
          <p:cNvSpPr/>
          <p:nvPr/>
        </p:nvSpPr>
        <p:spPr>
          <a:xfrm>
            <a:off x="1" y="609598"/>
            <a:ext cx="12136984" cy="670115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>
                <a:solidFill>
                  <a:srgbClr val="256B9E"/>
                </a:solidFill>
              </a:rPr>
              <a:t>                                        </a:t>
            </a:r>
            <a:endParaRPr lang="it-IT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5691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341121"/>
            <a:ext cx="8596668" cy="4700242"/>
          </a:xfrm>
        </p:spPr>
        <p:txBody>
          <a:bodyPr/>
          <a:lstStyle/>
          <a:p>
            <a:pPr marL="0" indent="0">
              <a:buNone/>
            </a:pPr>
            <a:r>
              <a:rPr lang="it-IT" b="1"/>
              <a:t>      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     (Ylenia Gioia, Eleonora </a:t>
            </a:r>
            <a:r>
              <a:rPr lang="it-IT" dirty="0" err="1"/>
              <a:t>Lalli</a:t>
            </a:r>
            <a:r>
              <a:rPr lang="it-IT" dirty="0"/>
              <a:t>, Chiara </a:t>
            </a:r>
            <a:r>
              <a:rPr lang="it-IT" dirty="0" err="1"/>
              <a:t>Bressani</a:t>
            </a:r>
            <a:r>
              <a:rPr lang="it-IT" dirty="0"/>
              <a:t>, Alice Regoli, Aurora </a:t>
            </a:r>
            <a:r>
              <a:rPr lang="it-IT" dirty="0" err="1"/>
              <a:t>Tauszig</a:t>
            </a:r>
            <a:r>
              <a:rPr lang="it-IT" dirty="0"/>
              <a:t>)</a:t>
            </a:r>
          </a:p>
          <a:p>
            <a:pPr marL="0" indent="0">
              <a:buNone/>
            </a:pPr>
            <a:r>
              <a:rPr lang="it-IT" dirty="0"/>
              <a:t>  </a:t>
            </a:r>
          </a:p>
          <a:p>
            <a:pPr marL="0" indent="0">
              <a:buNone/>
            </a:pPr>
            <a:r>
              <a:rPr lang="it-IT" dirty="0"/>
              <a:t>     Lasciati fotografare</a:t>
            </a:r>
          </a:p>
          <a:p>
            <a:pPr marL="0" indent="0">
              <a:buNone/>
            </a:pPr>
            <a:r>
              <a:rPr lang="it-IT" dirty="0"/>
              <a:t>      con questa luce</a:t>
            </a:r>
          </a:p>
          <a:p>
            <a:pPr marL="0" indent="0">
              <a:buNone/>
            </a:pPr>
            <a:r>
              <a:rPr lang="it-IT" dirty="0"/>
              <a:t>      sorridimi che il cuore si ricuce</a:t>
            </a:r>
          </a:p>
          <a:p>
            <a:pPr marL="0" indent="0">
              <a:buNone/>
            </a:pPr>
            <a:r>
              <a:rPr lang="it-IT" dirty="0"/>
              <a:t>      Avevamo paura di invecchiare</a:t>
            </a:r>
          </a:p>
          <a:p>
            <a:pPr marL="0" indent="0">
              <a:buNone/>
            </a:pPr>
            <a:r>
              <a:rPr lang="it-IT" dirty="0"/>
              <a:t>      prima di poterci salutare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86D2F1A-342A-728B-F8F0-C2815BC74B66}"/>
              </a:ext>
            </a:extLst>
          </p:cNvPr>
          <p:cNvSpPr txBox="1"/>
          <p:nvPr/>
        </p:nvSpPr>
        <p:spPr>
          <a:xfrm>
            <a:off x="4431600" y="731577"/>
            <a:ext cx="42955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/>
              <a:t>Liceo Pertini Nervi </a:t>
            </a:r>
            <a:endParaRPr lang="it-IT" sz="2400"/>
          </a:p>
          <a:p>
            <a:pPr marL="0" indent="0">
              <a:buNone/>
            </a:pPr>
            <a:r>
              <a:rPr lang="it-IT" sz="2400" b="1"/>
              <a:t>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108820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F1CDC03A-C0ED-453E-437C-8FD652E28681}"/>
              </a:ext>
            </a:extLst>
          </p:cNvPr>
          <p:cNvSpPr/>
          <p:nvPr/>
        </p:nvSpPr>
        <p:spPr>
          <a:xfrm>
            <a:off x="1" y="609598"/>
            <a:ext cx="12136984" cy="670115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>
                <a:solidFill>
                  <a:srgbClr val="256B9E"/>
                </a:solidFill>
              </a:rPr>
              <a:t>                                        </a:t>
            </a:r>
            <a:endParaRPr lang="it-IT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5394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436915"/>
            <a:ext cx="8596668" cy="51728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/>
              <a:t>     </a:t>
            </a:r>
            <a:r>
              <a:rPr lang="it-IT" b="1"/>
              <a:t> 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     (Martina Medulla, Annalisa Marano)</a:t>
            </a:r>
          </a:p>
          <a:p>
            <a:pPr marL="0" indent="0">
              <a:buNone/>
            </a:pPr>
            <a:r>
              <a:rPr lang="it-IT" dirty="0"/>
              <a:t>     </a:t>
            </a:r>
          </a:p>
          <a:p>
            <a:pPr marL="0" indent="0">
              <a:buNone/>
            </a:pPr>
            <a:r>
              <a:rPr lang="it-IT" dirty="0"/>
              <a:t>     E quando ti sentirai diverso</a:t>
            </a:r>
          </a:p>
          <a:p>
            <a:pPr marL="0" indent="0">
              <a:buNone/>
            </a:pPr>
            <a:r>
              <a:rPr lang="it-IT" dirty="0"/>
              <a:t>     quando non troverai il senso</a:t>
            </a:r>
          </a:p>
          <a:p>
            <a:pPr marL="0" indent="0">
              <a:buNone/>
            </a:pPr>
            <a:r>
              <a:rPr lang="it-IT" dirty="0"/>
              <a:t>     le mie braccia saranno aperte per te</a:t>
            </a:r>
          </a:p>
          <a:p>
            <a:pPr marL="0" indent="0">
              <a:buNone/>
            </a:pPr>
            <a:r>
              <a:rPr lang="it-IT" dirty="0"/>
              <a:t>     trova una casa in me</a:t>
            </a:r>
          </a:p>
          <a:p>
            <a:pPr marL="0" indent="0">
              <a:buNone/>
            </a:pPr>
            <a:r>
              <a:rPr lang="it-IT" dirty="0"/>
              <a:t>     Volevo solo dirti questo</a:t>
            </a:r>
          </a:p>
          <a:p>
            <a:pPr marL="0" indent="0">
              <a:buNone/>
            </a:pPr>
            <a:r>
              <a:rPr lang="it-IT" dirty="0"/>
              <a:t>     ma adesso che una bara ci separa non mi è più permesso</a:t>
            </a:r>
          </a:p>
          <a:p>
            <a:pPr marL="0" indent="0">
              <a:buNone/>
            </a:pPr>
            <a:r>
              <a:rPr lang="it-IT" dirty="0"/>
              <a:t>     lo urlo al vento sperando che tu possa tornare indietro</a:t>
            </a:r>
          </a:p>
          <a:p>
            <a:pPr marL="0" indent="0">
              <a:buNone/>
            </a:pPr>
            <a:r>
              <a:rPr lang="it-IT" dirty="0"/>
              <a:t>     ma la verità è che di te è rimasto solo il ricordo</a:t>
            </a:r>
          </a:p>
          <a:p>
            <a:pPr marL="0" indent="0">
              <a:buNone/>
            </a:pPr>
            <a:r>
              <a:rPr lang="it-IT" dirty="0"/>
              <a:t>     e il mio cuore non sarà mai più lo stesso</a:t>
            </a:r>
          </a:p>
          <a:p>
            <a:pPr marL="0" indent="0">
              <a:buNone/>
            </a:pPr>
            <a:r>
              <a:rPr lang="it-IT" dirty="0"/>
              <a:t>     domani è tetro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07AF55-E24F-FB9C-6485-1A32DE4BA964}"/>
              </a:ext>
            </a:extLst>
          </p:cNvPr>
          <p:cNvSpPr txBox="1"/>
          <p:nvPr/>
        </p:nvSpPr>
        <p:spPr>
          <a:xfrm>
            <a:off x="4431600" y="731577"/>
            <a:ext cx="4295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400" b="1"/>
              <a:t>Liceo Pertini Nervi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956314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F1B23FB0-E7A9-3E04-955B-33C996667A59}"/>
              </a:ext>
            </a:extLst>
          </p:cNvPr>
          <p:cNvSpPr/>
          <p:nvPr/>
        </p:nvSpPr>
        <p:spPr>
          <a:xfrm>
            <a:off x="1" y="609598"/>
            <a:ext cx="12136984" cy="670115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>
                <a:solidFill>
                  <a:srgbClr val="256B9E"/>
                </a:solidFill>
              </a:rPr>
              <a:t>                                        </a:t>
            </a:r>
            <a:endParaRPr lang="it-IT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9269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436915"/>
            <a:ext cx="8596668" cy="4604448"/>
          </a:xfrm>
        </p:spPr>
        <p:txBody>
          <a:bodyPr/>
          <a:lstStyle/>
          <a:p>
            <a:pPr marL="0" indent="0">
              <a:buNone/>
            </a:pPr>
            <a:r>
              <a:rPr lang="it-IT" b="1"/>
              <a:t>     </a:t>
            </a:r>
            <a:r>
              <a:rPr lang="it-IT"/>
              <a:t> 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     (GRUPPO 1)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     Prendiamoci un aperitivo parlando del nostro destino</a:t>
            </a:r>
          </a:p>
          <a:p>
            <a:pPr marL="0" indent="0">
              <a:buNone/>
            </a:pPr>
            <a:r>
              <a:rPr lang="it-IT" dirty="0"/>
              <a:t>     Cos’è 'sta agonia? prendimi e buttami via</a:t>
            </a:r>
          </a:p>
          <a:p>
            <a:pPr marL="0" indent="0">
              <a:buNone/>
            </a:pPr>
            <a:r>
              <a:rPr lang="it-IT" dirty="0"/>
              <a:t>     Passami l’accendino, fammi conoscere la tua anima e sarò il tuo assassino </a:t>
            </a:r>
          </a:p>
          <a:p>
            <a:pPr marL="0" indent="0">
              <a:buNone/>
            </a:pPr>
            <a:r>
              <a:rPr lang="it-IT" dirty="0"/>
              <a:t>     Facendo un tour nelle tue angosce mi ci sono perso</a:t>
            </a:r>
          </a:p>
          <a:p>
            <a:pPr marL="0" indent="0">
              <a:buNone/>
            </a:pPr>
            <a:r>
              <a:rPr lang="it-IT" dirty="0"/>
              <a:t>     Mi chiedo cosa sia quest'apatia, niente più mi mette l’allegria</a:t>
            </a:r>
          </a:p>
          <a:p>
            <a:pPr marL="0" indent="0">
              <a:buNone/>
            </a:pPr>
            <a:r>
              <a:rPr lang="it-IT" dirty="0"/>
              <a:t>     Queste parole fanno male, sono troppo aspre</a:t>
            </a:r>
          </a:p>
          <a:p>
            <a:pPr marL="0" indent="0">
              <a:buNone/>
            </a:pPr>
            <a:r>
              <a:rPr lang="it-IT" dirty="0"/>
              <a:t>     e io aggiungo alla birra un po' di sogni infranti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AD7BB2-A66B-651A-8302-1768690DE04A}"/>
              </a:ext>
            </a:extLst>
          </p:cNvPr>
          <p:cNvSpPr txBox="1"/>
          <p:nvPr/>
        </p:nvSpPr>
        <p:spPr>
          <a:xfrm>
            <a:off x="4431600" y="731577"/>
            <a:ext cx="42955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/>
              <a:t>Liceo Ruffini</a:t>
            </a:r>
            <a:endParaRPr lang="it-IT" sz="2400"/>
          </a:p>
          <a:p>
            <a:pPr marL="0" indent="0">
              <a:buNone/>
            </a:pPr>
            <a:r>
              <a:rPr lang="it-IT" sz="2400" b="1"/>
              <a:t>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267399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5B1C70A-A05C-5525-53D2-980F491BB5BE}"/>
              </a:ext>
            </a:extLst>
          </p:cNvPr>
          <p:cNvSpPr/>
          <p:nvPr/>
        </p:nvSpPr>
        <p:spPr>
          <a:xfrm>
            <a:off x="1" y="609598"/>
            <a:ext cx="12136984" cy="670115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>
                <a:solidFill>
                  <a:srgbClr val="256B9E"/>
                </a:solidFill>
              </a:rPr>
              <a:t>                                        </a:t>
            </a:r>
            <a:endParaRPr lang="it-IT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143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402081"/>
            <a:ext cx="8596668" cy="46392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b="1"/>
              <a:t>     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  </a:t>
            </a:r>
          </a:p>
          <a:p>
            <a:pPr marL="0" indent="0">
              <a:buNone/>
            </a:pPr>
            <a:r>
              <a:rPr lang="it-IT" dirty="0"/>
              <a:t>      (GRUPPO 1 </a:t>
            </a:r>
            <a:r>
              <a:rPr lang="it-IT" dirty="0" err="1"/>
              <a:t>Merani</a:t>
            </a:r>
            <a:r>
              <a:rPr lang="it-IT" dirty="0"/>
              <a:t>, </a:t>
            </a:r>
            <a:r>
              <a:rPr lang="it-IT" dirty="0" err="1"/>
              <a:t>Lavorgna</a:t>
            </a:r>
            <a:r>
              <a:rPr lang="it-IT" dirty="0"/>
              <a:t>, </a:t>
            </a:r>
            <a:r>
              <a:rPr lang="it-IT" dirty="0" err="1"/>
              <a:t>Alabiso</a:t>
            </a:r>
            <a:r>
              <a:rPr lang="it-IT" dirty="0"/>
              <a:t>)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      Arrivò dal nulla senza preavviso</a:t>
            </a:r>
          </a:p>
          <a:p>
            <a:pPr marL="0" indent="0">
              <a:buNone/>
            </a:pPr>
            <a:r>
              <a:rPr lang="it-IT" dirty="0"/>
              <a:t>      e ci ritrovammo con una maschera sul viso</a:t>
            </a:r>
          </a:p>
          <a:p>
            <a:pPr marL="0" indent="0">
              <a:buNone/>
            </a:pPr>
            <a:r>
              <a:rPr lang="it-IT" dirty="0"/>
              <a:t>      Arrivò dall'Europa partendo dalla Cina</a:t>
            </a:r>
          </a:p>
          <a:p>
            <a:pPr marL="0" indent="0">
              <a:buNone/>
            </a:pPr>
            <a:r>
              <a:rPr lang="it-IT" dirty="0"/>
              <a:t>      e nessuna persona potevamo tenere vicina</a:t>
            </a:r>
          </a:p>
          <a:p>
            <a:pPr marL="0" indent="0">
              <a:buNone/>
            </a:pPr>
            <a:r>
              <a:rPr lang="it-IT" dirty="0"/>
              <a:t>      L'Italia fu chiusa e rimanemmo bloccati</a:t>
            </a:r>
          </a:p>
          <a:p>
            <a:pPr marL="0" indent="0">
              <a:buNone/>
            </a:pPr>
            <a:r>
              <a:rPr lang="it-IT" dirty="0"/>
              <a:t>      e alla quarantena fummo condannati</a:t>
            </a:r>
          </a:p>
          <a:p>
            <a:pPr marL="0" indent="0">
              <a:buNone/>
            </a:pPr>
            <a:r>
              <a:rPr lang="it-IT" dirty="0"/>
              <a:t>      In quarantena giocavo a </a:t>
            </a:r>
            <a:r>
              <a:rPr lang="it-IT" dirty="0" err="1"/>
              <a:t>Pes</a:t>
            </a: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      per colmare lo stress</a:t>
            </a:r>
          </a:p>
          <a:p>
            <a:pPr marL="0" indent="0">
              <a:buNone/>
            </a:pPr>
            <a:r>
              <a:rPr lang="it-IT" dirty="0"/>
              <a:t>      Infine arrivò una cura</a:t>
            </a:r>
          </a:p>
          <a:p>
            <a:pPr marL="0" indent="0">
              <a:buNone/>
            </a:pPr>
            <a:r>
              <a:rPr lang="it-IT" dirty="0"/>
              <a:t>      chi se la fece e chi ebbe paura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D086C17-AEBE-C8C4-A89F-A78E8317922D}"/>
              </a:ext>
            </a:extLst>
          </p:cNvPr>
          <p:cNvSpPr txBox="1"/>
          <p:nvPr/>
        </p:nvSpPr>
        <p:spPr>
          <a:xfrm>
            <a:off x="4431600" y="731577"/>
            <a:ext cx="4295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400" b="1"/>
              <a:t> Liceo Bergese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127379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D1D56840-DDA4-3BEF-0156-2559DD7C62A4}"/>
              </a:ext>
            </a:extLst>
          </p:cNvPr>
          <p:cNvSpPr/>
          <p:nvPr/>
        </p:nvSpPr>
        <p:spPr>
          <a:xfrm>
            <a:off x="1" y="609598"/>
            <a:ext cx="12136984" cy="670115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>
                <a:solidFill>
                  <a:srgbClr val="256B9E"/>
                </a:solidFill>
              </a:rPr>
              <a:t>                                        </a:t>
            </a:r>
            <a:endParaRPr lang="it-IT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5063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384663"/>
            <a:ext cx="8596668" cy="4656699"/>
          </a:xfrm>
        </p:spPr>
        <p:txBody>
          <a:bodyPr/>
          <a:lstStyle/>
          <a:p>
            <a:pPr marL="0" indent="0">
              <a:buNone/>
            </a:pPr>
            <a:r>
              <a:rPr lang="it-IT"/>
              <a:t>   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     (GRUPPO 2 D'Agostino, </a:t>
            </a:r>
            <a:r>
              <a:rPr lang="it-IT" dirty="0" err="1"/>
              <a:t>Cammarere</a:t>
            </a:r>
            <a:r>
              <a:rPr lang="it-IT" dirty="0"/>
              <a:t>, </a:t>
            </a:r>
            <a:r>
              <a:rPr lang="it-IT" dirty="0" err="1"/>
              <a:t>Macciò</a:t>
            </a:r>
            <a:r>
              <a:rPr lang="it-IT" dirty="0"/>
              <a:t>, Borriello)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     Cammino lungo il fiume del passato</a:t>
            </a:r>
          </a:p>
          <a:p>
            <a:pPr marL="0" indent="0">
              <a:buNone/>
            </a:pPr>
            <a:r>
              <a:rPr lang="it-IT" dirty="0"/>
              <a:t>     mi guardo indietro e vedo ciò che sono stato</a:t>
            </a:r>
          </a:p>
          <a:p>
            <a:pPr marL="0" indent="0">
              <a:buNone/>
            </a:pPr>
            <a:r>
              <a:rPr lang="it-IT" dirty="0"/>
              <a:t>     a ripensarci non l'ho mai dimenticato</a:t>
            </a:r>
          </a:p>
          <a:p>
            <a:pPr marL="0" indent="0">
              <a:buNone/>
            </a:pPr>
            <a:r>
              <a:rPr lang="it-IT" dirty="0"/>
              <a:t>     bevo dolce ma non rimane nel palato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65F81F1-AAD3-AD24-31AF-F2E82746CDB9}"/>
              </a:ext>
            </a:extLst>
          </p:cNvPr>
          <p:cNvSpPr txBox="1"/>
          <p:nvPr/>
        </p:nvSpPr>
        <p:spPr>
          <a:xfrm>
            <a:off x="4431600" y="731577"/>
            <a:ext cx="4295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400" b="1"/>
              <a:t> Liceo Bergese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104504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47D01DCA-C01B-7E5A-28BE-7599A9EC3AD9}"/>
              </a:ext>
            </a:extLst>
          </p:cNvPr>
          <p:cNvSpPr/>
          <p:nvPr/>
        </p:nvSpPr>
        <p:spPr>
          <a:xfrm>
            <a:off x="1" y="609598"/>
            <a:ext cx="12136984" cy="670115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>
                <a:solidFill>
                  <a:srgbClr val="256B9E"/>
                </a:solidFill>
              </a:rPr>
              <a:t>                                        </a:t>
            </a:r>
            <a:endParaRPr lang="it-IT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4103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402081"/>
            <a:ext cx="8596668" cy="46392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b="1"/>
              <a:t>      </a:t>
            </a:r>
          </a:p>
          <a:p>
            <a:pPr marL="0" indent="0">
              <a:buNone/>
            </a:pPr>
            <a:r>
              <a:rPr lang="it-IT"/>
              <a:t>      </a:t>
            </a:r>
            <a:r>
              <a:rPr lang="it-IT" dirty="0"/>
              <a:t>Classe 2F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      Quando il mare dei tuoi occhi sarà/ prosciugato/ </a:t>
            </a:r>
          </a:p>
          <a:p>
            <a:pPr marL="0" indent="0">
              <a:buNone/>
            </a:pPr>
            <a:r>
              <a:rPr lang="it-IT" dirty="0"/>
              <a:t>      e il respiro avrà ripreso ad essere regolare/ </a:t>
            </a:r>
          </a:p>
          <a:p>
            <a:pPr marL="0" indent="0">
              <a:buNone/>
            </a:pPr>
            <a:r>
              <a:rPr lang="it-IT" dirty="0"/>
              <a:t>      capirai che per non rimanere annegato/ </a:t>
            </a:r>
          </a:p>
          <a:p>
            <a:pPr marL="0" indent="0">
              <a:buNone/>
            </a:pPr>
            <a:r>
              <a:rPr lang="it-IT" dirty="0"/>
              <a:t>      è importante imparare a nuotare/ </a:t>
            </a:r>
          </a:p>
          <a:p>
            <a:pPr marL="0" indent="0">
              <a:buNone/>
            </a:pPr>
            <a:r>
              <a:rPr lang="it-IT" dirty="0"/>
              <a:t>      è vero che il sale brucia le ferite/ </a:t>
            </a:r>
          </a:p>
          <a:p>
            <a:pPr marL="0" indent="0">
              <a:buNone/>
            </a:pPr>
            <a:r>
              <a:rPr lang="it-IT" dirty="0"/>
              <a:t>      ma  è grazie a quello che resti  in superficie/ </a:t>
            </a:r>
          </a:p>
          <a:p>
            <a:pPr marL="0" indent="0">
              <a:buNone/>
            </a:pPr>
            <a:r>
              <a:rPr lang="it-IT" dirty="0"/>
              <a:t>      e una volta guarite / sari nuovamente felice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      Compagna di niente/ ti sento qua/ sotto queste bombe/</a:t>
            </a:r>
          </a:p>
          <a:p>
            <a:pPr marL="0" indent="0">
              <a:buNone/>
            </a:pPr>
            <a:r>
              <a:rPr lang="it-IT" dirty="0"/>
              <a:t>      e dentro la mente/ voliamo via come colombe/ </a:t>
            </a:r>
          </a:p>
          <a:p>
            <a:pPr marL="0" indent="0">
              <a:buNone/>
            </a:pPr>
            <a:r>
              <a:rPr lang="it-IT" dirty="0"/>
              <a:t>      sdraiati con due fori sul petto/ ascolto il tuo battito seduto sul letto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63B0FAC-AAEA-1D8E-31BE-B75DA7CF0131}"/>
              </a:ext>
            </a:extLst>
          </p:cNvPr>
          <p:cNvSpPr txBox="1"/>
          <p:nvPr/>
        </p:nvSpPr>
        <p:spPr>
          <a:xfrm>
            <a:off x="4431600" y="731577"/>
            <a:ext cx="42955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/>
              <a:t> Liceo D’Oria</a:t>
            </a:r>
            <a:r>
              <a:rPr lang="it-IT" sz="2400"/>
              <a:t> </a:t>
            </a:r>
          </a:p>
          <a:p>
            <a:pPr marL="0" indent="0"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064786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C6AF202-9119-E1CA-2A55-9C5A2F914FD5}"/>
              </a:ext>
            </a:extLst>
          </p:cNvPr>
          <p:cNvSpPr/>
          <p:nvPr/>
        </p:nvSpPr>
        <p:spPr>
          <a:xfrm>
            <a:off x="1" y="609598"/>
            <a:ext cx="12136984" cy="670115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b="1">
                <a:solidFill>
                  <a:srgbClr val="256B9E"/>
                </a:solidFill>
              </a:rPr>
              <a:t>                                        </a:t>
            </a:r>
            <a:endParaRPr lang="it-IT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0113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349829"/>
            <a:ext cx="8596668" cy="4691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/>
              <a:t>     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     Classe 3F</a:t>
            </a:r>
          </a:p>
          <a:p>
            <a:pPr marL="0" indent="0">
              <a:buNone/>
            </a:pPr>
            <a:r>
              <a:rPr lang="it-IT" dirty="0"/>
              <a:t>    </a:t>
            </a:r>
          </a:p>
          <a:p>
            <a:pPr marL="0" indent="0">
              <a:buNone/>
            </a:pPr>
            <a:r>
              <a:rPr lang="it-IT" dirty="0"/>
              <a:t>     Conoscevo un vecchio giovane uomo/</a:t>
            </a:r>
          </a:p>
          <a:p>
            <a:pPr marL="0" indent="0">
              <a:buNone/>
            </a:pPr>
            <a:r>
              <a:rPr lang="it-IT" dirty="0"/>
              <a:t>     che criticava aspro quelli a lui attorno/ </a:t>
            </a:r>
          </a:p>
          <a:p>
            <a:pPr marL="0" indent="0">
              <a:buNone/>
            </a:pPr>
            <a:r>
              <a:rPr lang="it-IT" dirty="0"/>
              <a:t>     rivangava i tempi passati a Como/</a:t>
            </a:r>
          </a:p>
          <a:p>
            <a:pPr marL="0" indent="0">
              <a:buNone/>
            </a:pPr>
            <a:r>
              <a:rPr lang="it-IT" dirty="0"/>
              <a:t>     tra un giro in moto e riviste porno/</a:t>
            </a:r>
          </a:p>
          <a:p>
            <a:pPr marL="0" indent="0">
              <a:buNone/>
            </a:pPr>
            <a:r>
              <a:rPr lang="it-IT" dirty="0"/>
              <a:t>     Parlava spesso della sua vita/ </a:t>
            </a:r>
          </a:p>
          <a:p>
            <a:pPr marL="0" indent="0">
              <a:buNone/>
            </a:pPr>
            <a:r>
              <a:rPr lang="it-IT" dirty="0"/>
              <a:t>     appunti persi dall’ultimo bando/ </a:t>
            </a:r>
          </a:p>
          <a:p>
            <a:pPr marL="0" indent="0">
              <a:buNone/>
            </a:pPr>
            <a:r>
              <a:rPr lang="it-IT" dirty="0"/>
              <a:t>     ma alla fine le lezione non era servita/ </a:t>
            </a:r>
          </a:p>
          <a:p>
            <a:pPr marL="0" indent="0">
              <a:buNone/>
            </a:pPr>
            <a:r>
              <a:rPr lang="it-IT" dirty="0"/>
              <a:t>     appassita come i petali di un fiore stanco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50B026B-0DFA-2FB3-F0E8-2FF5618636AA}"/>
              </a:ext>
            </a:extLst>
          </p:cNvPr>
          <p:cNvSpPr txBox="1"/>
          <p:nvPr/>
        </p:nvSpPr>
        <p:spPr>
          <a:xfrm>
            <a:off x="4431600" y="731577"/>
            <a:ext cx="4295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400" b="1" dirty="0"/>
              <a:t> Liceo D’Oria</a:t>
            </a:r>
            <a:r>
              <a:rPr lang="it-IT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66383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497875"/>
            <a:ext cx="8596668" cy="45434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      ANTIDOTO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     (</a:t>
            </a:r>
            <a:r>
              <a:rPr lang="it-IT" dirty="0"/>
              <a:t>Arditi Alessia, </a:t>
            </a:r>
            <a:r>
              <a:rPr lang="it-IT" dirty="0" err="1"/>
              <a:t>Ciolfi</a:t>
            </a:r>
            <a:r>
              <a:rPr lang="it-IT" dirty="0"/>
              <a:t> Elio, </a:t>
            </a:r>
          </a:p>
          <a:p>
            <a:pPr marL="0" indent="0">
              <a:buNone/>
            </a:pPr>
            <a:r>
              <a:rPr lang="it-IT" dirty="0" smtClean="0"/>
              <a:t>     Larosa </a:t>
            </a:r>
            <a:r>
              <a:rPr lang="it-IT" dirty="0" err="1"/>
              <a:t>Adriel</a:t>
            </a:r>
            <a:r>
              <a:rPr lang="it-IT" dirty="0"/>
              <a:t>, </a:t>
            </a:r>
            <a:r>
              <a:rPr lang="it-IT" dirty="0" err="1"/>
              <a:t>Minoliti</a:t>
            </a:r>
            <a:r>
              <a:rPr lang="it-IT" dirty="0"/>
              <a:t> Carola)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 smtClean="0"/>
              <a:t>     La </a:t>
            </a:r>
            <a:r>
              <a:rPr lang="it-IT" dirty="0"/>
              <a:t>delusione che il mondo porta</a:t>
            </a:r>
          </a:p>
          <a:p>
            <a:pPr marL="0" indent="0">
              <a:buNone/>
            </a:pPr>
            <a:r>
              <a:rPr lang="it-IT" dirty="0" smtClean="0"/>
              <a:t>     è </a:t>
            </a:r>
            <a:r>
              <a:rPr lang="it-IT" dirty="0"/>
              <a:t>il peggior veleno, una farfalla di ghisa.</a:t>
            </a:r>
          </a:p>
          <a:p>
            <a:pPr marL="0" indent="0">
              <a:buNone/>
            </a:pPr>
            <a:r>
              <a:rPr lang="it-IT" dirty="0" smtClean="0"/>
              <a:t>     Dicono </a:t>
            </a:r>
            <a:r>
              <a:rPr lang="it-IT" dirty="0"/>
              <a:t>che la speranza</a:t>
            </a:r>
          </a:p>
          <a:p>
            <a:pPr marL="0" indent="0">
              <a:buNone/>
            </a:pPr>
            <a:r>
              <a:rPr lang="it-IT" dirty="0" smtClean="0"/>
              <a:t>     è </a:t>
            </a:r>
            <a:r>
              <a:rPr lang="it-IT" dirty="0"/>
              <a:t>l’ultima a morire, ma a volte va uccisa.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 smtClean="0"/>
              <a:t>     Se </a:t>
            </a:r>
            <a:r>
              <a:rPr lang="it-IT" dirty="0"/>
              <a:t>è vero che guardando si impara</a:t>
            </a:r>
          </a:p>
          <a:p>
            <a:pPr marL="0" indent="0">
              <a:buNone/>
            </a:pPr>
            <a:r>
              <a:rPr lang="it-IT" dirty="0" smtClean="0"/>
              <a:t>     allora </a:t>
            </a:r>
            <a:r>
              <a:rPr lang="it-IT" dirty="0"/>
              <a:t>impara a guardare,</a:t>
            </a:r>
          </a:p>
          <a:p>
            <a:pPr marL="0" indent="0">
              <a:buNone/>
            </a:pPr>
            <a:r>
              <a:rPr lang="it-IT" dirty="0" smtClean="0"/>
              <a:t>     perché </a:t>
            </a:r>
            <a:r>
              <a:rPr lang="it-IT" dirty="0"/>
              <a:t>da sto mondo non puoi scappare,</a:t>
            </a:r>
          </a:p>
          <a:p>
            <a:pPr marL="0" indent="0">
              <a:buNone/>
            </a:pPr>
            <a:r>
              <a:rPr lang="it-IT" dirty="0" smtClean="0"/>
              <a:t>     vogliono </a:t>
            </a:r>
            <a:r>
              <a:rPr lang="it-IT" dirty="0"/>
              <a:t>sempre e solo giudicare.</a:t>
            </a:r>
          </a:p>
          <a:p>
            <a:endParaRPr lang="it-IT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5C6AF202-9119-E1CA-2A55-9C5A2F91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12192000" cy="696913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it-IT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</a:t>
            </a:r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ELABORATI </a:t>
            </a:r>
            <a:r>
              <a:rPr lang="it-IT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</a:t>
            </a:r>
            <a:endParaRPr lang="it-IT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50B026B-0DFA-2FB3-F0E8-2FF5618636AA}"/>
              </a:ext>
            </a:extLst>
          </p:cNvPr>
          <p:cNvSpPr txBox="1"/>
          <p:nvPr/>
        </p:nvSpPr>
        <p:spPr>
          <a:xfrm>
            <a:off x="4431600" y="731577"/>
            <a:ext cx="4295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400" b="1" dirty="0"/>
              <a:t> </a:t>
            </a:r>
            <a:r>
              <a:rPr lang="it-IT" sz="2400" b="1" dirty="0" smtClean="0"/>
              <a:t>Liceo Pertini Diaz</a:t>
            </a:r>
            <a:r>
              <a:rPr lang="it-IT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55787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637211"/>
            <a:ext cx="8596668" cy="51119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/>
              <a:t>        IERI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        (</a:t>
            </a:r>
            <a:r>
              <a:rPr lang="it-IT" dirty="0"/>
              <a:t>Greco Cora, De </a:t>
            </a:r>
            <a:r>
              <a:rPr lang="it-IT" dirty="0" err="1"/>
              <a:t>Filippis</a:t>
            </a:r>
            <a:r>
              <a:rPr lang="it-IT" dirty="0"/>
              <a:t> Giorgia, Trivigno </a:t>
            </a:r>
            <a:r>
              <a:rPr lang="it-IT" dirty="0" smtClean="0"/>
              <a:t>Alessandro)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 smtClean="0"/>
              <a:t>       Mi </a:t>
            </a:r>
            <a:r>
              <a:rPr lang="it-IT" dirty="0"/>
              <a:t>hanno detto di non farci caso</a:t>
            </a:r>
          </a:p>
          <a:p>
            <a:pPr marL="0" indent="0">
              <a:buNone/>
            </a:pPr>
            <a:r>
              <a:rPr lang="it-IT" dirty="0" smtClean="0"/>
              <a:t>       che </a:t>
            </a:r>
            <a:r>
              <a:rPr lang="it-IT" dirty="0"/>
              <a:t>stavo bene</a:t>
            </a:r>
          </a:p>
          <a:p>
            <a:pPr marL="0" indent="0">
              <a:buNone/>
            </a:pPr>
            <a:r>
              <a:rPr lang="it-IT" dirty="0" smtClean="0"/>
              <a:t>       quando </a:t>
            </a:r>
            <a:r>
              <a:rPr lang="it-IT" dirty="0"/>
              <a:t>invece zitto urlavo</a:t>
            </a:r>
          </a:p>
          <a:p>
            <a:pPr marL="0" indent="0">
              <a:buNone/>
            </a:pPr>
            <a:r>
              <a:rPr lang="it-IT" dirty="0" smtClean="0"/>
              <a:t>       stretto </a:t>
            </a:r>
            <a:r>
              <a:rPr lang="it-IT" dirty="0"/>
              <a:t>tra le mie catene,</a:t>
            </a:r>
          </a:p>
          <a:p>
            <a:pPr marL="0" indent="0">
              <a:buNone/>
            </a:pPr>
            <a:r>
              <a:rPr lang="it-IT" dirty="0" smtClean="0"/>
              <a:t>       che </a:t>
            </a:r>
            <a:r>
              <a:rPr lang="it-IT" dirty="0"/>
              <a:t>seguivo la moda,</a:t>
            </a:r>
          </a:p>
          <a:p>
            <a:pPr marL="0" indent="0">
              <a:buNone/>
            </a:pPr>
            <a:r>
              <a:rPr lang="it-IT" dirty="0" smtClean="0"/>
              <a:t>       che </a:t>
            </a:r>
            <a:r>
              <a:rPr lang="it-IT" dirty="0"/>
              <a:t>era solo un momento,</a:t>
            </a:r>
          </a:p>
          <a:p>
            <a:pPr marL="0" indent="0">
              <a:buNone/>
            </a:pPr>
            <a:r>
              <a:rPr lang="it-IT" dirty="0" smtClean="0"/>
              <a:t>       ma </a:t>
            </a:r>
            <a:r>
              <a:rPr lang="it-IT" dirty="0"/>
              <a:t>tutto dentro me</a:t>
            </a:r>
          </a:p>
          <a:p>
            <a:pPr marL="0" indent="0">
              <a:buNone/>
            </a:pPr>
            <a:r>
              <a:rPr lang="it-IT" dirty="0" smtClean="0"/>
              <a:t>       scorreva </a:t>
            </a:r>
            <a:r>
              <a:rPr lang="it-IT" dirty="0"/>
              <a:t>troppo lento.</a:t>
            </a:r>
          </a:p>
          <a:p>
            <a:pPr marL="0" indent="0">
              <a:buNone/>
            </a:pPr>
            <a:r>
              <a:rPr lang="it-IT" dirty="0" smtClean="0"/>
              <a:t>       Nella </a:t>
            </a:r>
            <a:r>
              <a:rPr lang="it-IT" dirty="0"/>
              <a:t>mia stanza buia</a:t>
            </a:r>
          </a:p>
          <a:p>
            <a:pPr marL="0" indent="0">
              <a:buNone/>
            </a:pPr>
            <a:r>
              <a:rPr lang="it-IT" dirty="0" smtClean="0"/>
              <a:t>       cercavo </a:t>
            </a:r>
            <a:r>
              <a:rPr lang="it-IT" dirty="0"/>
              <a:t>i miei colori</a:t>
            </a:r>
          </a:p>
          <a:p>
            <a:pPr marL="0" indent="0">
              <a:buNone/>
            </a:pPr>
            <a:r>
              <a:rPr lang="it-IT" dirty="0" smtClean="0"/>
              <a:t>       ma </a:t>
            </a:r>
            <a:r>
              <a:rPr lang="it-IT" dirty="0"/>
              <a:t>poi ho capito</a:t>
            </a:r>
          </a:p>
          <a:p>
            <a:pPr marL="0" indent="0">
              <a:buNone/>
            </a:pPr>
            <a:r>
              <a:rPr lang="it-IT" dirty="0" smtClean="0"/>
              <a:t>       che </a:t>
            </a:r>
            <a:r>
              <a:rPr lang="it-IT" dirty="0"/>
              <a:t>il buio era fuori.</a:t>
            </a:r>
          </a:p>
          <a:p>
            <a:pPr marL="0" indent="0">
              <a:buNone/>
            </a:pPr>
            <a:r>
              <a:rPr lang="it-IT" dirty="0" smtClean="0"/>
              <a:t>       Ho </a:t>
            </a:r>
            <a:r>
              <a:rPr lang="it-IT" dirty="0"/>
              <a:t>passato troppo tempo</a:t>
            </a:r>
          </a:p>
          <a:p>
            <a:pPr marL="0" indent="0">
              <a:buNone/>
            </a:pPr>
            <a:r>
              <a:rPr lang="it-IT" dirty="0" smtClean="0"/>
              <a:t>       sottostando </a:t>
            </a:r>
            <a:r>
              <a:rPr lang="it-IT" dirty="0"/>
              <a:t>ai miei pensieri…</a:t>
            </a:r>
          </a:p>
          <a:p>
            <a:pPr marL="0" indent="0">
              <a:buNone/>
            </a:pPr>
            <a:r>
              <a:rPr lang="it-IT" dirty="0" smtClean="0"/>
              <a:t>       E </a:t>
            </a:r>
            <a:r>
              <a:rPr lang="it-IT" dirty="0"/>
              <a:t>vaffanculo ieri!</a:t>
            </a:r>
          </a:p>
          <a:p>
            <a:endParaRPr lang="it-IT" dirty="0"/>
          </a:p>
        </p:txBody>
      </p:sp>
      <p:sp>
        <p:nvSpPr>
          <p:cNvPr id="4" name="Titolo 6">
            <a:extLst>
              <a:ext uri="{FF2B5EF4-FFF2-40B4-BE49-F238E27FC236}">
                <a16:creationId xmlns:a16="http://schemas.microsoft.com/office/drawing/2014/main" id="{5C6AF202-9119-E1CA-2A55-9C5A2F91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09600"/>
            <a:ext cx="12192001" cy="757646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it-IT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</a:t>
            </a:r>
            <a:r>
              <a:rPr lang="it-I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ELABORATI </a:t>
            </a:r>
            <a:r>
              <a:rPr lang="it-IT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</a:t>
            </a:r>
            <a:endParaRPr lang="it-IT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50B026B-0DFA-2FB3-F0E8-2FF5618636AA}"/>
              </a:ext>
            </a:extLst>
          </p:cNvPr>
          <p:cNvSpPr txBox="1"/>
          <p:nvPr/>
        </p:nvSpPr>
        <p:spPr>
          <a:xfrm>
            <a:off x="4431600" y="731577"/>
            <a:ext cx="4295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400" b="1" dirty="0"/>
              <a:t> </a:t>
            </a:r>
            <a:r>
              <a:rPr lang="it-IT" sz="2400" b="1" dirty="0" smtClean="0"/>
              <a:t>Liceo Pertini Diaz</a:t>
            </a:r>
            <a:r>
              <a:rPr lang="it-IT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85775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680755"/>
            <a:ext cx="8596668" cy="43606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b="1" dirty="0" smtClean="0"/>
              <a:t>      GRUPPO 1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 smtClean="0"/>
              <a:t>      Le </a:t>
            </a:r>
            <a:r>
              <a:rPr lang="it-IT" dirty="0"/>
              <a:t>voci nella tua testa </a:t>
            </a:r>
          </a:p>
          <a:p>
            <a:pPr marL="0" indent="0">
              <a:buNone/>
            </a:pPr>
            <a:r>
              <a:rPr lang="it-IT" dirty="0" smtClean="0"/>
              <a:t>      Ti </a:t>
            </a:r>
            <a:r>
              <a:rPr lang="it-IT" dirty="0"/>
              <a:t>urleranno come tiranni </a:t>
            </a:r>
          </a:p>
          <a:p>
            <a:pPr marL="0" indent="0">
              <a:buNone/>
            </a:pPr>
            <a:r>
              <a:rPr lang="it-IT" dirty="0" smtClean="0"/>
              <a:t>      E </a:t>
            </a:r>
            <a:r>
              <a:rPr lang="it-IT" dirty="0"/>
              <a:t>l’amicizia, l’amore e la famiglia </a:t>
            </a:r>
          </a:p>
          <a:p>
            <a:pPr marL="0" indent="0">
              <a:buNone/>
            </a:pPr>
            <a:r>
              <a:rPr lang="it-IT" dirty="0" smtClean="0"/>
              <a:t>      l’odore </a:t>
            </a:r>
            <a:r>
              <a:rPr lang="it-IT" dirty="0"/>
              <a:t>dell’inverno la bellezza nei dettagli </a:t>
            </a:r>
          </a:p>
          <a:p>
            <a:pPr marL="0" indent="0">
              <a:buNone/>
            </a:pPr>
            <a:r>
              <a:rPr lang="it-IT" dirty="0" smtClean="0"/>
              <a:t>      E </a:t>
            </a:r>
            <a:r>
              <a:rPr lang="it-IT" dirty="0"/>
              <a:t>tutto questo </a:t>
            </a:r>
          </a:p>
          <a:p>
            <a:pPr marL="0" indent="0">
              <a:buNone/>
            </a:pPr>
            <a:r>
              <a:rPr lang="it-IT" dirty="0" smtClean="0"/>
              <a:t>      E </a:t>
            </a:r>
            <a:r>
              <a:rPr lang="it-IT" dirty="0"/>
              <a:t>tutto questo è musica </a:t>
            </a:r>
          </a:p>
          <a:p>
            <a:pPr marL="0" indent="0">
              <a:buNone/>
            </a:pPr>
            <a:r>
              <a:rPr lang="it-IT" dirty="0" smtClean="0"/>
              <a:t>      La </a:t>
            </a:r>
            <a:r>
              <a:rPr lang="it-IT" dirty="0"/>
              <a:t>vita è la cosa più bella che ci sia </a:t>
            </a:r>
          </a:p>
          <a:p>
            <a:pPr marL="0" indent="0">
              <a:buNone/>
            </a:pPr>
            <a:r>
              <a:rPr lang="it-IT" dirty="0" smtClean="0"/>
              <a:t>      La </a:t>
            </a:r>
            <a:r>
              <a:rPr lang="it-IT" dirty="0"/>
              <a:t>vita è la musica stessa </a:t>
            </a:r>
          </a:p>
          <a:p>
            <a:pPr marL="0" indent="0">
              <a:buNone/>
            </a:pPr>
            <a:r>
              <a:rPr lang="it-IT" dirty="0" smtClean="0"/>
              <a:t>      Così </a:t>
            </a:r>
            <a:r>
              <a:rPr lang="it-IT" dirty="0"/>
              <a:t>scopriamo colori inesplorati </a:t>
            </a:r>
          </a:p>
          <a:p>
            <a:pPr marL="0" indent="0">
              <a:buNone/>
            </a:pPr>
            <a:r>
              <a:rPr lang="it-IT" dirty="0" smtClean="0"/>
              <a:t>      Essenze </a:t>
            </a:r>
            <a:r>
              <a:rPr lang="it-IT" dirty="0"/>
              <a:t>non ancora vissute </a:t>
            </a:r>
          </a:p>
          <a:p>
            <a:pPr marL="0" indent="0">
              <a:buNone/>
            </a:pPr>
            <a:r>
              <a:rPr lang="it-IT" dirty="0" smtClean="0"/>
              <a:t>      Portate </a:t>
            </a:r>
            <a:r>
              <a:rPr lang="it-IT" dirty="0"/>
              <a:t>dal vortice della melodia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endParaRPr lang="it-IT" dirty="0"/>
          </a:p>
        </p:txBody>
      </p:sp>
      <p:sp>
        <p:nvSpPr>
          <p:cNvPr id="4" name="Titolo 6">
            <a:extLst>
              <a:ext uri="{FF2B5EF4-FFF2-40B4-BE49-F238E27FC236}">
                <a16:creationId xmlns:a16="http://schemas.microsoft.com/office/drawing/2014/main" id="{5C6AF202-9119-E1CA-2A55-9C5A2F91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09600"/>
            <a:ext cx="12270377" cy="775063"/>
          </a:xfrm>
          <a:prstGeom prst="rect">
            <a:avLst/>
          </a:prstGeom>
          <a:solidFill>
            <a:schemeClr val="accent1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it-IT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GLI ELABORATI              </a:t>
            </a:r>
            <a:endParaRPr lang="it-IT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50B026B-0DFA-2FB3-F0E8-2FF5618636AA}"/>
              </a:ext>
            </a:extLst>
          </p:cNvPr>
          <p:cNvSpPr txBox="1"/>
          <p:nvPr/>
        </p:nvSpPr>
        <p:spPr>
          <a:xfrm>
            <a:off x="4396766" y="740285"/>
            <a:ext cx="42955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400" b="1" dirty="0"/>
              <a:t> </a:t>
            </a:r>
            <a:r>
              <a:rPr lang="it-IT" sz="2400" b="1" dirty="0" smtClean="0"/>
              <a:t>Liceo Amoretti</a:t>
            </a:r>
          </a:p>
          <a:p>
            <a:pPr marL="0" indent="0"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48510313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</TotalTime>
  <Words>1007</Words>
  <Application>Microsoft Office PowerPoint</Application>
  <PresentationFormat>Widescreen</PresentationFormat>
  <Paragraphs>184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Sfaccettatura</vt:lpstr>
      <vt:lpstr>CANTAUTORI NELLE SCUOLE   </vt:lpstr>
      <vt:lpstr>Presentazione standard di PowerPoint</vt:lpstr>
      <vt:lpstr>Presentazione standard di PowerPoint</vt:lpstr>
      <vt:lpstr>GLI ELABORATI </vt:lpstr>
      <vt:lpstr>GLI ELABORATI </vt:lpstr>
      <vt:lpstr>GLI ELABORATI </vt:lpstr>
      <vt:lpstr>GLI ELABORATI </vt:lpstr>
      <vt:lpstr>GLI ELABORATI </vt:lpstr>
      <vt:lpstr>GLI ELABORATI </vt:lpstr>
      <vt:lpstr>GLI ELABORATI </vt:lpstr>
      <vt:lpstr>GLI ELABORATI </vt:lpstr>
      <vt:lpstr>     GLI ELABORATI             </vt:lpstr>
      <vt:lpstr>     GLI ELABORATI             </vt:lpstr>
      <vt:lpstr>     GLI ELABORATI              </vt:lpstr>
    </vt:vector>
  </TitlesOfParts>
  <Company>Regione Liguria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  "PROGETTO PASSAPORTO BENESSERE LIGURIA"</dc:title>
  <dc:creator>Olga Borza</dc:creator>
  <cp:lastModifiedBy>Cavanna Patrizia</cp:lastModifiedBy>
  <cp:revision>42</cp:revision>
  <dcterms:created xsi:type="dcterms:W3CDTF">2022-05-16T08:32:37Z</dcterms:created>
  <dcterms:modified xsi:type="dcterms:W3CDTF">2022-06-06T12:32:28Z</dcterms:modified>
</cp:coreProperties>
</file>