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58" r:id="rId3"/>
    <p:sldId id="265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8001"/>
    <a:srgbClr val="E9F0E8"/>
    <a:srgbClr val="D1DFCC"/>
    <a:srgbClr val="54A021"/>
    <a:srgbClr val="F68B0A"/>
    <a:srgbClr val="93BE16"/>
    <a:srgbClr val="A6B7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1537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778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17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0384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3245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7217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7373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8848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5809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205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0023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4798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0745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738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5390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972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25DCC-164A-4A76-81D4-A78C5B23F993}" type="datetimeFigureOut">
              <a:rPr lang="it-IT" smtClean="0"/>
              <a:pPr/>
              <a:t>28/10/2016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355353-BEC4-4EF7-B8B1-127E649BB1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118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rgbClr val="93BE16"/>
          </a:solidFill>
          <a:ln>
            <a:solidFill>
              <a:srgbClr val="93BE16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68" y="293298"/>
            <a:ext cx="9549441" cy="60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2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29396"/>
            <a:ext cx="8596668" cy="1108451"/>
          </a:xfrm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3" y="1237847"/>
            <a:ext cx="9192531" cy="562015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5600" b="1" dirty="0">
                <a:solidFill>
                  <a:srgbClr val="FF8001"/>
                </a:solidFill>
              </a:rPr>
              <a:t>La vaccinazione </a:t>
            </a:r>
            <a:r>
              <a:rPr lang="it-IT" sz="5600" b="1" dirty="0" smtClean="0">
                <a:solidFill>
                  <a:srgbClr val="FF8001"/>
                </a:solidFill>
              </a:rPr>
              <a:t>è fortemente raccomandata ai soggetti più a rischio:</a:t>
            </a:r>
            <a:endParaRPr lang="it-IT" sz="4800" b="1" dirty="0" smtClean="0">
              <a:solidFill>
                <a:srgbClr val="FF8001"/>
              </a:solidFill>
            </a:endParaRPr>
          </a:p>
          <a:p>
            <a:r>
              <a:rPr lang="it-IT" sz="4200" b="1" dirty="0" smtClean="0"/>
              <a:t>anziani al di sopra dei 65 anni</a:t>
            </a:r>
          </a:p>
          <a:p>
            <a:r>
              <a:rPr lang="it-IT" sz="4200" b="1" dirty="0" smtClean="0"/>
              <a:t>bambini </a:t>
            </a:r>
            <a:r>
              <a:rPr lang="it-IT" sz="4200" b="1" dirty="0"/>
              <a:t>di età superiore ai sei mesi, ragazzi, adulti fino a 65 anni affetti da</a:t>
            </a:r>
            <a:r>
              <a:rPr lang="it-IT" sz="4200" dirty="0"/>
              <a:t>:</a:t>
            </a:r>
          </a:p>
          <a:p>
            <a:pPr lvl="1"/>
            <a:r>
              <a:rPr lang="it-IT" sz="3600" dirty="0" smtClean="0"/>
              <a:t>malattie </a:t>
            </a:r>
            <a:r>
              <a:rPr lang="it-IT" sz="3600" dirty="0"/>
              <a:t>croniche a carico dell'apparato respiratorio (inclusa la malattia asmatica, displasia polmonare, fibrosi cistica e </a:t>
            </a:r>
            <a:r>
              <a:rPr lang="it-IT" sz="3600" dirty="0" err="1"/>
              <a:t>broncopatia</a:t>
            </a:r>
            <a:r>
              <a:rPr lang="it-IT" sz="3600" dirty="0"/>
              <a:t> cronica ostruttiva)</a:t>
            </a:r>
          </a:p>
          <a:p>
            <a:pPr lvl="1"/>
            <a:r>
              <a:rPr lang="it-IT" sz="3600" dirty="0"/>
              <a:t>malattie dell'apparato cardiocircolatorio comprese le cardiopatie congenite e acquisite</a:t>
            </a:r>
          </a:p>
          <a:p>
            <a:pPr lvl="1"/>
            <a:r>
              <a:rPr lang="it-IT" sz="3600" dirty="0"/>
              <a:t>diabete mellito e altre malattie metaboliche (inclusi gli obesi e altre patologie concomitanti)</a:t>
            </a:r>
          </a:p>
          <a:p>
            <a:pPr lvl="1"/>
            <a:r>
              <a:rPr lang="it-IT" sz="3600" dirty="0"/>
              <a:t>malattie renali con insufficienza renale</a:t>
            </a:r>
          </a:p>
          <a:p>
            <a:pPr lvl="1"/>
            <a:r>
              <a:rPr lang="it-IT" sz="3600" dirty="0"/>
              <a:t>malattie degli organi emopoietici ed </a:t>
            </a:r>
            <a:r>
              <a:rPr lang="it-IT" sz="3600" dirty="0" err="1"/>
              <a:t>emoglobinopatie</a:t>
            </a:r>
            <a:endParaRPr lang="it-IT" sz="3600" dirty="0"/>
          </a:p>
          <a:p>
            <a:pPr lvl="1"/>
            <a:r>
              <a:rPr lang="it-IT" sz="3600" dirty="0"/>
              <a:t>tumori</a:t>
            </a:r>
          </a:p>
          <a:p>
            <a:pPr lvl="1"/>
            <a:r>
              <a:rPr lang="it-IT" sz="3600" dirty="0"/>
              <a:t>malattie congenite o acquisite che comportino una bassa produzione di anticorpi (inclusa infezione da HIV)</a:t>
            </a:r>
          </a:p>
          <a:p>
            <a:pPr lvl="1"/>
            <a:r>
              <a:rPr lang="it-IT" sz="3600" dirty="0"/>
              <a:t>malattie infiammatorie croniche e sindromi da malassorbimento intestinale</a:t>
            </a:r>
          </a:p>
          <a:p>
            <a:pPr lvl="1"/>
            <a:r>
              <a:rPr lang="it-IT" sz="3600" dirty="0"/>
              <a:t>patologie per le quali sono programmati importanti interventi chirurgici</a:t>
            </a:r>
          </a:p>
          <a:p>
            <a:pPr lvl="1"/>
            <a:r>
              <a:rPr lang="it-IT" sz="3600" dirty="0"/>
              <a:t>patologie associate ad un aumentato rischio di aspirazione delle secrezioni respiratorie (malattie neuromuscolari</a:t>
            </a:r>
            <a:r>
              <a:rPr lang="it-IT" sz="3600" dirty="0" smtClean="0"/>
              <a:t>)</a:t>
            </a:r>
            <a:endParaRPr lang="it-IT" sz="3600" dirty="0"/>
          </a:p>
          <a:p>
            <a:r>
              <a:rPr lang="it-IT" sz="4200" b="1" dirty="0" smtClean="0"/>
              <a:t>bambini </a:t>
            </a:r>
            <a:r>
              <a:rPr lang="it-IT" sz="4200" b="1" dirty="0"/>
              <a:t>o adolescenti in trattamento con acido acetilsalicilico, a rischio di sindrome di </a:t>
            </a:r>
            <a:r>
              <a:rPr lang="it-IT" sz="4200" b="1" dirty="0" err="1"/>
              <a:t>Reye</a:t>
            </a:r>
            <a:r>
              <a:rPr lang="it-IT" sz="4200" b="1" dirty="0"/>
              <a:t> in caso di infezione influenzale</a:t>
            </a:r>
          </a:p>
          <a:p>
            <a:r>
              <a:rPr lang="it-IT" sz="4200" b="1" dirty="0" smtClean="0"/>
              <a:t>donne </a:t>
            </a:r>
            <a:r>
              <a:rPr lang="it-IT" sz="4200" b="1" dirty="0"/>
              <a:t>che all'inizio della stagione epidemica si trovano nel secondo e terzo trimestre di gravidanza</a:t>
            </a:r>
          </a:p>
          <a:p>
            <a:r>
              <a:rPr lang="it-IT" sz="4200" b="1" dirty="0" smtClean="0"/>
              <a:t>individui </a:t>
            </a:r>
            <a:r>
              <a:rPr lang="it-IT" sz="4200" b="1" dirty="0"/>
              <a:t>di qualunque età ricoverati presso strutture per lungodegenti</a:t>
            </a:r>
          </a:p>
          <a:p>
            <a:r>
              <a:rPr lang="it-IT" sz="4200" b="1" dirty="0" smtClean="0"/>
              <a:t>medici </a:t>
            </a:r>
            <a:r>
              <a:rPr lang="it-IT" sz="4200" b="1" dirty="0"/>
              <a:t>e personale sanitario di assistenza</a:t>
            </a:r>
          </a:p>
          <a:p>
            <a:r>
              <a:rPr lang="it-IT" sz="4200" b="1" dirty="0" smtClean="0"/>
              <a:t>famigliari </a:t>
            </a:r>
            <a:r>
              <a:rPr lang="it-IT" sz="4200" b="1" dirty="0"/>
              <a:t>a contatto con soggetti ad alto rischio</a:t>
            </a:r>
          </a:p>
          <a:p>
            <a:r>
              <a:rPr lang="it-IT" sz="4200" b="1" dirty="0" smtClean="0"/>
              <a:t>soggetti </a:t>
            </a:r>
            <a:r>
              <a:rPr lang="it-IT" sz="4200" b="1" dirty="0"/>
              <a:t>addetti a servizi pubblici di primario interesse collettivo e categorie di lavoratori</a:t>
            </a:r>
          </a:p>
          <a:p>
            <a:r>
              <a:rPr lang="it-IT" sz="4200" b="1" dirty="0" smtClean="0"/>
              <a:t>personale </a:t>
            </a:r>
            <a:r>
              <a:rPr lang="it-IT" sz="4200" b="1" dirty="0"/>
              <a:t>che, per motivi di lavoro, è a contatto con animali che potrebbero costituire fonti di infezione da virus </a:t>
            </a:r>
            <a:r>
              <a:rPr lang="it-IT" sz="4200" b="1" dirty="0" smtClean="0"/>
              <a:t>influenzale</a:t>
            </a:r>
          </a:p>
          <a:p>
            <a:pPr marL="0" indent="0">
              <a:buNone/>
            </a:pPr>
            <a:r>
              <a:rPr lang="it-IT" sz="5600" b="1" dirty="0" smtClean="0">
                <a:solidFill>
                  <a:srgbClr val="FF8001"/>
                </a:solidFill>
              </a:rPr>
              <a:t>Per </a:t>
            </a:r>
            <a:r>
              <a:rPr lang="it-IT" sz="5600" b="1" dirty="0">
                <a:solidFill>
                  <a:srgbClr val="FF8001"/>
                </a:solidFill>
              </a:rPr>
              <a:t>tutti questi soggetti la vaccinazione </a:t>
            </a:r>
            <a:r>
              <a:rPr lang="it-IT" sz="5600" b="1" dirty="0" smtClean="0">
                <a:solidFill>
                  <a:srgbClr val="FF8001"/>
                </a:solidFill>
              </a:rPr>
              <a:t>è gratuita. </a:t>
            </a:r>
            <a:endParaRPr lang="it-IT" sz="5600" b="1" dirty="0">
              <a:solidFill>
                <a:srgbClr val="FF800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791" y="164746"/>
            <a:ext cx="9009232" cy="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50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85199" y="2145828"/>
            <a:ext cx="4513262" cy="2501382"/>
          </a:xfrm>
          <a:prstGeom prst="rect">
            <a:avLst/>
          </a:prstGeo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677334" y="2145828"/>
            <a:ext cx="4307866" cy="3267448"/>
          </a:xfrm>
        </p:spPr>
        <p:txBody>
          <a:bodyPr/>
          <a:lstStyle/>
          <a:p>
            <a:r>
              <a:rPr lang="it-IT" sz="1600" dirty="0" smtClean="0"/>
              <a:t>Per </a:t>
            </a:r>
            <a:r>
              <a:rPr lang="it-IT" sz="1600" dirty="0"/>
              <a:t>la </a:t>
            </a:r>
            <a:r>
              <a:rPr lang="it-IT" sz="1600" dirty="0" smtClean="0"/>
              <a:t>campagna 2016-2017  di  Regione </a:t>
            </a:r>
            <a:r>
              <a:rPr lang="it-IT" sz="1600" dirty="0"/>
              <a:t>Liguria </a:t>
            </a:r>
            <a:r>
              <a:rPr lang="it-IT" sz="1600" dirty="0" smtClean="0"/>
              <a:t> sono </a:t>
            </a:r>
            <a:r>
              <a:rPr lang="it-IT" sz="1600" dirty="0"/>
              <a:t>già </a:t>
            </a:r>
            <a:r>
              <a:rPr lang="it-IT" sz="1600" dirty="0" smtClean="0"/>
              <a:t> state acquistate             </a:t>
            </a:r>
            <a:r>
              <a:rPr lang="it-IT" sz="1600" dirty="0" smtClean="0">
                <a:solidFill>
                  <a:srgbClr val="FF8001"/>
                </a:solidFill>
              </a:rPr>
              <a:t>312 </a:t>
            </a:r>
            <a:r>
              <a:rPr lang="it-IT" sz="1600" dirty="0">
                <a:solidFill>
                  <a:srgbClr val="FF8001"/>
                </a:solidFill>
              </a:rPr>
              <a:t>mila dosi </a:t>
            </a:r>
            <a:r>
              <a:rPr lang="it-IT" sz="1600" dirty="0"/>
              <a:t>a fronte di un investimento di 1 milione e 250 mila </a:t>
            </a:r>
            <a:r>
              <a:rPr lang="it-IT" sz="1600" dirty="0" smtClean="0"/>
              <a:t>euro.</a:t>
            </a:r>
          </a:p>
          <a:p>
            <a:r>
              <a:rPr lang="it-IT" sz="1600" dirty="0"/>
              <a:t>Per garantire la qualità delle prestazioni sanitarie  il vaccino va somministrato da personale sanitario e mai consegnato ai cittadini che ne facciano richiesta.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4" y="256246"/>
            <a:ext cx="9107689" cy="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2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33350"/>
            <a:ext cx="9304866" cy="895350"/>
          </a:xfrm>
        </p:spPr>
        <p:txBody>
          <a:bodyPr/>
          <a:lstStyle/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77333" y="1154519"/>
            <a:ext cx="9160033" cy="5703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b="1" dirty="0" smtClean="0">
                <a:solidFill>
                  <a:srgbClr val="FF8001"/>
                </a:solidFill>
              </a:rPr>
              <a:t>Ambulatori </a:t>
            </a:r>
            <a:r>
              <a:rPr lang="it-IT" sz="1400" b="1" dirty="0">
                <a:solidFill>
                  <a:srgbClr val="FF8001"/>
                </a:solidFill>
              </a:rPr>
              <a:t>dove è possibile effettuare le </a:t>
            </a:r>
            <a:r>
              <a:rPr lang="it-IT" sz="1400" b="1" dirty="0" smtClean="0">
                <a:solidFill>
                  <a:srgbClr val="FF8001"/>
                </a:solidFill>
              </a:rPr>
              <a:t>vaccinazioni antinfluenzali dal 2 novembre al 23 dicembre 2016</a:t>
            </a:r>
            <a:endParaRPr lang="it-IT" sz="1400" b="1" dirty="0">
              <a:solidFill>
                <a:srgbClr val="FF8001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7341694"/>
              </p:ext>
            </p:extLst>
          </p:nvPr>
        </p:nvGraphicFramePr>
        <p:xfrm>
          <a:off x="677332" y="1474144"/>
          <a:ext cx="9304867" cy="42602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9219"/>
                <a:gridCol w="4097547"/>
                <a:gridCol w="3288101"/>
              </a:tblGrid>
              <a:tr h="364133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ASL1 IMPERIESE 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www.asl1.liguria.it</a:t>
                      </a:r>
                      <a:endParaRPr lang="it-IT" dirty="0"/>
                    </a:p>
                  </a:txBody>
                  <a:tcPr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giorni e orari</a:t>
                      </a:r>
                      <a:endParaRPr lang="it-IT" dirty="0"/>
                    </a:p>
                  </a:txBody>
                  <a:tcPr>
                    <a:solidFill>
                      <a:srgbClr val="54A021"/>
                    </a:solidFill>
                  </a:tcPr>
                </a:tc>
              </a:tr>
              <a:tr h="436759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Imperia 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Igiene Pubblica - Via Nizza 6, piano terra </a:t>
                      </a:r>
                    </a:p>
                    <a:p>
                      <a:r>
                        <a:rPr lang="it-IT" sz="1200" dirty="0" smtClean="0"/>
                        <a:t>0183 537635</a:t>
                      </a:r>
                      <a:endParaRPr lang="it-IT" sz="120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mercoledì   ore 8-12 </a:t>
                      </a:r>
                    </a:p>
                    <a:p>
                      <a:r>
                        <a:rPr lang="it-IT" sz="1200" dirty="0" smtClean="0"/>
                        <a:t>giovedì       ore 14-16</a:t>
                      </a:r>
                      <a:endParaRPr lang="it-IT" sz="1200" dirty="0"/>
                    </a:p>
                  </a:txBody>
                  <a:tcPr/>
                </a:tc>
              </a:tr>
              <a:tr h="974764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Diano Marina 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Via XX Settembre 9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0183 537783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2/11    ore 9-12</a:t>
                      </a:r>
                    </a:p>
                    <a:p>
                      <a:r>
                        <a:rPr lang="it-IT" sz="1200" dirty="0" smtClean="0"/>
                        <a:t>9/11 - 16/11</a:t>
                      </a:r>
                      <a:r>
                        <a:rPr lang="it-IT" sz="1200" baseline="0" dirty="0" smtClean="0"/>
                        <a:t> - </a:t>
                      </a:r>
                      <a:r>
                        <a:rPr lang="it-IT" sz="1200" dirty="0" smtClean="0"/>
                        <a:t>23/11      ore 13.30-15.30</a:t>
                      </a:r>
                    </a:p>
                    <a:p>
                      <a:endParaRPr lang="it-IT" sz="1200" dirty="0" smtClean="0"/>
                    </a:p>
                    <a:p>
                      <a:r>
                        <a:rPr lang="it-IT" sz="1200" dirty="0" smtClean="0"/>
                        <a:t>dal 30 novembre in poi ogni mercoledì</a:t>
                      </a:r>
                    </a:p>
                    <a:p>
                      <a:r>
                        <a:rPr lang="it-IT" sz="1200" dirty="0" smtClean="0"/>
                        <a:t>ore 9-12</a:t>
                      </a:r>
                      <a:endParaRPr lang="it-IT" sz="1200" dirty="0"/>
                    </a:p>
                  </a:txBody>
                  <a:tcPr/>
                </a:tc>
              </a:tr>
              <a:tr h="436759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Pontedassio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Distretto sanitario</a:t>
                      </a:r>
                      <a:r>
                        <a:rPr lang="it-IT" sz="1200" baseline="0" dirty="0" smtClean="0"/>
                        <a:t> -</a:t>
                      </a:r>
                      <a:r>
                        <a:rPr lang="it-IT" sz="1200" dirty="0" smtClean="0"/>
                        <a:t> Via Garibaldi 154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0183 537733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8/11</a:t>
                      </a:r>
                      <a:r>
                        <a:rPr lang="it-IT" sz="1200" baseline="0" dirty="0" smtClean="0"/>
                        <a:t> -</a:t>
                      </a:r>
                      <a:r>
                        <a:rPr lang="it-IT" sz="1200" dirty="0" smtClean="0"/>
                        <a:t> 15/11 - 6/12 e 20/12   ore 9-12</a:t>
                      </a:r>
                      <a:endParaRPr lang="it-IT" sz="1200" dirty="0"/>
                    </a:p>
                  </a:txBody>
                  <a:tcPr/>
                </a:tc>
              </a:tr>
              <a:tr h="436759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Pieve di Teco 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Distretto sanitario</a:t>
                      </a:r>
                      <a:r>
                        <a:rPr lang="it-IT" sz="1200" baseline="0" dirty="0" smtClean="0"/>
                        <a:t> - </a:t>
                      </a:r>
                      <a:r>
                        <a:rPr lang="it-IT" sz="1200" dirty="0" smtClean="0"/>
                        <a:t>Via V. Veneto 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0183 537701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11/11 - 25/11 e 16/12    ore 9-12</a:t>
                      </a:r>
                      <a:endParaRPr lang="it-IT" dirty="0"/>
                    </a:p>
                  </a:txBody>
                  <a:tcPr/>
                </a:tc>
              </a:tr>
              <a:tr h="436759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Sanremo</a:t>
                      </a:r>
                      <a:r>
                        <a:rPr lang="it-IT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Igiene Pubblica</a:t>
                      </a:r>
                      <a:r>
                        <a:rPr lang="it-IT" sz="1200" b="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Via Fiume 30</a:t>
                      </a:r>
                    </a:p>
                    <a:p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0184 536646</a:t>
                      </a:r>
                      <a:endParaRPr lang="it-IT" sz="120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lunedì e mercoledì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ore 13-15</a:t>
                      </a:r>
                      <a:endParaRPr lang="it-IT" sz="120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</a:tr>
              <a:tr h="436759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Arma di Taggia 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Via Pesce 35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0184 536738</a:t>
                      </a:r>
                      <a:endParaRPr lang="it-IT" sz="1200" b="0" dirty="0"/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giovedì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ore 13-15.30</a:t>
                      </a:r>
                      <a:endParaRPr lang="it-IT" sz="1200" b="0" dirty="0"/>
                    </a:p>
                  </a:txBody>
                  <a:tcPr>
                    <a:solidFill>
                      <a:srgbClr val="E9F0E8"/>
                    </a:solidFill>
                  </a:tcPr>
                </a:tc>
              </a:tr>
              <a:tr h="602685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Ventimiglia</a:t>
                      </a:r>
                      <a:r>
                        <a:rPr lang="it-IT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Igiene Pubblica - Via E. Basso 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0184 534986</a:t>
                      </a:r>
                      <a:endParaRPr lang="it-IT" sz="1200" b="0" dirty="0" smtClean="0"/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venerdì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ore 8-13</a:t>
                      </a:r>
                      <a:endParaRPr lang="it-IT" sz="120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04915" y="5918263"/>
            <a:ext cx="930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8001"/>
                </a:solidFill>
              </a:rPr>
              <a:t>Dal 24 al 31 </a:t>
            </a:r>
            <a:r>
              <a:rPr lang="it-IT" sz="1400" b="1" dirty="0" smtClean="0">
                <a:solidFill>
                  <a:srgbClr val="FF8001"/>
                </a:solidFill>
              </a:rPr>
              <a:t>dicembre 2016 i </a:t>
            </a:r>
            <a:r>
              <a:rPr lang="it-IT" sz="1400" b="1" dirty="0">
                <a:solidFill>
                  <a:srgbClr val="FF8001"/>
                </a:solidFill>
              </a:rPr>
              <a:t>vaccini antinfluenzali saranno somministrati nel consueto orario di aperura </a:t>
            </a:r>
            <a:endParaRPr lang="it-IT" sz="1400" b="1" dirty="0" smtClean="0">
              <a:solidFill>
                <a:srgbClr val="FF8001"/>
              </a:solidFill>
            </a:endParaRPr>
          </a:p>
          <a:p>
            <a:r>
              <a:rPr lang="it-IT" sz="1400" b="1" dirty="0" smtClean="0">
                <a:solidFill>
                  <a:srgbClr val="FF8001"/>
                </a:solidFill>
              </a:rPr>
              <a:t>al </a:t>
            </a:r>
            <a:r>
              <a:rPr lang="it-IT" sz="1400" b="1" dirty="0">
                <a:solidFill>
                  <a:srgbClr val="FF8001"/>
                </a:solidFill>
              </a:rPr>
              <a:t>pubblico degli ambulatori di vaccinazione</a:t>
            </a:r>
            <a:r>
              <a:rPr lang="it-IT" sz="1400" b="1" dirty="0" smtClean="0">
                <a:solidFill>
                  <a:srgbClr val="FF8001"/>
                </a:solidFill>
              </a:rPr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915" y="76117"/>
            <a:ext cx="9377284" cy="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760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99016"/>
            <a:ext cx="8596668" cy="1021168"/>
          </a:xfrm>
        </p:spPr>
        <p:txBody>
          <a:bodyPr>
            <a:normAutofit/>
          </a:bodyPr>
          <a:lstStyle/>
          <a:p>
            <a:r>
              <a:rPr lang="it-IT" dirty="0" smtClean="0"/>
              <a:t> 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219201"/>
            <a:ext cx="9247716" cy="5476874"/>
          </a:xfrm>
        </p:spPr>
        <p:txBody>
          <a:bodyPr/>
          <a:lstStyle/>
          <a:p>
            <a:pPr marL="0" indent="0">
              <a:buNone/>
            </a:pPr>
            <a:r>
              <a:rPr lang="it-IT" sz="1400" b="1" dirty="0" smtClean="0">
                <a:solidFill>
                  <a:srgbClr val="FF8001"/>
                </a:solidFill>
              </a:rPr>
              <a:t>Ambulatori </a:t>
            </a:r>
            <a:r>
              <a:rPr lang="it-IT" sz="1400" b="1" dirty="0">
                <a:solidFill>
                  <a:srgbClr val="FF8001"/>
                </a:solidFill>
              </a:rPr>
              <a:t>dove è possibile effettuare le vaccinazioni </a:t>
            </a:r>
            <a:r>
              <a:rPr lang="it-IT" sz="1400" b="1" dirty="0" smtClean="0">
                <a:solidFill>
                  <a:srgbClr val="FF8001"/>
                </a:solidFill>
              </a:rPr>
              <a:t>antinfluenzali</a:t>
            </a:r>
            <a:endParaRPr lang="it-IT" sz="1400" b="1" dirty="0">
              <a:solidFill>
                <a:srgbClr val="F68B0A"/>
              </a:solidFill>
            </a:endParaRPr>
          </a:p>
          <a:p>
            <a:pPr marL="0" indent="0">
              <a:buNone/>
            </a:pPr>
            <a:endParaRPr lang="it-IT" b="1" dirty="0" smtClean="0">
              <a:solidFill>
                <a:srgbClr val="F68B0A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5017855"/>
              </p:ext>
            </p:extLst>
          </p:nvPr>
        </p:nvGraphicFramePr>
        <p:xfrm>
          <a:off x="677863" y="1657351"/>
          <a:ext cx="9075366" cy="37585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8688"/>
                <a:gridCol w="4253511"/>
                <a:gridCol w="2903167"/>
              </a:tblGrid>
              <a:tr h="455802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ASL2 SAVONESE 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www.asl2.liguria.it</a:t>
                      </a:r>
                      <a:endParaRPr lang="it-IT" dirty="0"/>
                    </a:p>
                  </a:txBody>
                  <a:tcPr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giorni e orari</a:t>
                      </a:r>
                      <a:endParaRPr lang="it-IT" dirty="0"/>
                    </a:p>
                  </a:txBody>
                  <a:tcPr>
                    <a:solidFill>
                      <a:srgbClr val="54A021"/>
                    </a:solidFill>
                  </a:tcPr>
                </a:tc>
              </a:tr>
              <a:tr h="44865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Savona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Igiene e Sanità Pubblica – Via Collodi 13</a:t>
                      </a:r>
                    </a:p>
                    <a:p>
                      <a:r>
                        <a:rPr lang="it-IT" sz="1200" dirty="0" smtClean="0"/>
                        <a:t>019 8405901</a:t>
                      </a:r>
                      <a:endParaRPr lang="it-IT" sz="120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da lunedì a venerdì </a:t>
                      </a:r>
                    </a:p>
                    <a:p>
                      <a:r>
                        <a:rPr lang="it-IT" sz="1200" dirty="0" smtClean="0"/>
                        <a:t>ore 10-11</a:t>
                      </a:r>
                      <a:endParaRPr lang="it-IT" sz="1200" dirty="0"/>
                    </a:p>
                  </a:txBody>
                  <a:tcPr/>
                </a:tc>
              </a:tr>
              <a:tr h="44865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Vado Ligure</a:t>
                      </a:r>
                      <a:r>
                        <a:rPr lang="it-IT" sz="1400" b="1" baseline="0" dirty="0" smtClean="0"/>
                        <a:t> 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Igiene e Sanità Pubblica - Via alla Costa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019 8405901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da lunedì a venerdì </a:t>
                      </a:r>
                    </a:p>
                    <a:p>
                      <a:r>
                        <a:rPr lang="it-IT" sz="1200" dirty="0" smtClean="0"/>
                        <a:t>ore 10-11</a:t>
                      </a:r>
                      <a:endParaRPr lang="it-IT" sz="1200" dirty="0"/>
                    </a:p>
                  </a:txBody>
                  <a:tcPr/>
                </a:tc>
              </a:tr>
              <a:tr h="44865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Varazze 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Igiene e Sanità Pubblica - Via Ciarli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019 8405026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venerdì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ore 10-12</a:t>
                      </a:r>
                      <a:endParaRPr lang="it-IT" sz="1200" dirty="0"/>
                    </a:p>
                  </a:txBody>
                  <a:tcPr/>
                </a:tc>
              </a:tr>
              <a:tr h="448650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Albenga</a:t>
                      </a:r>
                      <a:endParaRPr lang="it-IT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Igiene e Sanità Pubblica  - 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Via Trieste 54</a:t>
                      </a:r>
                    </a:p>
                    <a:p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0182 546252</a:t>
                      </a:r>
                      <a:endParaRPr lang="it-IT" sz="1200" b="0" dirty="0"/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lunedì </a:t>
                      </a:r>
                      <a:r>
                        <a:rPr lang="it-IT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mercoledì  venerdì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ore 11-12</a:t>
                      </a:r>
                      <a:endParaRPr lang="it-IT" sz="1200" b="0" dirty="0"/>
                    </a:p>
                  </a:txBody>
                  <a:tcPr>
                    <a:solidFill>
                      <a:srgbClr val="E9F0E8"/>
                    </a:solidFill>
                  </a:tcPr>
                </a:tc>
              </a:tr>
              <a:tr h="456504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Finale</a:t>
                      </a:r>
                      <a:endParaRPr lang="it-IT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Igiene </a:t>
                      </a:r>
                      <a:r>
                        <a:rPr lang="it-IT" sz="1200" dirty="0" smtClean="0"/>
                        <a:t>e Sanità 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Pubblica - Via della</a:t>
                      </a:r>
                      <a:r>
                        <a:rPr lang="it-IT" sz="1200" b="0" baseline="0" dirty="0" smtClean="0">
                          <a:solidFill>
                            <a:schemeClr val="tx1"/>
                          </a:solidFill>
                        </a:rPr>
                        <a:t> Pineta 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019 8405824</a:t>
                      </a:r>
                      <a:endParaRPr lang="it-IT" sz="1200" b="0" dirty="0" smtClean="0"/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martedì giovedì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ore 10-12</a:t>
                      </a:r>
                      <a:endParaRPr lang="it-IT" sz="120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</a:tr>
              <a:tr h="433365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Loano 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Igiene </a:t>
                      </a:r>
                      <a:r>
                        <a:rPr lang="it-IT" sz="1200" dirty="0" smtClean="0"/>
                        <a:t>e Sanità 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Pubblica - </a:t>
                      </a:r>
                      <a:r>
                        <a:rPr lang="it-IT" sz="1200" b="0" dirty="0" smtClean="0"/>
                        <a:t>Via Stella 36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019 8405824</a:t>
                      </a:r>
                      <a:endParaRPr lang="it-IT" sz="1200" b="0" dirty="0" smtClean="0"/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martedì giovedì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ore 10-12</a:t>
                      </a:r>
                      <a:endParaRPr lang="it-IT" sz="1200" b="0" dirty="0"/>
                    </a:p>
                  </a:txBody>
                  <a:tcPr>
                    <a:solidFill>
                      <a:srgbClr val="E9F0E8"/>
                    </a:solidFill>
                  </a:tcPr>
                </a:tc>
              </a:tr>
              <a:tr h="559579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Carcare </a:t>
                      </a:r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Igiene </a:t>
                      </a:r>
                      <a:r>
                        <a:rPr lang="it-IT" sz="1200" dirty="0" smtClean="0"/>
                        <a:t>e Sanità 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Pubblica - Via del Collegio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019 5009613</a:t>
                      </a:r>
                      <a:endParaRPr lang="it-IT" sz="1200" b="0" dirty="0" smtClean="0"/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lunedì giovedì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ore 10-12</a:t>
                      </a:r>
                      <a:endParaRPr lang="it-IT" sz="120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334" y="133308"/>
            <a:ext cx="9075895" cy="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989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33350"/>
            <a:ext cx="9304866" cy="895350"/>
          </a:xfrm>
        </p:spPr>
        <p:txBody>
          <a:bodyPr/>
          <a:lstStyle/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77333" y="1099158"/>
            <a:ext cx="9160033" cy="5197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200" b="1" dirty="0" smtClean="0">
                <a:solidFill>
                  <a:srgbClr val="FF8001"/>
                </a:solidFill>
              </a:rPr>
              <a:t>Ambulatori straordinari dove </a:t>
            </a:r>
            <a:r>
              <a:rPr lang="it-IT" sz="1200" b="1" dirty="0">
                <a:solidFill>
                  <a:srgbClr val="FF8001"/>
                </a:solidFill>
              </a:rPr>
              <a:t>è possibile effettuare le </a:t>
            </a:r>
            <a:r>
              <a:rPr lang="it-IT" sz="1200" b="1" dirty="0" smtClean="0">
                <a:solidFill>
                  <a:srgbClr val="FF8001"/>
                </a:solidFill>
              </a:rPr>
              <a:t>vaccinazioni </a:t>
            </a:r>
            <a:r>
              <a:rPr lang="it-IT" sz="1200" b="1" dirty="0">
                <a:solidFill>
                  <a:srgbClr val="FF8001"/>
                </a:solidFill>
              </a:rPr>
              <a:t>antinfluenzali dal 2 novembre al 3 dicembre </a:t>
            </a:r>
            <a:r>
              <a:rPr lang="it-IT" sz="1200" b="1" dirty="0" smtClean="0">
                <a:solidFill>
                  <a:srgbClr val="FF8001"/>
                </a:solidFill>
              </a:rPr>
              <a:t>2016 </a:t>
            </a:r>
            <a:endParaRPr lang="it-IT" sz="1200" b="1" dirty="0">
              <a:solidFill>
                <a:srgbClr val="F68B0A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6797220"/>
              </p:ext>
            </p:extLst>
          </p:nvPr>
        </p:nvGraphicFramePr>
        <p:xfrm>
          <a:off x="677333" y="1396988"/>
          <a:ext cx="9027385" cy="47988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4109"/>
                <a:gridCol w="3823230"/>
                <a:gridCol w="3190046"/>
              </a:tblGrid>
              <a:tr h="34719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ASL 3 GENOVESE 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www.asl3.liguria.it</a:t>
                      </a:r>
                      <a:endParaRPr lang="it-IT" dirty="0"/>
                    </a:p>
                  </a:txBody>
                  <a:tcPr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giorni e orari</a:t>
                      </a:r>
                      <a:endParaRPr lang="it-IT" dirty="0"/>
                    </a:p>
                  </a:txBody>
                  <a:tcPr>
                    <a:solidFill>
                      <a:srgbClr val="54A021"/>
                    </a:solidFill>
                  </a:tcPr>
                </a:tc>
              </a:tr>
              <a:tr h="846276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Prà</a:t>
                      </a:r>
                    </a:p>
                    <a:p>
                      <a:endParaRPr lang="it-IT" sz="1200" b="1" dirty="0" smtClean="0"/>
                    </a:p>
                    <a:p>
                      <a:r>
                        <a:rPr lang="it-IT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Pegli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 smtClean="0"/>
                        <a:t>Distretto 8</a:t>
                      </a:r>
                    </a:p>
                    <a:p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Villa de Mari - Via de Mari, 1b</a:t>
                      </a:r>
                    </a:p>
                    <a:p>
                      <a:endParaRPr lang="it-IT" sz="105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 smtClean="0"/>
                        <a:t>Distretto 8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 Ospedale Martinez - Via Pegli,10</a:t>
                      </a:r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7/11 - 21/11</a:t>
                      </a:r>
                    </a:p>
                    <a:p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ore 14−17</a:t>
                      </a:r>
                    </a:p>
                    <a:p>
                      <a:endParaRPr lang="it-IT" sz="105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14/11 -  28/11</a:t>
                      </a:r>
                    </a:p>
                    <a:p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ore 14−17</a:t>
                      </a:r>
                      <a:endParaRPr lang="it-IT" sz="1050" b="0" dirty="0"/>
                    </a:p>
                  </a:txBody>
                  <a:tcPr/>
                </a:tc>
              </a:tr>
              <a:tr h="846276"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Fiumara </a:t>
                      </a:r>
                    </a:p>
                    <a:p>
                      <a:endParaRPr lang="it-IT" sz="12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Sestri</a:t>
                      </a:r>
                    </a:p>
                    <a:p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/>
                        <a:t>Distretto 9</a:t>
                      </a:r>
                    </a:p>
                    <a:p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 Operai, 80 </a:t>
                      </a:r>
                      <a:endParaRPr lang="it-IT" sz="1050" b="0" dirty="0" smtClean="0"/>
                    </a:p>
                    <a:p>
                      <a:endParaRPr lang="it-IT" sz="1050" b="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 smtClean="0"/>
                        <a:t>Distretto 9</a:t>
                      </a:r>
                    </a:p>
                    <a:p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 </a:t>
                      </a:r>
                      <a:r>
                        <a:rPr lang="it-IT" sz="10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Soliman</a:t>
                      </a:r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7 </a:t>
                      </a:r>
                      <a:endParaRPr lang="it-IT" sz="105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 smtClean="0">
                          <a:solidFill>
                            <a:schemeClr val="tx1"/>
                          </a:solidFill>
                        </a:rPr>
                        <a:t>lunedì </a:t>
                      </a:r>
                      <a:r>
                        <a:rPr lang="it-IT" sz="105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050" b="0" dirty="0" smtClean="0">
                          <a:solidFill>
                            <a:schemeClr val="tx1"/>
                          </a:solidFill>
                        </a:rPr>
                        <a:t>mercoledì  venerdì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ore 14−17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 smtClean="0">
                          <a:solidFill>
                            <a:schemeClr val="tx1"/>
                          </a:solidFill>
                        </a:rPr>
                        <a:t>lunedì </a:t>
                      </a:r>
                      <a:r>
                        <a:rPr lang="it-IT" sz="105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050" b="0" dirty="0" smtClean="0">
                          <a:solidFill>
                            <a:schemeClr val="tx1"/>
                          </a:solidFill>
                        </a:rPr>
                        <a:t>martedì giovedì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ore 14−17</a:t>
                      </a:r>
                      <a:endParaRPr lang="it-IT" sz="1050" b="0" dirty="0"/>
                    </a:p>
                  </a:txBody>
                  <a:tcPr/>
                </a:tc>
              </a:tr>
              <a:tr h="390589"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Bolzaneto</a:t>
                      </a:r>
                      <a:endParaRPr lang="it-IT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 smtClean="0"/>
                        <a:t>Distretto 10</a:t>
                      </a:r>
                      <a:r>
                        <a:rPr lang="it-IT" sz="1050" b="0" dirty="0" smtClean="0"/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 Bonghi, 6 </a:t>
                      </a:r>
                      <a:endParaRPr lang="it-IT" sz="105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 smtClean="0"/>
                        <a:t>martedì giovedì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ore 14−17</a:t>
                      </a:r>
                      <a:endParaRPr lang="it-IT" sz="105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</a:tr>
              <a:tr h="390589"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Piccapietra</a:t>
                      </a:r>
                      <a:endParaRPr lang="it-IT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 smtClean="0"/>
                        <a:t>Distretto 11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 XII Ottobre, 10 </a:t>
                      </a:r>
                      <a:endParaRPr lang="it-IT" sz="1050" b="0" dirty="0" smtClean="0"/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 smtClean="0"/>
                        <a:t>dal lunedì  al venerdì </a:t>
                      </a:r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ore 14−17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 smtClean="0"/>
                        <a:t>sabato</a:t>
                      </a:r>
                      <a:r>
                        <a:rPr lang="it-IT" sz="1050" b="0" baseline="0" dirty="0" smtClean="0"/>
                        <a:t>  ore 8.30-11.30</a:t>
                      </a:r>
                      <a:endParaRPr lang="it-IT" sz="1050" b="0" dirty="0"/>
                    </a:p>
                  </a:txBody>
                  <a:tcPr>
                    <a:solidFill>
                      <a:srgbClr val="E9F0E8"/>
                    </a:solidFill>
                  </a:tcPr>
                </a:tc>
              </a:tr>
              <a:tr h="846276"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Genova Centro</a:t>
                      </a:r>
                    </a:p>
                    <a:p>
                      <a:endParaRPr lang="it-IT" sz="12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Struppa </a:t>
                      </a:r>
                      <a:endParaRPr lang="it-IT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 smtClean="0"/>
                        <a:t>Distretto12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 </a:t>
                      </a:r>
                      <a:r>
                        <a:rPr lang="it-IT" sz="105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Archimede,30 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0" i="0" u="none" strike="noStrike" kern="1200" baseline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smtClean="0"/>
                        <a:t>Distretto 12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 Struppa, 150</a:t>
                      </a:r>
                      <a:endParaRPr lang="it-IT" sz="105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 smtClean="0"/>
                        <a:t>lunedì martedì mercoledì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ore 14−17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 smtClean="0"/>
                        <a:t>lunedì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ore 14−17</a:t>
                      </a:r>
                      <a:endParaRPr lang="it-IT" sz="105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</a:tr>
              <a:tr h="935480"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Sturla </a:t>
                      </a:r>
                    </a:p>
                    <a:p>
                      <a:endParaRPr lang="it-IT" sz="12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12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Recco</a:t>
                      </a:r>
                      <a:endParaRPr lang="it-IT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 smtClean="0"/>
                        <a:t>Distretto13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 Bainsizza, 42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 smtClean="0"/>
                        <a:t>Distretto13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 Ospedale Recco - Via Bianchi, 1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dirty="0" smtClean="0"/>
                        <a:t>mercoledì giovedì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ore 14−17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0" dirty="0" smtClean="0"/>
                    </a:p>
                    <a:p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8/11 - 22/11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ore 14−17</a:t>
                      </a:r>
                      <a:endParaRPr lang="it-IT" sz="1050" b="0" dirty="0"/>
                    </a:p>
                  </a:txBody>
                  <a:tcPr>
                    <a:solidFill>
                      <a:srgbClr val="E9F0E8"/>
                    </a:solidFill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77333" y="6227579"/>
            <a:ext cx="90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8001"/>
                </a:solidFill>
              </a:rPr>
              <a:t>Dal 5 al 31 dicembre 2016 la campagna vaccinale proseguirà presso gli ambulatori istituzionali della Struttura Complessa Igiene e Sanità Pubblica.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333" y="104733"/>
            <a:ext cx="9027385" cy="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93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33350"/>
            <a:ext cx="9304866" cy="895350"/>
          </a:xfrm>
        </p:spPr>
        <p:txBody>
          <a:bodyPr/>
          <a:lstStyle/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77333" y="1154519"/>
            <a:ext cx="9160033" cy="5703481"/>
          </a:xfrm>
        </p:spPr>
        <p:txBody>
          <a:bodyPr/>
          <a:lstStyle/>
          <a:p>
            <a:pPr marL="0" indent="0">
              <a:buNone/>
            </a:pPr>
            <a:r>
              <a:rPr lang="it-IT" sz="1200" b="1" dirty="0">
                <a:solidFill>
                  <a:srgbClr val="FF8001"/>
                </a:solidFill>
              </a:rPr>
              <a:t>A</a:t>
            </a:r>
            <a:r>
              <a:rPr lang="it-IT" sz="1200" b="1" dirty="0" smtClean="0">
                <a:solidFill>
                  <a:srgbClr val="FF8001"/>
                </a:solidFill>
              </a:rPr>
              <a:t>mbulatori </a:t>
            </a:r>
            <a:r>
              <a:rPr lang="it-IT" sz="1200" b="1" dirty="0">
                <a:solidFill>
                  <a:srgbClr val="FF8001"/>
                </a:solidFill>
              </a:rPr>
              <a:t>dove è possibile effettuare le </a:t>
            </a:r>
            <a:r>
              <a:rPr lang="it-IT" sz="1200" b="1" dirty="0" smtClean="0">
                <a:solidFill>
                  <a:srgbClr val="FF8001"/>
                </a:solidFill>
              </a:rPr>
              <a:t>vaccinazioni antinfluenzali</a:t>
            </a:r>
            <a:endParaRPr lang="it-IT" sz="1200" b="1" dirty="0">
              <a:solidFill>
                <a:srgbClr val="F68B0A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6475803"/>
              </p:ext>
            </p:extLst>
          </p:nvPr>
        </p:nvGraphicFramePr>
        <p:xfrm>
          <a:off x="677333" y="1423358"/>
          <a:ext cx="9304867" cy="49654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8615"/>
                <a:gridCol w="3968151"/>
                <a:gridCol w="3288101"/>
              </a:tblGrid>
              <a:tr h="419562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ASL4 CHIAVARESE 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www.asl4.liguria.it</a:t>
                      </a:r>
                      <a:endParaRPr lang="it-IT" dirty="0"/>
                    </a:p>
                  </a:txBody>
                  <a:tcPr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giorni e orari</a:t>
                      </a:r>
                      <a:endParaRPr lang="it-IT" dirty="0"/>
                    </a:p>
                  </a:txBody>
                  <a:tcPr>
                    <a:solidFill>
                      <a:srgbClr val="54A021"/>
                    </a:solidFill>
                  </a:tcPr>
                </a:tc>
              </a:tr>
              <a:tr h="843917"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Chiavari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Corso Dante 163</a:t>
                      </a:r>
                      <a:endParaRPr lang="it-IT" sz="100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Adulti - accesso libero</a:t>
                      </a:r>
                    </a:p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lunedì         ore 8.30 – 12.00</a:t>
                      </a:r>
                    </a:p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mercoledì   ore 8.30 - 12.00 e 14.00 - 16.30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Bambini - su prenotazione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martedì    ore 14.00 - 16.00</a:t>
                      </a:r>
                      <a:endParaRPr lang="it-IT" sz="1000" dirty="0"/>
                    </a:p>
                  </a:txBody>
                  <a:tcPr/>
                </a:tc>
              </a:tr>
              <a:tr h="391819"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Rapallo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Palazzina Ambulatori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 Lamarmora, 1° piano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Adulti - accesso libero</a:t>
                      </a:r>
                    </a:p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martedì   ore  8.30 - 12.00  e 14.00 - 16.30</a:t>
                      </a:r>
                      <a:endParaRPr lang="it-IT" sz="1000" dirty="0"/>
                    </a:p>
                  </a:txBody>
                  <a:tcPr/>
                </a:tc>
              </a:tr>
              <a:tr h="391819"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Santa Margherita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 Roma 7 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Accesso libero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mercoledì ore  8.30 - 10.00</a:t>
                      </a:r>
                      <a:endParaRPr lang="it-IT" sz="1000" dirty="0"/>
                    </a:p>
                  </a:txBody>
                  <a:tcPr/>
                </a:tc>
              </a:tr>
              <a:tr h="843917"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Sestri Levante 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Ospedale -  5° piano 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Adulti - accesso libero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giovedì  ore </a:t>
                      </a:r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8.30 - 12.00</a:t>
                      </a:r>
                    </a:p>
                    <a:p>
                      <a:r>
                        <a:rPr lang="it-IT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Bambini - su prenotazione</a:t>
                      </a:r>
                    </a:p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15/11 e 13/12</a:t>
                      </a:r>
                    </a:p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ore 14.00 - 16.00</a:t>
                      </a:r>
                      <a:endParaRPr lang="it-IT" sz="1000" dirty="0"/>
                    </a:p>
                  </a:txBody>
                  <a:tcPr/>
                </a:tc>
              </a:tr>
              <a:tr h="391819"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Cicagna</a:t>
                      </a:r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0" dirty="0" smtClean="0"/>
                        <a:t>Ospedaletto</a:t>
                      </a:r>
                      <a:r>
                        <a:rPr lang="it-IT" sz="1000" b="0" baseline="0" dirty="0" smtClean="0"/>
                        <a:t> di Monleone</a:t>
                      </a:r>
                      <a:endParaRPr lang="it-IT" sz="100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Accesso libero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martedì ore 8.30-12.00</a:t>
                      </a:r>
                      <a:endParaRPr lang="it-IT" sz="100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</a:tr>
              <a:tr h="542518"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Borzonasca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Via Roma 4</a:t>
                      </a:r>
                      <a:endParaRPr lang="it-IT" sz="1000" b="0" dirty="0"/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Accesso libero </a:t>
                      </a:r>
                    </a:p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16/11 e 21/12</a:t>
                      </a:r>
                    </a:p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Ore 9.00 - 11.30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</a:tr>
              <a:tr h="542518"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Rezzoaglio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Corso Marconi 45</a:t>
                      </a:r>
                      <a:endParaRPr lang="it-IT" sz="100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Accesso libero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2/11 e 7/12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ore 9.30-11.30</a:t>
                      </a:r>
                      <a:endParaRPr lang="it-IT" sz="100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</a:tr>
              <a:tr h="552993">
                <a:tc>
                  <a:txBody>
                    <a:bodyPr/>
                    <a:lstStyle/>
                    <a:p>
                      <a:r>
                        <a:rPr lang="it-IT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Varese Ligure</a:t>
                      </a:r>
                      <a:endParaRPr lang="it-IT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Piazza Pieve</a:t>
                      </a:r>
                      <a:endParaRPr lang="it-IT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dirty="0"/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Accesso libero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8/11 e 6/12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ore 9.30-11.30</a:t>
                      </a:r>
                      <a:endParaRPr lang="it-IT" sz="1000" b="0" dirty="0"/>
                    </a:p>
                  </a:txBody>
                  <a:tcPr>
                    <a:solidFill>
                      <a:srgbClr val="E9F0E8"/>
                    </a:solidFill>
                  </a:tcPr>
                </a:tc>
              </a:tr>
            </a:tbl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333" y="139026"/>
            <a:ext cx="9304867" cy="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73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33350"/>
            <a:ext cx="9304866" cy="895350"/>
          </a:xfrm>
        </p:spPr>
        <p:txBody>
          <a:bodyPr/>
          <a:lstStyle/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77333" y="1154519"/>
            <a:ext cx="9160033" cy="5703481"/>
          </a:xfrm>
        </p:spPr>
        <p:txBody>
          <a:bodyPr/>
          <a:lstStyle/>
          <a:p>
            <a:pPr marL="0" indent="0">
              <a:buNone/>
            </a:pPr>
            <a:r>
              <a:rPr lang="it-IT" sz="1200" b="1" dirty="0">
                <a:solidFill>
                  <a:srgbClr val="FF8001"/>
                </a:solidFill>
              </a:rPr>
              <a:t>A</a:t>
            </a:r>
            <a:r>
              <a:rPr lang="it-IT" sz="1200" b="1" dirty="0" smtClean="0">
                <a:solidFill>
                  <a:srgbClr val="FF8001"/>
                </a:solidFill>
              </a:rPr>
              <a:t>mbulatori </a:t>
            </a:r>
            <a:r>
              <a:rPr lang="it-IT" sz="1200" b="1" dirty="0">
                <a:solidFill>
                  <a:srgbClr val="FF8001"/>
                </a:solidFill>
              </a:rPr>
              <a:t>dove è possibile effettuare le </a:t>
            </a:r>
            <a:r>
              <a:rPr lang="it-IT" sz="1200" b="1" dirty="0" smtClean="0">
                <a:solidFill>
                  <a:srgbClr val="FF8001"/>
                </a:solidFill>
              </a:rPr>
              <a:t>vaccinazioni </a:t>
            </a:r>
            <a:r>
              <a:rPr lang="it-IT" sz="1200" b="1" dirty="0">
                <a:solidFill>
                  <a:srgbClr val="FF8001"/>
                </a:solidFill>
              </a:rPr>
              <a:t>antinfluenzali </a:t>
            </a:r>
            <a:r>
              <a:rPr lang="it-IT" sz="1200" b="1" dirty="0" smtClean="0">
                <a:solidFill>
                  <a:srgbClr val="FF8001"/>
                </a:solidFill>
              </a:rPr>
              <a:t>dal </a:t>
            </a:r>
            <a:r>
              <a:rPr lang="it-IT" sz="1200" b="1" dirty="0">
                <a:solidFill>
                  <a:srgbClr val="FF8001"/>
                </a:solidFill>
              </a:rPr>
              <a:t>2 novembre al 16 </a:t>
            </a:r>
            <a:r>
              <a:rPr lang="it-IT" sz="1200" b="1" dirty="0" smtClean="0">
                <a:solidFill>
                  <a:srgbClr val="FF8001"/>
                </a:solidFill>
              </a:rPr>
              <a:t>dicembre 2016</a:t>
            </a:r>
            <a:endParaRPr lang="it-IT" sz="1200" b="1" dirty="0">
              <a:solidFill>
                <a:srgbClr val="F68B0A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2738635"/>
              </p:ext>
            </p:extLst>
          </p:nvPr>
        </p:nvGraphicFramePr>
        <p:xfrm>
          <a:off x="677333" y="1449238"/>
          <a:ext cx="9304867" cy="4942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2351"/>
                <a:gridCol w="4054415"/>
                <a:gridCol w="3288101"/>
              </a:tblGrid>
              <a:tr h="351507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ASL5 SPEZZINO 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www.asl5.liguria.it</a:t>
                      </a:r>
                      <a:endParaRPr lang="it-IT" dirty="0"/>
                    </a:p>
                  </a:txBody>
                  <a:tcPr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giorni e orari</a:t>
                      </a:r>
                      <a:endParaRPr lang="it-IT" dirty="0"/>
                    </a:p>
                  </a:txBody>
                  <a:tcPr>
                    <a:solidFill>
                      <a:srgbClr val="54A021"/>
                    </a:solidFill>
                  </a:tcPr>
                </a:tc>
              </a:tr>
              <a:tr h="380800"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Ceparana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Poliambulatorio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P.za 4 novembre 34  - 0187604955</a:t>
                      </a:r>
                      <a:endParaRPr lang="it-IT" sz="100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martedì e giovedì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8.30-11.00</a:t>
                      </a:r>
                      <a:endParaRPr lang="it-IT" sz="1000" dirty="0"/>
                    </a:p>
                  </a:txBody>
                  <a:tcPr/>
                </a:tc>
              </a:tr>
              <a:tr h="380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Brugnato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Poliambulatorio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</a:t>
                      </a:r>
                      <a:r>
                        <a:rPr lang="it-IT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Briniati</a:t>
                      </a: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 018789611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lunedì mercoledì venerdì </a:t>
                      </a:r>
                    </a:p>
                    <a:p>
                      <a:r>
                        <a:rPr lang="it-IT" sz="1000" dirty="0" smtClean="0"/>
                        <a:t>ore 14.30-15.30</a:t>
                      </a:r>
                      <a:endParaRPr lang="it-IT" sz="1000" dirty="0"/>
                    </a:p>
                  </a:txBody>
                  <a:tcPr/>
                </a:tc>
              </a:tr>
              <a:tr h="380800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Levanto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Ospedale S. Nicolò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Ambulatorio Igiene Pubblica  -  0187533833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lunedì venerdì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ore 9-11</a:t>
                      </a:r>
                      <a:endParaRPr lang="it-IT" sz="1000" dirty="0"/>
                    </a:p>
                  </a:txBody>
                  <a:tcPr/>
                </a:tc>
              </a:tr>
              <a:tr h="380800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Monterosso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Comune</a:t>
                      </a:r>
                      <a:r>
                        <a:rPr lang="it-IT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A</a:t>
                      </a: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mbulatorio Igiene Pubblica </a:t>
                      </a:r>
                    </a:p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Medico Condotto  - 0187817687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lunedì martedì mercoledì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ore</a:t>
                      </a:r>
                      <a:r>
                        <a:rPr lang="it-IT" sz="1000" baseline="0" dirty="0" smtClean="0"/>
                        <a:t> 9-9.30</a:t>
                      </a:r>
                      <a:endParaRPr lang="it-IT" sz="1000" dirty="0"/>
                    </a:p>
                  </a:txBody>
                  <a:tcPr/>
                </a:tc>
              </a:tr>
              <a:tr h="380800"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Rocchetta Vara</a:t>
                      </a:r>
                      <a:endParaRPr lang="it-IT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Ambulatorio Medico Condotto</a:t>
                      </a:r>
                    </a:p>
                    <a:p>
                      <a:endParaRPr lang="it-IT" sz="100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lunedì e giovedì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ore 8.30-10</a:t>
                      </a:r>
                      <a:endParaRPr lang="it-IT" sz="100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</a:tr>
              <a:tr h="380800"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Pieve di Zignago</a:t>
                      </a:r>
                      <a:endParaRPr lang="it-IT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Ambulatorio Medico Condotto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dirty="0"/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lunedì giovedì sabato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ore</a:t>
                      </a:r>
                      <a:r>
                        <a:rPr lang="it-IT" sz="1000" b="0" baseline="0" dirty="0" smtClean="0"/>
                        <a:t> 10.15-12</a:t>
                      </a:r>
                      <a:endParaRPr lang="it-IT" sz="1000" b="0" dirty="0"/>
                    </a:p>
                  </a:txBody>
                  <a:tcPr>
                    <a:solidFill>
                      <a:srgbClr val="E9F0E8"/>
                    </a:solidFill>
                  </a:tcPr>
                </a:tc>
              </a:tr>
              <a:tr h="1552491"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Spezia</a:t>
                      </a:r>
                      <a:endParaRPr lang="it-IT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Igiene Pubblica</a:t>
                      </a:r>
                      <a:endParaRPr lang="it-IT" sz="1000" b="0" dirty="0" smtClean="0"/>
                    </a:p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Milano 48 p. terra - 0187534515</a:t>
                      </a:r>
                    </a:p>
                    <a:p>
                      <a:endParaRPr lang="it-IT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XXIV Maggio 139   - 0187533597</a:t>
                      </a:r>
                    </a:p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Ambulatorio terapia iniettiva</a:t>
                      </a:r>
                      <a:endParaRPr lang="it-IT" sz="1000" b="0" dirty="0" smtClean="0"/>
                    </a:p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Sardegna 45 </a:t>
                      </a:r>
                    </a:p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palazzina B p. terra - 0187535221</a:t>
                      </a:r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lunedì mercoledì giovedì venerdì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ore 8.30-12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martedì e giovedì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ore 9.30-11.30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lunedì e venerdì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ore 8-11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</a:tr>
              <a:tr h="583656"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Lerici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Distretto - Via Gerini 20 – 0187969804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Mercoledì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/>
                        <a:t>Ore 9-11</a:t>
                      </a:r>
                      <a:endParaRPr lang="it-IT" sz="1000" b="0" dirty="0"/>
                    </a:p>
                  </a:txBody>
                  <a:tcPr>
                    <a:solidFill>
                      <a:srgbClr val="E9F0E8"/>
                    </a:solidFill>
                  </a:tcPr>
                </a:tc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333" y="104733"/>
            <a:ext cx="9304867" cy="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903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33350"/>
            <a:ext cx="9304866" cy="895350"/>
          </a:xfrm>
        </p:spPr>
        <p:txBody>
          <a:bodyPr/>
          <a:lstStyle/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77333" y="1154519"/>
            <a:ext cx="9160033" cy="5703481"/>
          </a:xfrm>
        </p:spPr>
        <p:txBody>
          <a:bodyPr/>
          <a:lstStyle/>
          <a:p>
            <a:pPr marL="0" indent="0">
              <a:buNone/>
            </a:pPr>
            <a:r>
              <a:rPr lang="it-IT" sz="1200" b="1" dirty="0">
                <a:solidFill>
                  <a:srgbClr val="FF8001"/>
                </a:solidFill>
              </a:rPr>
              <a:t>A</a:t>
            </a:r>
            <a:r>
              <a:rPr lang="it-IT" sz="1200" b="1" dirty="0" smtClean="0">
                <a:solidFill>
                  <a:srgbClr val="FF8001"/>
                </a:solidFill>
              </a:rPr>
              <a:t>mbulatori </a:t>
            </a:r>
            <a:r>
              <a:rPr lang="it-IT" sz="1200" b="1" dirty="0">
                <a:solidFill>
                  <a:srgbClr val="FF8001"/>
                </a:solidFill>
              </a:rPr>
              <a:t>dove è possibile effettuare le </a:t>
            </a:r>
            <a:r>
              <a:rPr lang="it-IT" sz="1200" b="1" dirty="0" smtClean="0">
                <a:solidFill>
                  <a:srgbClr val="FF8001"/>
                </a:solidFill>
              </a:rPr>
              <a:t>vaccinazioni </a:t>
            </a:r>
            <a:r>
              <a:rPr lang="it-IT" sz="1200" b="1" dirty="0">
                <a:solidFill>
                  <a:srgbClr val="FF8001"/>
                </a:solidFill>
              </a:rPr>
              <a:t>antinfluenzali dal 2 novembre al 16 </a:t>
            </a:r>
            <a:r>
              <a:rPr lang="it-IT" sz="1200" b="1" dirty="0" smtClean="0">
                <a:solidFill>
                  <a:srgbClr val="FF8001"/>
                </a:solidFill>
              </a:rPr>
              <a:t>dicembre 2016</a:t>
            </a:r>
            <a:endParaRPr lang="it-IT" sz="1200" b="1" dirty="0">
              <a:solidFill>
                <a:srgbClr val="F68B0A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034961"/>
              </p:ext>
            </p:extLst>
          </p:nvPr>
        </p:nvGraphicFramePr>
        <p:xfrm>
          <a:off x="677333" y="1449237"/>
          <a:ext cx="9304867" cy="3387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2351"/>
                <a:gridCol w="4054415"/>
                <a:gridCol w="3288101"/>
              </a:tblGrid>
              <a:tr h="358603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ASL5 SPEZZINO 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www.asl5.liguria.it</a:t>
                      </a:r>
                      <a:endParaRPr lang="it-IT" dirty="0"/>
                    </a:p>
                  </a:txBody>
                  <a:tcPr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giorni e orari</a:t>
                      </a:r>
                      <a:endParaRPr lang="it-IT" dirty="0"/>
                    </a:p>
                  </a:txBody>
                  <a:tcPr>
                    <a:solidFill>
                      <a:srgbClr val="54A021"/>
                    </a:solidFill>
                  </a:tcPr>
                </a:tc>
              </a:tr>
              <a:tr h="1672921"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Sarzana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Casa della Salute via Paci </a:t>
                      </a:r>
                    </a:p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Ambulatorio  infermieristico</a:t>
                      </a:r>
                    </a:p>
                    <a:p>
                      <a:r>
                        <a:rPr lang="it-IT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p.terra</a:t>
                      </a: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0187604237  0187604236  0187604273</a:t>
                      </a:r>
                    </a:p>
                    <a:p>
                      <a:endParaRPr lang="it-IT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Casa della  Salute via Paci </a:t>
                      </a:r>
                      <a:b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Igiene Pubblica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p.terra</a:t>
                      </a: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- 0187604237  0187604236  0187604273</a:t>
                      </a:r>
                    </a:p>
                    <a:p>
                      <a:endParaRPr lang="it-IT" sz="1000" dirty="0"/>
                    </a:p>
                  </a:txBody>
                  <a:tcP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lunedì mercoledì venerdì </a:t>
                      </a:r>
                    </a:p>
                    <a:p>
                      <a:r>
                        <a:rPr lang="it-IT" sz="1000" dirty="0" smtClean="0"/>
                        <a:t>ore 8.30-10.30</a:t>
                      </a:r>
                    </a:p>
                    <a:p>
                      <a:endParaRPr lang="it-IT" sz="1000" dirty="0" smtClean="0"/>
                    </a:p>
                    <a:p>
                      <a:endParaRPr lang="it-IT" sz="1000" dirty="0" smtClean="0"/>
                    </a:p>
                    <a:p>
                      <a:endParaRPr lang="it-IT" sz="1000" dirty="0" smtClean="0"/>
                    </a:p>
                    <a:p>
                      <a:r>
                        <a:rPr lang="it-IT" sz="1000" dirty="0" smtClean="0"/>
                        <a:t>lunedì mercoledì giovedì venerdì</a:t>
                      </a:r>
                    </a:p>
                    <a:p>
                      <a:r>
                        <a:rPr lang="it-IT" sz="1000" dirty="0" smtClean="0"/>
                        <a:t>ore 11-13</a:t>
                      </a:r>
                    </a:p>
                    <a:p>
                      <a:endParaRPr lang="it-IT" sz="1000" dirty="0"/>
                    </a:p>
                  </a:txBody>
                  <a:tcPr/>
                </a:tc>
              </a:tr>
              <a:tr h="4501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Ortonovo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Madonnina 101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Ambulatorio distrettuale  -  0187604923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11/11</a:t>
                      </a:r>
                      <a:r>
                        <a:rPr lang="it-IT" sz="1000" baseline="0" dirty="0" smtClean="0"/>
                        <a:t> e 2/12</a:t>
                      </a:r>
                    </a:p>
                    <a:p>
                      <a:r>
                        <a:rPr lang="it-IT" sz="1000" baseline="0" dirty="0" smtClean="0"/>
                        <a:t>Ore 9-12</a:t>
                      </a:r>
                      <a:endParaRPr lang="it-IT" sz="1000" dirty="0" smtClean="0"/>
                    </a:p>
                  </a:txBody>
                  <a:tcPr/>
                </a:tc>
              </a:tr>
              <a:tr h="432783">
                <a:tc>
                  <a:txBody>
                    <a:bodyPr/>
                    <a:lstStyle/>
                    <a:p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S.Stefano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Magra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Turati 8 </a:t>
                      </a:r>
                    </a:p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Ambulatorio distrettuale  -  0187604948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17/11</a:t>
                      </a:r>
                      <a:r>
                        <a:rPr lang="it-IT" sz="1000" baseline="0" dirty="0" smtClean="0"/>
                        <a:t> e 1/12</a:t>
                      </a:r>
                    </a:p>
                    <a:p>
                      <a:r>
                        <a:rPr lang="it-IT" sz="1000" baseline="0" dirty="0" smtClean="0"/>
                        <a:t>Ore 9-12</a:t>
                      </a:r>
                      <a:endParaRPr lang="it-IT" sz="1000" dirty="0" smtClean="0"/>
                    </a:p>
                  </a:txBody>
                  <a:tcPr/>
                </a:tc>
              </a:tr>
              <a:tr h="466075"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Ameglia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Ambulatorio distrettuale</a:t>
                      </a:r>
                    </a:p>
                    <a:p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0187601220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18/11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ore</a:t>
                      </a:r>
                      <a:r>
                        <a:rPr lang="it-IT" sz="1000" baseline="0" dirty="0" smtClean="0"/>
                        <a:t> 9-12</a:t>
                      </a:r>
                      <a:endParaRPr lang="it-IT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77333" y="4962716"/>
            <a:ext cx="9304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8001"/>
                </a:solidFill>
              </a:rPr>
              <a:t>Dal 19 Dicembre </a:t>
            </a:r>
            <a:r>
              <a:rPr lang="it-IT" sz="1400">
                <a:solidFill>
                  <a:srgbClr val="FF8001"/>
                </a:solidFill>
              </a:rPr>
              <a:t>2016 </a:t>
            </a:r>
            <a:r>
              <a:rPr lang="it-IT" sz="1400" smtClean="0">
                <a:solidFill>
                  <a:srgbClr val="FF8001"/>
                </a:solidFill>
              </a:rPr>
              <a:t>la </a:t>
            </a:r>
            <a:r>
              <a:rPr lang="it-IT" sz="1400" dirty="0">
                <a:solidFill>
                  <a:srgbClr val="FF8001"/>
                </a:solidFill>
              </a:rPr>
              <a:t>campagna vaccinale proseguirà negli studi dei Medici e Pediatri di Famiglia e negli Ambulatori Pubblici con i consueti orari</a:t>
            </a:r>
            <a:r>
              <a:rPr lang="it-IT" sz="1400" dirty="0" smtClean="0">
                <a:solidFill>
                  <a:srgbClr val="FF8001"/>
                </a:solidFill>
              </a:rPr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333" y="104733"/>
            <a:ext cx="9304866" cy="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8896173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</TotalTime>
  <Words>1200</Words>
  <Application>Microsoft Office PowerPoint</Application>
  <PresentationFormat>Personalizzato</PresentationFormat>
  <Paragraphs>318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Sfaccettatura</vt:lpstr>
      <vt:lpstr>   </vt:lpstr>
      <vt:lpstr> </vt:lpstr>
      <vt:lpstr>   </vt:lpstr>
      <vt:lpstr>  </vt:lpstr>
      <vt:lpstr> 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Ciaravolo Imma</dc:creator>
  <cp:lastModifiedBy>Carlo</cp:lastModifiedBy>
  <cp:revision>117</cp:revision>
  <dcterms:created xsi:type="dcterms:W3CDTF">2016-10-26T12:35:05Z</dcterms:created>
  <dcterms:modified xsi:type="dcterms:W3CDTF">2016-10-28T14:55:25Z</dcterms:modified>
</cp:coreProperties>
</file>