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58" r:id="rId2"/>
    <p:sldId id="357" r:id="rId3"/>
    <p:sldId id="305" r:id="rId4"/>
    <p:sldId id="320" r:id="rId5"/>
    <p:sldId id="308" r:id="rId6"/>
    <p:sldId id="356" r:id="rId7"/>
    <p:sldId id="263" r:id="rId8"/>
    <p:sldId id="313" r:id="rId9"/>
    <p:sldId id="309" r:id="rId10"/>
    <p:sldId id="326" r:id="rId11"/>
    <p:sldId id="259" r:id="rId12"/>
    <p:sldId id="322" r:id="rId13"/>
    <p:sldId id="298" r:id="rId14"/>
    <p:sldId id="355" r:id="rId15"/>
  </p:sldIdLst>
  <p:sldSz cx="12192000" cy="6858000"/>
  <p:notesSz cx="6888163" cy="1002188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91" autoAdjust="0"/>
  </p:normalViewPr>
  <p:slideViewPr>
    <p:cSldViewPr snapToGrid="0">
      <p:cViewPr varScale="1">
        <p:scale>
          <a:sx n="106" d="100"/>
          <a:sy n="106" d="100"/>
        </p:scale>
        <p:origin x="-13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8A8AFA-318E-44B8-9901-E067D70194B6}" type="datetimeFigureOut">
              <a:rPr lang="it-IT" smtClean="0"/>
              <a:pPr/>
              <a:t>07/12/2018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1863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0213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26D48-22FE-4BC0-9FE3-B320A3B0939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287456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A6571C2-5A0D-4900-AFBC-D23341B386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A019BBF5-F23E-4689-951D-1C1D78F117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E5DC17BC-8A4F-425F-82AE-B2537CB3E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24B4E1DF-5E7F-4DD2-8EDB-E096F241D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866DDD83-A700-47CD-B725-E1FCCBE6F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2D4F4-6048-4BAB-9C62-D625C249D9A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325833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B84258F-9A0E-415C-9349-41186BB76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FD027511-939F-4475-B56C-26DACC6B71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BF7D45E5-5B4D-4839-B29F-197824FFC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6B3B8F6D-71E0-4CA1-83B3-C92369521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117A9300-F619-4861-A8F4-6884C35F1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2D4F4-6048-4BAB-9C62-D625C249D9A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731576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14A823CD-24D6-4759-9F3F-FA37686D72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1867113D-9E5E-4965-99CB-7EC0CE3921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9A3FD4B6-708B-4297-A72E-4F1EC1ED2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6539B123-C21F-4129-8359-9466E2E16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E54637F5-57AD-4691-8D1A-C593B13AA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2D4F4-6048-4BAB-9C62-D625C249D9A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973300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68185AE-1411-4794-A736-3267356EA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906477C3-1A62-49D6-8DCB-FC35DDFE3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91D23C44-C49B-4D5B-A611-6AA3B85CB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CCA0EFC6-8053-4CAE-8FF2-A43D3E5F4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42618AF5-568D-4F34-A677-21922A2FB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2D4F4-6048-4BAB-9C62-D625C249D9A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15813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7F21C3A-45FA-4BDE-A88F-5AB78D69E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6ACA655E-05B3-4848-9FC3-B328DBE4C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17C417E9-E63C-467D-8233-53591FE3D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C61CDBB5-96C3-4F56-A1F4-18203CB89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7DC72973-81B7-4A5F-89D2-2F56DEA49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2D4F4-6048-4BAB-9C62-D625C249D9A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246186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513C190-1A4D-4893-BCAB-472BA70A4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EA95FED2-DB38-40D6-A639-7F34A6F9E6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8FCFEE03-6162-4C81-905D-2F30CFFC37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2F067CB0-6F45-40D0-93F3-8D393773C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CE9D2DC9-96BA-4332-889A-BF2DDFC09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B10A6EB6-C9D6-4557-B1B0-E6B7269E3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2D4F4-6048-4BAB-9C62-D625C249D9A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4030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DA2F91B-7C04-4F37-A220-D36908ECC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94A86F84-A33E-4327-8145-34F37762D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D53DC79E-FBAC-4C41-ABE4-CDF3A62294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D782B7B8-EBA4-48A3-AAA2-8E4526C6AA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9434BECE-7861-40FA-BB0D-873AB5E92E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34844E8C-E556-49B8-A8D6-EAFD0B2E0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5A099EF8-5C9E-46F3-9181-DEE69655E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A998FC80-4F66-4B5A-90B1-076A6BC8B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2D4F4-6048-4BAB-9C62-D625C249D9A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37717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B3EFC5C-DB37-45A7-A33D-BCDB2227A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E5606301-AB62-4948-8977-A3E4F209E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469F1417-9989-4697-A988-7750B8198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A7B16B31-BD4A-44E0-A6E5-5B02B55E2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2D4F4-6048-4BAB-9C62-D625C249D9A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146118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C1044D15-1414-486B-9707-BBDEF50BC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955B2210-56A5-4E6D-A6A9-BE2CEA9F6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D30FFF4E-3F4D-4DD3-A1BF-6D13EFE6A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2D4F4-6048-4BAB-9C62-D625C249D9A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925535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96043AF-56D0-41A1-9BA5-A6B5489D5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368E1AB9-CE9C-44D7-B63E-15AEC3B07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65F71971-7F4E-4CD4-B352-D4C26C3F99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1F4A2CA9-83A4-4F50-8774-BD5FDE01D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1F1511AF-2A21-4C28-8CC5-BFBAEA4F7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910277D6-18A6-4DB4-8884-1C052BCE6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2D4F4-6048-4BAB-9C62-D625C249D9A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70368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356788F-4D9C-4C10-B714-3346B73BB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3BCC24B7-9588-4615-B3B7-90B99CC90B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363CD2DA-4BB8-4D26-9992-D01DC3379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65D25E4F-2C2E-46BA-AC14-8C1CA7B1F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E090424E-46C3-4B46-8BAC-0A3D396C7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806EEBE6-B5E4-4BE2-8255-4F2C0C160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2D4F4-6048-4BAB-9C62-D625C249D9A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831819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1B995BAD-455E-4088-96E9-333C3B9A7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C1213612-01BA-4E34-BC26-946B01936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130DA17E-8C63-46D8-AC41-743E76033A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6/12/2018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4F76488A-268F-4F57-BA4D-2163B66838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7A84E819-9526-4D9F-9CAD-5D899142AD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2D4F4-6048-4BAB-9C62-D625C249D9A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9716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>
            <a:extLst>
              <a:ext uri="{FF2B5EF4-FFF2-40B4-BE49-F238E27FC236}">
                <a16:creationId xmlns:a16="http://schemas.microsoft.com/office/drawing/2014/main" xmlns="" id="{8C854583-7467-4CB5-B674-7D8AEDEB4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37843" y="-9622"/>
            <a:ext cx="850549" cy="1032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xmlns="" id="{45CACF54-ED3B-4C63-99EA-C624790ED1F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189" y="153681"/>
            <a:ext cx="1369725" cy="734118"/>
          </a:xfrm>
          <a:prstGeom prst="rect">
            <a:avLst/>
          </a:prstGeom>
        </p:spPr>
      </p:pic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6AC6F217-43F9-4B40-A877-79FD58778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xmlns="" id="{28217613-4F66-40BE-BB5B-05720E6DD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2D4F4-6048-4BAB-9C62-D625C249D9AB}" type="slidenum">
              <a:rPr lang="it-IT" smtClean="0"/>
              <a:pPr/>
              <a:t>1</a:t>
            </a:fld>
            <a:endParaRPr lang="it-IT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4DDDB108-BEAD-441F-886F-7567C832B008}"/>
              </a:ext>
            </a:extLst>
          </p:cNvPr>
          <p:cNvSpPr txBox="1"/>
          <p:nvPr/>
        </p:nvSpPr>
        <p:spPr>
          <a:xfrm>
            <a:off x="1765065" y="1023189"/>
            <a:ext cx="901381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800" b="1" dirty="0">
                <a:solidFill>
                  <a:srgbClr val="002060"/>
                </a:solidFill>
              </a:rPr>
              <a:t>L’applicazione della normativa anticorruzione e trasparenza</a:t>
            </a:r>
          </a:p>
          <a:p>
            <a:pPr algn="ctr"/>
            <a:r>
              <a:rPr lang="it-IT" sz="2800" b="1" dirty="0">
                <a:solidFill>
                  <a:srgbClr val="002060"/>
                </a:solidFill>
              </a:rPr>
              <a:t>nelle Aziende sanitarie della Regione Liguria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xmlns="" id="{689E2901-2DF2-414A-9C2C-DD4033492BA6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95547" y="2260683"/>
            <a:ext cx="375285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68728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957F-83E0-415A-9C3A-1D969B3C1F6A}" type="slidenum">
              <a:rPr lang="it-IT" smtClean="0"/>
              <a:pPr/>
              <a:t>10</a:t>
            </a:fld>
            <a:endParaRPr lang="it-IT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80996" y="168812"/>
            <a:ext cx="1043609" cy="128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4C49EF2F-FAF6-42BE-B63A-D85C1D00EB5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3481" y="565475"/>
            <a:ext cx="1767350" cy="732891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5B8B51A0-A419-48C3-8139-85646F7F66E6}"/>
              </a:ext>
            </a:extLst>
          </p:cNvPr>
          <p:cNvSpPr txBox="1"/>
          <p:nvPr/>
        </p:nvSpPr>
        <p:spPr>
          <a:xfrm>
            <a:off x="483481" y="2157670"/>
            <a:ext cx="10870319" cy="3543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it-IT" sz="2400" dirty="0">
                <a:solidFill>
                  <a:srgbClr val="002060"/>
                </a:solidFill>
              </a:rPr>
              <a:t>Approfondimento sulla Libera professione (confronto tra le Aziende sanitarie su procedure e modalità di gestione)</a:t>
            </a:r>
          </a:p>
          <a:p>
            <a:pPr marL="514350" indent="-514350">
              <a:buAutoNum type="arabicParenR"/>
            </a:pPr>
            <a:endParaRPr lang="it-IT" sz="2400" dirty="0">
              <a:solidFill>
                <a:srgbClr val="002060"/>
              </a:solidFill>
            </a:endParaRPr>
          </a:p>
          <a:p>
            <a:pPr marL="514350" indent="-514350">
              <a:buAutoNum type="arabicParenR"/>
            </a:pPr>
            <a:r>
              <a:rPr lang="it-IT" sz="2400" dirty="0">
                <a:solidFill>
                  <a:srgbClr val="002060"/>
                </a:solidFill>
              </a:rPr>
              <a:t>Proposta formativa: </a:t>
            </a:r>
          </a:p>
          <a:p>
            <a:pPr marL="2286000" lvl="4" indent="-457200">
              <a:buAutoNum type="alphaLcParenR"/>
            </a:pPr>
            <a:r>
              <a:rPr lang="it-IT" sz="2400" dirty="0">
                <a:solidFill>
                  <a:srgbClr val="002060"/>
                </a:solidFill>
              </a:rPr>
              <a:t>Corso residenziale per RPCT e Responsabili aree a maggior rischio</a:t>
            </a:r>
          </a:p>
          <a:p>
            <a:pPr marL="2286000" lvl="4" indent="-457200">
              <a:buAutoNum type="alphaLcParenR"/>
            </a:pPr>
            <a:r>
              <a:rPr lang="it-IT" sz="2400" dirty="0">
                <a:solidFill>
                  <a:srgbClr val="002060"/>
                </a:solidFill>
              </a:rPr>
              <a:t>Corso FAD (percorso «culturale») per </a:t>
            </a:r>
            <a:r>
              <a:rPr lang="it-IT" sz="2400" u="sng" dirty="0">
                <a:solidFill>
                  <a:srgbClr val="002060"/>
                </a:solidFill>
              </a:rPr>
              <a:t>tutti</a:t>
            </a:r>
            <a:r>
              <a:rPr lang="it-IT" sz="2400" dirty="0">
                <a:solidFill>
                  <a:srgbClr val="002060"/>
                </a:solidFill>
              </a:rPr>
              <a:t> i dipendenti del SSR</a:t>
            </a:r>
          </a:p>
          <a:p>
            <a:pPr lvl="4"/>
            <a:endParaRPr lang="it-IT" sz="2400" dirty="0">
              <a:solidFill>
                <a:srgbClr val="002060"/>
              </a:solidFill>
            </a:endParaRPr>
          </a:p>
          <a:p>
            <a:r>
              <a:rPr lang="it-IT" sz="2400" dirty="0">
                <a:solidFill>
                  <a:srgbClr val="002060"/>
                </a:solidFill>
              </a:rPr>
              <a:t>3)    Delibera di ALISA per l’adozione di una modulistica comune e condivisa</a:t>
            </a:r>
          </a:p>
          <a:p>
            <a:pPr>
              <a:lnSpc>
                <a:spcPct val="150000"/>
              </a:lnSpc>
            </a:pPr>
            <a:endParaRPr lang="it-IT" sz="2400" dirty="0">
              <a:solidFill>
                <a:srgbClr val="002060"/>
              </a:solidFill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6B9F1B12-61EA-422A-84B0-2C07D86DC319}"/>
              </a:ext>
            </a:extLst>
          </p:cNvPr>
          <p:cNvSpPr txBox="1"/>
          <p:nvPr/>
        </p:nvSpPr>
        <p:spPr>
          <a:xfrm>
            <a:off x="3145918" y="713591"/>
            <a:ext cx="54736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>
                <a:solidFill>
                  <a:srgbClr val="002060"/>
                </a:solidFill>
              </a:rPr>
              <a:t>I tre «fronti» di lavoro del 2017:</a:t>
            </a:r>
          </a:p>
        </p:txBody>
      </p:sp>
      <p:sp>
        <p:nvSpPr>
          <p:cNvPr id="6" name="Segnaposto data 5">
            <a:extLst>
              <a:ext uri="{FF2B5EF4-FFF2-40B4-BE49-F238E27FC236}">
                <a16:creationId xmlns:a16="http://schemas.microsoft.com/office/drawing/2014/main" xmlns="" id="{9364F4CC-21E7-493C-9308-DAA3ADAB9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</p:spTree>
    <p:extLst>
      <p:ext uri="{BB962C8B-B14F-4D97-AF65-F5344CB8AC3E}">
        <p14:creationId xmlns:p14="http://schemas.microsoft.com/office/powerpoint/2010/main" xmlns="" val="2260994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4F8249C4-8758-48D3-A43E-41855E51C6B5}"/>
              </a:ext>
            </a:extLst>
          </p:cNvPr>
          <p:cNvSpPr/>
          <p:nvPr/>
        </p:nvSpPr>
        <p:spPr>
          <a:xfrm>
            <a:off x="2411896" y="2273108"/>
            <a:ext cx="758024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arenR"/>
            </a:pPr>
            <a:r>
              <a:rPr lang="it-IT" sz="2400" dirty="0">
                <a:solidFill>
                  <a:srgbClr val="002060"/>
                </a:solidFill>
              </a:rPr>
              <a:t>Regolamento whistleblowing</a:t>
            </a:r>
          </a:p>
          <a:p>
            <a:endParaRPr lang="it-IT" sz="2400" dirty="0">
              <a:solidFill>
                <a:srgbClr val="002060"/>
              </a:solidFill>
            </a:endParaRPr>
          </a:p>
          <a:p>
            <a:r>
              <a:rPr lang="it-IT" sz="2400" dirty="0">
                <a:solidFill>
                  <a:srgbClr val="002060"/>
                </a:solidFill>
              </a:rPr>
              <a:t>2)   Gestione dei contratti di appalto</a:t>
            </a:r>
          </a:p>
          <a:p>
            <a:endParaRPr lang="it-IT" sz="2400" dirty="0">
              <a:solidFill>
                <a:srgbClr val="002060"/>
              </a:solidFill>
            </a:endParaRPr>
          </a:p>
          <a:p>
            <a:pPr marL="457200" indent="-457200">
              <a:buAutoNum type="arabicParenR" startAt="3"/>
            </a:pPr>
            <a:r>
              <a:rPr lang="it-IT" sz="2400" dirty="0">
                <a:solidFill>
                  <a:srgbClr val="002060"/>
                </a:solidFill>
              </a:rPr>
              <a:t>Rotazione degli incarichi</a:t>
            </a:r>
          </a:p>
          <a:p>
            <a:pPr marL="457200" indent="-457200">
              <a:buAutoNum type="arabicParenR" startAt="3"/>
            </a:pPr>
            <a:endParaRPr lang="it-IT" sz="2400" dirty="0">
              <a:solidFill>
                <a:srgbClr val="00206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002060"/>
                </a:solidFill>
              </a:rPr>
              <a:t>Organizzazione e coordinamento per avvio Corso FAD (programma formativo 2017)</a:t>
            </a:r>
          </a:p>
          <a:p>
            <a:endParaRPr lang="it-IT" sz="2400" dirty="0">
              <a:solidFill>
                <a:srgbClr val="002060"/>
              </a:solidFill>
            </a:endParaRPr>
          </a:p>
          <a:p>
            <a:endParaRPr lang="it-IT" sz="2400" dirty="0">
              <a:solidFill>
                <a:srgbClr val="002060"/>
              </a:solidFill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36CD7106-69CB-4A20-B4E8-316B0DDA92E6}"/>
              </a:ext>
            </a:extLst>
          </p:cNvPr>
          <p:cNvSpPr txBox="1"/>
          <p:nvPr/>
        </p:nvSpPr>
        <p:spPr>
          <a:xfrm>
            <a:off x="1802296" y="1307500"/>
            <a:ext cx="79578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>
                <a:solidFill>
                  <a:srgbClr val="002060"/>
                </a:solidFill>
              </a:rPr>
              <a:t>Temi assegnati al Gruppo di Lavoro per il 2018: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C758252-FE45-40DA-A9E4-05040FBA36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37843" y="-9622"/>
            <a:ext cx="850549" cy="1032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xmlns="" id="{104FA20C-6B94-40AE-B563-2DA8D118009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189" y="153681"/>
            <a:ext cx="1369725" cy="734118"/>
          </a:xfrm>
          <a:prstGeom prst="rect">
            <a:avLst/>
          </a:prstGeom>
        </p:spPr>
      </p:pic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3D76276D-629B-4572-82A9-0EFD17D48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CC2D341D-6B71-4AE5-A866-01C442294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2D4F4-6048-4BAB-9C62-D625C249D9AB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953131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957F-83E0-415A-9C3A-1D969B3C1F6A}" type="slidenum">
              <a:rPr lang="it-IT" smtClean="0"/>
              <a:pPr/>
              <a:t>12</a:t>
            </a:fld>
            <a:endParaRPr lang="it-IT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80996" y="168812"/>
            <a:ext cx="1043609" cy="128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4C49EF2F-FAF6-42BE-B63A-D85C1D00EB5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3481" y="565475"/>
            <a:ext cx="1767350" cy="732891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B5BE810F-86A6-45DD-944F-FF8B1A875553}"/>
              </a:ext>
            </a:extLst>
          </p:cNvPr>
          <p:cNvSpPr txBox="1"/>
          <p:nvPr/>
        </p:nvSpPr>
        <p:spPr>
          <a:xfrm>
            <a:off x="2912013" y="565475"/>
            <a:ext cx="669067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>
                <a:solidFill>
                  <a:srgbClr val="002060"/>
                </a:solidFill>
              </a:rPr>
              <a:t>PROGETTO FORMATIVO RESIDENZIALE:</a:t>
            </a:r>
          </a:p>
          <a:p>
            <a:r>
              <a:rPr lang="it-IT" sz="2000" dirty="0">
                <a:solidFill>
                  <a:srgbClr val="002060"/>
                </a:solidFill>
              </a:rPr>
              <a:t>       DESTINATARI – STRUTTURAZIONE - ORGANIZZAZIONE</a:t>
            </a:r>
            <a:endParaRPr lang="it-IT" sz="2800" dirty="0">
              <a:solidFill>
                <a:srgbClr val="002060"/>
              </a:solidFill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4217469C-FB1C-4B6C-ABB7-89BCF85823E3}"/>
              </a:ext>
            </a:extLst>
          </p:cNvPr>
          <p:cNvSpPr/>
          <p:nvPr/>
        </p:nvSpPr>
        <p:spPr>
          <a:xfrm>
            <a:off x="1061855" y="1888365"/>
            <a:ext cx="9519141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it-IT" dirty="0">
                <a:solidFill>
                  <a:srgbClr val="002060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Responsabile Prevenzione Corruzione e Trasparenza Aziende Sanitarie Liguri</a:t>
            </a:r>
          </a:p>
          <a:p>
            <a:pPr lvl="0" algn="just">
              <a:spcAft>
                <a:spcPts val="0"/>
              </a:spcAft>
            </a:pPr>
            <a:endParaRPr lang="it-IT" dirty="0">
              <a:solidFill>
                <a:srgbClr val="002060"/>
              </a:solidFill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it-IT" dirty="0">
                <a:solidFill>
                  <a:srgbClr val="002060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Direttori / Dirigenti /Responsabili delle Strutture afferenti alle Aree di Rischio Generali e Speciali per la Sanità (Staff Direzioni Sanitarie, Attività libero-professionale, Gestione del Personale, Gestione Rischio clinico…).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"/>
            </a:pPr>
            <a:endParaRPr lang="it-IT" sz="1200" dirty="0">
              <a:solidFill>
                <a:srgbClr val="002060"/>
              </a:solidFill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it-IT" dirty="0">
                <a:solidFill>
                  <a:srgbClr val="002060"/>
                </a:solidFill>
                <a:latin typeface="Verdana" panose="020B0604030504040204" pitchFamily="34" charset="0"/>
              </a:rPr>
              <a:t>Hanno partecipato: 200 persone</a:t>
            </a:r>
          </a:p>
          <a:p>
            <a:pPr lvl="0" algn="just">
              <a:spcAft>
                <a:spcPts val="0"/>
              </a:spcAft>
            </a:pPr>
            <a:endParaRPr lang="it-IT" dirty="0">
              <a:solidFill>
                <a:srgbClr val="002060"/>
              </a:solidFill>
              <a:latin typeface="Verdana" panose="020B060403050404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it-IT" dirty="0">
                <a:solidFill>
                  <a:srgbClr val="002060"/>
                </a:solidFill>
                <a:latin typeface="Verdana" panose="020B0604030504040204" pitchFamily="34" charset="0"/>
              </a:rPr>
              <a:t>N. 4 moduli itineranti da 2 giornate ciascuno: Genova (2) – Imperia/Savona – Chiavari/La Spezia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"/>
            </a:pPr>
            <a:endParaRPr lang="it-IT" dirty="0">
              <a:solidFill>
                <a:srgbClr val="002060"/>
              </a:solidFill>
              <a:latin typeface="Verdana" panose="020B060403050404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it-IT" dirty="0">
                <a:solidFill>
                  <a:srgbClr val="002060"/>
                </a:solidFill>
                <a:latin typeface="Verdana" panose="020B0604030504040204" pitchFamily="34" charset="0"/>
              </a:rPr>
              <a:t>(7 ore + 7 ore) – Lezioni interattive (40-50 partecipanti) : Laboratori «pratici» / casi reali e concreti</a:t>
            </a:r>
          </a:p>
          <a:p>
            <a:pPr marL="457200">
              <a:spcAft>
                <a:spcPts val="0"/>
              </a:spcAft>
            </a:pPr>
            <a:r>
              <a:rPr lang="it-IT" dirty="0">
                <a:latin typeface="Verdana" panose="020B0604030504040204" pitchFamily="34" charset="0"/>
                <a:ea typeface="Calibri" panose="020F0502020204030204" pitchFamily="34" charset="0"/>
              </a:rPr>
              <a:t> </a:t>
            </a: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Segnaposto data 5">
            <a:extLst>
              <a:ext uri="{FF2B5EF4-FFF2-40B4-BE49-F238E27FC236}">
                <a16:creationId xmlns:a16="http://schemas.microsoft.com/office/drawing/2014/main" xmlns="" id="{AA5CF678-511A-4C03-A6D0-D140E64B9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</p:spTree>
    <p:extLst>
      <p:ext uri="{BB962C8B-B14F-4D97-AF65-F5344CB8AC3E}">
        <p14:creationId xmlns:p14="http://schemas.microsoft.com/office/powerpoint/2010/main" xmlns="" val="966341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957F-83E0-415A-9C3A-1D969B3C1F6A}" type="slidenum">
              <a:rPr lang="it-IT" smtClean="0"/>
              <a:pPr/>
              <a:t>13</a:t>
            </a:fld>
            <a:endParaRPr lang="it-IT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80996" y="168812"/>
            <a:ext cx="1043609" cy="128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4C49EF2F-FAF6-42BE-B63A-D85C1D00EB5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3481" y="565475"/>
            <a:ext cx="1767350" cy="732891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51AE7372-DDB5-483F-BBEB-8A8BCE3EE6B2}"/>
              </a:ext>
            </a:extLst>
          </p:cNvPr>
          <p:cNvSpPr txBox="1"/>
          <p:nvPr/>
        </p:nvSpPr>
        <p:spPr>
          <a:xfrm>
            <a:off x="4246615" y="645491"/>
            <a:ext cx="36987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>
                <a:solidFill>
                  <a:srgbClr val="002060"/>
                </a:solidFill>
              </a:rPr>
              <a:t>CORSO FAD REGIONALE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1D6033F5-BF4D-4CA3-90C8-5579D3F76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B38DFF0C-2CA2-40F6-9F73-8EDC4D767FDA}"/>
              </a:ext>
            </a:extLst>
          </p:cNvPr>
          <p:cNvSpPr/>
          <p:nvPr/>
        </p:nvSpPr>
        <p:spPr>
          <a:xfrm>
            <a:off x="987364" y="1737598"/>
            <a:ext cx="10637241" cy="41996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2060"/>
                </a:solidFill>
              </a:rPr>
              <a:t>Avvio: gennaio 2019 - con accredito ECM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2060"/>
                </a:solidFill>
              </a:rPr>
              <a:t>improntato sui contenuti basilari della normativa (e sui codici etici e di comportamento aziendali)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2060"/>
                </a:solidFill>
              </a:rPr>
              <a:t>contenuti progettati, condivisi e validati dal Gruppo di Lavoro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2060"/>
                </a:solidFill>
              </a:rPr>
              <a:t>rivolto alla più ampia platea di destinatari: tutti i dipendenti delle Aziende sanitarie liguri       (20.000 persone !)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2060"/>
                </a:solidFill>
              </a:rPr>
              <a:t>finalizzato allo sviluppo di una cultura “diffusa” sui valori dell’integrità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2060"/>
                </a:solidFill>
              </a:rPr>
              <a:t>erogato su piattaforma </a:t>
            </a:r>
            <a:r>
              <a:rPr lang="it-IT" sz="2000" i="1" dirty="0">
                <a:solidFill>
                  <a:srgbClr val="002060"/>
                </a:solidFill>
              </a:rPr>
              <a:t>open-source</a:t>
            </a:r>
            <a:r>
              <a:rPr lang="it-IT" sz="2000" dirty="0">
                <a:solidFill>
                  <a:srgbClr val="002060"/>
                </a:solidFill>
              </a:rPr>
              <a:t> messa a disposizione da Asl 3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2060"/>
                </a:solidFill>
              </a:rPr>
              <a:t>modalità di erogazione e fruizione progettate e condivise con tutti i Colleghi Responsabili formazione e Responsabili IT </a:t>
            </a:r>
          </a:p>
        </p:txBody>
      </p:sp>
    </p:spTree>
    <p:extLst>
      <p:ext uri="{BB962C8B-B14F-4D97-AF65-F5344CB8AC3E}">
        <p14:creationId xmlns:p14="http://schemas.microsoft.com/office/powerpoint/2010/main" xmlns="" val="3220016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4F8249C4-8758-48D3-A43E-41855E51C6B5}"/>
              </a:ext>
            </a:extLst>
          </p:cNvPr>
          <p:cNvSpPr/>
          <p:nvPr/>
        </p:nvSpPr>
        <p:spPr>
          <a:xfrm>
            <a:off x="1868557" y="1637003"/>
            <a:ext cx="75802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sz="2400" dirty="0">
              <a:solidFill>
                <a:srgbClr val="002060"/>
              </a:solidFill>
            </a:endParaRPr>
          </a:p>
          <a:p>
            <a:endParaRPr lang="it-IT" sz="2400" dirty="0">
              <a:solidFill>
                <a:srgbClr val="002060"/>
              </a:solidFill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36CD7106-69CB-4A20-B4E8-316B0DDA92E6}"/>
              </a:ext>
            </a:extLst>
          </p:cNvPr>
          <p:cNvSpPr txBox="1"/>
          <p:nvPr/>
        </p:nvSpPr>
        <p:spPr>
          <a:xfrm>
            <a:off x="1950502" y="499117"/>
            <a:ext cx="60307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it-IT" sz="3200" b="1" dirty="0">
                <a:solidFill>
                  <a:srgbClr val="002060"/>
                </a:solidFill>
              </a:rPr>
              <a:t>PROPOSTE OPERATIVE PER IL 2019</a:t>
            </a:r>
          </a:p>
        </p:txBody>
      </p:sp>
      <p:sp>
        <p:nvSpPr>
          <p:cNvPr id="4" name="Rettangolo 3"/>
          <p:cNvSpPr/>
          <p:nvPr/>
        </p:nvSpPr>
        <p:spPr>
          <a:xfrm>
            <a:off x="1617786" y="1312984"/>
            <a:ext cx="9507414" cy="53245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it-IT" sz="2800" b="1" dirty="0"/>
              <a:t>Possibile Operatività </a:t>
            </a:r>
            <a:endParaRPr lang="it-IT" sz="2800" dirty="0"/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it-IT" sz="2400" dirty="0"/>
              <a:t>Individuare i processi nell'ambito dei quali è più elevato il rischio di corruzione “aree di rischio” </a:t>
            </a:r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it-IT" sz="2400" dirty="0"/>
              <a:t>Valutare i rischi dei processi “mappati”</a:t>
            </a:r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it-IT" sz="2400" dirty="0"/>
              <a:t>Determinare le misure di mitigazione del rischio </a:t>
            </a:r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it-IT" sz="2400" dirty="0"/>
              <a:t>Stabilire le modalità operative prevedendo:</a:t>
            </a:r>
          </a:p>
          <a:p>
            <a:pPr lvl="0"/>
            <a:r>
              <a:rPr lang="it-IT" sz="2400" dirty="0"/>
              <a:t>      - gli obiettivi</a:t>
            </a:r>
          </a:p>
          <a:p>
            <a:pPr lvl="0"/>
            <a:r>
              <a:rPr lang="it-IT" sz="2400" dirty="0"/>
              <a:t>      - la tempistica</a:t>
            </a:r>
          </a:p>
          <a:p>
            <a:pPr lvl="0"/>
            <a:r>
              <a:rPr lang="it-IT" sz="2400" dirty="0"/>
              <a:t>      - i responsabili</a:t>
            </a:r>
          </a:p>
          <a:p>
            <a:pPr lvl="0"/>
            <a:r>
              <a:rPr lang="it-IT" sz="2400" dirty="0"/>
              <a:t>      - gli indicatori</a:t>
            </a:r>
          </a:p>
          <a:p>
            <a:pPr lvl="0"/>
            <a:r>
              <a:rPr lang="it-IT" sz="2400" dirty="0"/>
              <a:t>      - le modalità di verifica dell’attuazione</a:t>
            </a:r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it-IT" sz="2400" dirty="0"/>
              <a:t>predisporre linee guida </a:t>
            </a:r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it-IT" sz="2400" dirty="0"/>
              <a:t>Realizzare un sistema di monitoraggio (anche interaziendale)</a:t>
            </a:r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it-IT" sz="2400" dirty="0"/>
              <a:t>Indicazione delle iniziative previste nell’ambito delle attività di controllo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xmlns="" val="2308478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957F-83E0-415A-9C3A-1D969B3C1F6A}" type="slidenum">
              <a:rPr lang="it-IT" smtClean="0"/>
              <a:pPr/>
              <a:t>2</a:t>
            </a:fld>
            <a:endParaRPr lang="it-IT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25963" y="239767"/>
            <a:ext cx="965754" cy="1172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2601230" y="239767"/>
            <a:ext cx="67081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solidFill>
                  <a:srgbClr val="002060"/>
                </a:solidFill>
              </a:rPr>
              <a:t>Una nuova cultura per la promozione dell’integrità:</a:t>
            </a:r>
          </a:p>
          <a:p>
            <a:r>
              <a:rPr lang="it-IT" sz="2400" b="1" dirty="0">
                <a:solidFill>
                  <a:srgbClr val="002060"/>
                </a:solidFill>
              </a:rPr>
              <a:t>        le scelte fatte e gli obiettivi dell’iniziativa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xmlns="" id="{FD7F9E85-3424-4104-A233-F99A3763056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7867" y="459673"/>
            <a:ext cx="1767350" cy="732891"/>
          </a:xfrm>
          <a:prstGeom prst="rect">
            <a:avLst/>
          </a:prstGeom>
        </p:spPr>
      </p:pic>
      <p:sp>
        <p:nvSpPr>
          <p:cNvPr id="6" name="Segnaposto data 5">
            <a:extLst>
              <a:ext uri="{FF2B5EF4-FFF2-40B4-BE49-F238E27FC236}">
                <a16:creationId xmlns:a16="http://schemas.microsoft.com/office/drawing/2014/main" xmlns="" id="{A4387658-834E-4942-8725-02EC76EA8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xmlns="" id="{EA10FA62-9DDF-4C6A-9824-3D7E744EE2FD}"/>
              </a:ext>
            </a:extLst>
          </p:cNvPr>
          <p:cNvSpPr txBox="1"/>
          <p:nvPr/>
        </p:nvSpPr>
        <p:spPr>
          <a:xfrm>
            <a:off x="2601230" y="1525569"/>
            <a:ext cx="809021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solidFill>
                  <a:srgbClr val="002060"/>
                </a:solidFill>
              </a:rPr>
              <a:t>Avvio: maggio 2016</a:t>
            </a:r>
          </a:p>
          <a:p>
            <a:endParaRPr lang="it-IT" sz="2000" dirty="0">
              <a:solidFill>
                <a:srgbClr val="002060"/>
              </a:solidFill>
            </a:endParaRPr>
          </a:p>
          <a:p>
            <a:r>
              <a:rPr lang="it-IT" sz="2000" dirty="0">
                <a:solidFill>
                  <a:srgbClr val="002060"/>
                </a:solidFill>
              </a:rPr>
              <a:t>Coinvolgimento di tutte le Direzioni aziendali</a:t>
            </a:r>
          </a:p>
          <a:p>
            <a:endParaRPr lang="it-IT" sz="2000" dirty="0">
              <a:solidFill>
                <a:srgbClr val="002060"/>
              </a:solidFill>
            </a:endParaRPr>
          </a:p>
          <a:p>
            <a:r>
              <a:rPr lang="it-IT" sz="2000" dirty="0">
                <a:solidFill>
                  <a:srgbClr val="002060"/>
                </a:solidFill>
              </a:rPr>
              <a:t>Costituzione Gruppo di lavoro di tutti i Responsabili per la prevenzione </a:t>
            </a:r>
          </a:p>
          <a:p>
            <a:r>
              <a:rPr lang="it-IT" sz="2000" dirty="0">
                <a:solidFill>
                  <a:srgbClr val="002060"/>
                </a:solidFill>
              </a:rPr>
              <a:t>della corruzione e per la Trasparenza (RPCT)</a:t>
            </a:r>
          </a:p>
          <a:p>
            <a:endParaRPr lang="it-IT" sz="2000" dirty="0">
              <a:solidFill>
                <a:srgbClr val="002060"/>
              </a:solidFill>
            </a:endParaRPr>
          </a:p>
          <a:p>
            <a:r>
              <a:rPr lang="it-IT" sz="2000" dirty="0">
                <a:solidFill>
                  <a:srgbClr val="002060"/>
                </a:solidFill>
              </a:rPr>
              <a:t>Applicazione coerente nelle Aziende del Sistema Sociosanitario ligure</a:t>
            </a:r>
          </a:p>
          <a:p>
            <a:endParaRPr lang="it-IT" sz="2000" dirty="0">
              <a:solidFill>
                <a:srgbClr val="002060"/>
              </a:solidFill>
            </a:endParaRPr>
          </a:p>
          <a:p>
            <a:r>
              <a:rPr lang="it-IT" sz="2000" dirty="0">
                <a:solidFill>
                  <a:srgbClr val="002060"/>
                </a:solidFill>
              </a:rPr>
              <a:t>Adozione modulistica comune</a:t>
            </a:r>
          </a:p>
          <a:p>
            <a:endParaRPr lang="it-IT" sz="2000" dirty="0">
              <a:solidFill>
                <a:srgbClr val="002060"/>
              </a:solidFill>
            </a:endParaRPr>
          </a:p>
          <a:p>
            <a:r>
              <a:rPr lang="it-IT" sz="2000" dirty="0">
                <a:solidFill>
                  <a:srgbClr val="002060"/>
                </a:solidFill>
              </a:rPr>
              <a:t>Piano formativo per tutti i 20.000 dipendenti del SSR</a:t>
            </a:r>
          </a:p>
          <a:p>
            <a:endParaRPr lang="it-IT" sz="2000" dirty="0">
              <a:solidFill>
                <a:srgbClr val="002060"/>
              </a:solidFill>
            </a:endParaRPr>
          </a:p>
          <a:p>
            <a:r>
              <a:rPr lang="it-IT" sz="2000" dirty="0">
                <a:solidFill>
                  <a:srgbClr val="002060"/>
                </a:solidFill>
              </a:rPr>
              <a:t>Network permanente a supporto delle Istituzioni regionali anche per il 2019</a:t>
            </a:r>
          </a:p>
          <a:p>
            <a:endParaRPr lang="it-IT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297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957F-83E0-415A-9C3A-1D969B3C1F6A}" type="slidenum">
              <a:rPr lang="it-IT" smtClean="0"/>
              <a:pPr/>
              <a:t>3</a:t>
            </a:fld>
            <a:endParaRPr lang="it-IT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25963" y="239767"/>
            <a:ext cx="965754" cy="1172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2741908" y="619799"/>
            <a:ext cx="67081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solidFill>
                  <a:srgbClr val="002060"/>
                </a:solidFill>
              </a:rPr>
              <a:t>Una nuova cultura per la promozione dell’integrità:</a:t>
            </a:r>
          </a:p>
          <a:p>
            <a:r>
              <a:rPr lang="it-IT" sz="2400" b="1" dirty="0">
                <a:solidFill>
                  <a:srgbClr val="002060"/>
                </a:solidFill>
              </a:rPr>
              <a:t>        le scelte fatte e gli obiettivi dell’iniziativa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776195" y="2023017"/>
            <a:ext cx="906953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400" dirty="0">
                <a:solidFill>
                  <a:srgbClr val="002060"/>
                </a:solidFill>
              </a:rPr>
              <a:t>Avvio di un percorso condiviso di promozione dell’etica pubblica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24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400" dirty="0">
                <a:solidFill>
                  <a:srgbClr val="002060"/>
                </a:solidFill>
              </a:rPr>
              <a:t>Costruire e condividere modelli di comportamento positivi e coerenti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24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400" dirty="0">
                <a:solidFill>
                  <a:srgbClr val="002060"/>
                </a:solidFill>
              </a:rPr>
              <a:t>Identificare le buone pratiche che sostengono l’integrità del SSR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24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400" dirty="0">
                <a:solidFill>
                  <a:srgbClr val="002060"/>
                </a:solidFill>
              </a:rPr>
              <a:t>Diffondere gli strumenti aziendali finalizzati a </a:t>
            </a:r>
            <a:r>
              <a:rPr lang="it-IT" sz="2400" u="sng" dirty="0">
                <a:solidFill>
                  <a:srgbClr val="002060"/>
                </a:solidFill>
              </a:rPr>
              <a:t>prevenire</a:t>
            </a:r>
            <a:r>
              <a:rPr lang="it-IT" sz="2400" dirty="0">
                <a:solidFill>
                  <a:srgbClr val="002060"/>
                </a:solidFill>
              </a:rPr>
              <a:t> gli illeciti </a:t>
            </a:r>
          </a:p>
          <a:p>
            <a:r>
              <a:rPr lang="it-IT" sz="2400" dirty="0">
                <a:solidFill>
                  <a:srgbClr val="002060"/>
                </a:solidFill>
              </a:rPr>
              <a:t>     e ad assicurare trasparenza ed integrità</a:t>
            </a:r>
          </a:p>
          <a:p>
            <a:endParaRPr lang="it-IT" sz="2400" dirty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it-IT" sz="2400" dirty="0">
                <a:solidFill>
                  <a:srgbClr val="002060"/>
                </a:solidFill>
              </a:rPr>
              <a:t>Assicurare il rispetto e l’applicazione </a:t>
            </a:r>
            <a:r>
              <a:rPr lang="it-IT" sz="2400" u="sng" dirty="0">
                <a:solidFill>
                  <a:srgbClr val="002060"/>
                </a:solidFill>
              </a:rPr>
              <a:t>sostanziale</a:t>
            </a:r>
            <a:r>
              <a:rPr lang="it-IT" sz="2400" dirty="0">
                <a:solidFill>
                  <a:srgbClr val="002060"/>
                </a:solidFill>
              </a:rPr>
              <a:t> delle normative </a:t>
            </a:r>
          </a:p>
          <a:p>
            <a:r>
              <a:rPr lang="it-IT" sz="2400" dirty="0">
                <a:solidFill>
                  <a:srgbClr val="002060"/>
                </a:solidFill>
              </a:rPr>
              <a:t>     del Piano Nazionale Anticorruzione in termini </a:t>
            </a:r>
            <a:r>
              <a:rPr lang="it-IT" sz="2400" u="sng" dirty="0">
                <a:solidFill>
                  <a:srgbClr val="002060"/>
                </a:solidFill>
              </a:rPr>
              <a:t>coerenti </a:t>
            </a:r>
            <a:r>
              <a:rPr lang="it-IT" sz="2400" dirty="0">
                <a:solidFill>
                  <a:srgbClr val="002060"/>
                </a:solidFill>
              </a:rPr>
              <a:t>in tutta la </a:t>
            </a:r>
          </a:p>
          <a:p>
            <a:r>
              <a:rPr lang="it-IT" sz="2400" dirty="0">
                <a:solidFill>
                  <a:srgbClr val="002060"/>
                </a:solidFill>
              </a:rPr>
              <a:t>     Regione Liguria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xmlns="" id="{FD7F9E85-3424-4104-A233-F99A3763056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7867" y="459673"/>
            <a:ext cx="1767350" cy="732891"/>
          </a:xfrm>
          <a:prstGeom prst="rect">
            <a:avLst/>
          </a:prstGeom>
        </p:spPr>
      </p:pic>
      <p:sp>
        <p:nvSpPr>
          <p:cNvPr id="6" name="Segnaposto data 5">
            <a:extLst>
              <a:ext uri="{FF2B5EF4-FFF2-40B4-BE49-F238E27FC236}">
                <a16:creationId xmlns:a16="http://schemas.microsoft.com/office/drawing/2014/main" xmlns="" id="{A4387658-834E-4942-8725-02EC76EA8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</p:spTree>
    <p:extLst>
      <p:ext uri="{BB962C8B-B14F-4D97-AF65-F5344CB8AC3E}">
        <p14:creationId xmlns:p14="http://schemas.microsoft.com/office/powerpoint/2010/main" xmlns="" val="1418788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957F-83E0-415A-9C3A-1D969B3C1F6A}" type="slidenum">
              <a:rPr lang="it-IT" smtClean="0"/>
              <a:pPr/>
              <a:t>4</a:t>
            </a:fld>
            <a:endParaRPr lang="it-IT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48146" y="167248"/>
            <a:ext cx="1043609" cy="128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ttangolo 6"/>
          <p:cNvSpPr/>
          <p:nvPr/>
        </p:nvSpPr>
        <p:spPr>
          <a:xfrm>
            <a:off x="2887475" y="1432658"/>
            <a:ext cx="5412463" cy="4923692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xmlns="" id="{5D30556B-5479-476B-97AE-A97B17E3392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7886" y="365760"/>
            <a:ext cx="1767350" cy="732891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A28757E4-18E2-4B47-9FB3-FF5A4B1808E4}"/>
              </a:ext>
            </a:extLst>
          </p:cNvPr>
          <p:cNvSpPr txBox="1"/>
          <p:nvPr/>
        </p:nvSpPr>
        <p:spPr>
          <a:xfrm>
            <a:off x="3653310" y="477710"/>
            <a:ext cx="3852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>
                <a:solidFill>
                  <a:srgbClr val="002060"/>
                </a:solidFill>
              </a:rPr>
              <a:t>  Le Aziende partecipanti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FBA6D363-7F7A-4554-94DF-79DDC4600600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78505" y="1492453"/>
            <a:ext cx="5253080" cy="4720339"/>
          </a:xfrm>
          <a:prstGeom prst="rect">
            <a:avLst/>
          </a:prstGeom>
        </p:spPr>
      </p:pic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9522B57B-3199-4DC9-8776-34FD6B66E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</p:spTree>
    <p:extLst>
      <p:ext uri="{BB962C8B-B14F-4D97-AF65-F5344CB8AC3E}">
        <p14:creationId xmlns:p14="http://schemas.microsoft.com/office/powerpoint/2010/main" xmlns="" val="1006529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957F-83E0-415A-9C3A-1D969B3C1F6A}" type="slidenum">
              <a:rPr lang="it-IT" smtClean="0"/>
              <a:pPr/>
              <a:t>5</a:t>
            </a:fld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3197563" y="257134"/>
            <a:ext cx="58303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>
                <a:solidFill>
                  <a:srgbClr val="002060"/>
                </a:solidFill>
              </a:rPr>
              <a:t>Compiti assegnati al Gruppo di Lavoro</a:t>
            </a:r>
          </a:p>
        </p:txBody>
      </p:sp>
      <p:sp>
        <p:nvSpPr>
          <p:cNvPr id="9" name="Rettangolo 8"/>
          <p:cNvSpPr/>
          <p:nvPr/>
        </p:nvSpPr>
        <p:spPr>
          <a:xfrm>
            <a:off x="1696438" y="1016468"/>
            <a:ext cx="8280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002060"/>
                </a:solidFill>
              </a:rPr>
              <a:t>•  	Tracciare un quadro dell’impatto operativo e applicativo (non interpretativo)   	delle opportunità offerte dalla normativa per la prevenzione della corruzione 	nelle Aziende sanitarie della Regione Liguria.</a:t>
            </a:r>
          </a:p>
          <a:p>
            <a:endParaRPr lang="it-IT" dirty="0">
              <a:solidFill>
                <a:srgbClr val="002060"/>
              </a:solidFill>
            </a:endParaRPr>
          </a:p>
          <a:p>
            <a:r>
              <a:rPr lang="it-IT" dirty="0">
                <a:solidFill>
                  <a:srgbClr val="002060"/>
                </a:solidFill>
              </a:rPr>
              <a:t>•	Esaminare e confrontare le soluzioni organizzative e metodologiche adottate 	per garantire l’applicazione sostanziale e coerente della normativa nelle 	diverse tipologie di Aziende sanitarie regionali.</a:t>
            </a:r>
          </a:p>
          <a:p>
            <a:endParaRPr lang="it-IT" dirty="0">
              <a:solidFill>
                <a:srgbClr val="002060"/>
              </a:solidFill>
            </a:endParaRPr>
          </a:p>
          <a:p>
            <a:r>
              <a:rPr lang="it-IT" dirty="0">
                <a:solidFill>
                  <a:srgbClr val="002060"/>
                </a:solidFill>
              </a:rPr>
              <a:t>•	Scambio delle esperienze vissute, delle criticità incontrate in fase di 	applicazione della norma e delle soluzioni adottate (ma anche delle 	opportunità).</a:t>
            </a:r>
          </a:p>
          <a:p>
            <a:endParaRPr lang="it-IT" dirty="0">
              <a:solidFill>
                <a:srgbClr val="002060"/>
              </a:solidFill>
            </a:endParaRPr>
          </a:p>
          <a:p>
            <a:r>
              <a:rPr lang="it-IT" dirty="0">
                <a:solidFill>
                  <a:srgbClr val="002060"/>
                </a:solidFill>
              </a:rPr>
              <a:t>•	Predisporre un primo rapporto preliminare sull’applicazione della normativa 	in Regione Liguria</a:t>
            </a:r>
          </a:p>
          <a:p>
            <a:endParaRPr lang="it-IT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002060"/>
                </a:solidFill>
              </a:rPr>
              <a:t>            Contribuire a facilitare il ruolo del Responsabile Designato (RPCT)                         	(Formazione e Aggiornamento).</a:t>
            </a:r>
          </a:p>
          <a:p>
            <a:endParaRPr lang="it-IT" dirty="0">
              <a:solidFill>
                <a:srgbClr val="002060"/>
              </a:solidFill>
            </a:endParaRPr>
          </a:p>
          <a:p>
            <a:r>
              <a:rPr lang="it-IT" dirty="0">
                <a:solidFill>
                  <a:srgbClr val="002060"/>
                </a:solidFill>
              </a:rPr>
              <a:t>•	Evidenziare le questioni aperte che richiedono un ulteriore approfondimento </a:t>
            </a:r>
          </a:p>
          <a:p>
            <a:endParaRPr lang="it-IT" dirty="0">
              <a:solidFill>
                <a:srgbClr val="002060"/>
              </a:solidFill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43214" y="0"/>
            <a:ext cx="1043609" cy="128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C182211B-6C9D-465B-982A-5EF789D5F92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9996" y="276278"/>
            <a:ext cx="1376442" cy="593575"/>
          </a:xfrm>
          <a:prstGeom prst="rect">
            <a:avLst/>
          </a:prstGeom>
        </p:spPr>
      </p:pic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4D5C5C4D-CBBD-41BF-8748-367C85A17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</p:spTree>
    <p:extLst>
      <p:ext uri="{BB962C8B-B14F-4D97-AF65-F5344CB8AC3E}">
        <p14:creationId xmlns:p14="http://schemas.microsoft.com/office/powerpoint/2010/main" xmlns="" val="2579777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>
            <a:extLst>
              <a:ext uri="{FF2B5EF4-FFF2-40B4-BE49-F238E27FC236}">
                <a16:creationId xmlns:a16="http://schemas.microsoft.com/office/drawing/2014/main" xmlns="" id="{8C854583-7467-4CB5-B674-7D8AEDEB4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37843" y="-9622"/>
            <a:ext cx="850549" cy="1032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xmlns="" id="{45CACF54-ED3B-4C63-99EA-C624790ED1F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189" y="153681"/>
            <a:ext cx="1369725" cy="734118"/>
          </a:xfrm>
          <a:prstGeom prst="rect">
            <a:avLst/>
          </a:prstGeom>
        </p:spPr>
      </p:pic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6AC6F217-43F9-4B40-A877-79FD58778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xmlns="" id="{28217613-4F66-40BE-BB5B-05720E6DD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2D4F4-6048-4BAB-9C62-D625C249D9AB}" type="slidenum">
              <a:rPr lang="it-IT" smtClean="0"/>
              <a:pPr/>
              <a:t>6</a:t>
            </a:fld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BAD40D1E-1629-4C4E-9944-266C52A2D76C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04613" y="136525"/>
            <a:ext cx="6782774" cy="6519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90109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55AA1500-D4D5-4E4D-BDE6-55D16CFC1C30}"/>
              </a:ext>
            </a:extLst>
          </p:cNvPr>
          <p:cNvSpPr/>
          <p:nvPr/>
        </p:nvSpPr>
        <p:spPr>
          <a:xfrm>
            <a:off x="2438400" y="2457775"/>
            <a:ext cx="84946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0"/>
              </a:spcAft>
              <a:buAutoNum type="alphaLcParenR"/>
            </a:pPr>
            <a:r>
              <a:rPr lang="it-IT" sz="2400" dirty="0">
                <a:solidFill>
                  <a:srgbClr val="002060"/>
                </a:solidFill>
              </a:rPr>
              <a:t>analisi delle previsioni della normativa vigente</a:t>
            </a:r>
          </a:p>
          <a:p>
            <a:pPr>
              <a:spcAft>
                <a:spcPts val="0"/>
              </a:spcAft>
            </a:pPr>
            <a:endParaRPr lang="it-IT" sz="2400" dirty="0">
              <a:solidFill>
                <a:srgbClr val="002060"/>
              </a:solidFill>
            </a:endParaRPr>
          </a:p>
          <a:p>
            <a:pPr>
              <a:spcAft>
                <a:spcPts val="0"/>
              </a:spcAft>
            </a:pPr>
            <a:r>
              <a:rPr lang="it-IT" sz="2400" dirty="0">
                <a:solidFill>
                  <a:srgbClr val="002060"/>
                </a:solidFill>
              </a:rPr>
              <a:t>b)   ricognizione dell'esistente nelle varie realtà sanitarie liguri</a:t>
            </a:r>
          </a:p>
          <a:p>
            <a:pPr>
              <a:spcAft>
                <a:spcPts val="0"/>
              </a:spcAft>
            </a:pPr>
            <a:endParaRPr lang="it-IT" sz="2400" dirty="0">
              <a:solidFill>
                <a:srgbClr val="002060"/>
              </a:solidFill>
            </a:endParaRPr>
          </a:p>
          <a:p>
            <a:pPr>
              <a:spcAft>
                <a:spcPts val="0"/>
              </a:spcAft>
            </a:pPr>
            <a:r>
              <a:rPr lang="it-IT" sz="2400" dirty="0">
                <a:solidFill>
                  <a:srgbClr val="002060"/>
                </a:solidFill>
              </a:rPr>
              <a:t>c)   individuazione delle criticità/aree di possibile miglioramento</a:t>
            </a:r>
          </a:p>
          <a:p>
            <a:pPr>
              <a:spcAft>
                <a:spcPts val="0"/>
              </a:spcAft>
            </a:pPr>
            <a:endParaRPr lang="it-IT" sz="2400" dirty="0">
              <a:solidFill>
                <a:srgbClr val="002060"/>
              </a:solidFill>
            </a:endParaRPr>
          </a:p>
          <a:p>
            <a:pPr>
              <a:spcAft>
                <a:spcPts val="0"/>
              </a:spcAft>
            </a:pPr>
            <a:r>
              <a:rPr lang="it-IT" sz="2400" dirty="0">
                <a:solidFill>
                  <a:srgbClr val="002060"/>
                </a:solidFill>
              </a:rPr>
              <a:t>d)   proposte operative da adottare in tutte le Aziende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5BDC9003-D08F-4A79-8D33-C4C6388E5A6A}"/>
              </a:ext>
            </a:extLst>
          </p:cNvPr>
          <p:cNvSpPr txBox="1"/>
          <p:nvPr/>
        </p:nvSpPr>
        <p:spPr>
          <a:xfrm>
            <a:off x="3101009" y="1060174"/>
            <a:ext cx="53744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>
                <a:solidFill>
                  <a:srgbClr val="002060"/>
                </a:solidFill>
              </a:rPr>
              <a:t>Format / metodologia di lavoro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10D83F9-8E8A-4613-AD3C-46AE11515C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37843" y="-9622"/>
            <a:ext cx="850549" cy="1032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xmlns="" id="{55C0DEB7-8ABA-494B-B403-06EF89E36AC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189" y="153681"/>
            <a:ext cx="1369725" cy="734118"/>
          </a:xfrm>
          <a:prstGeom prst="rect">
            <a:avLst/>
          </a:prstGeom>
        </p:spPr>
      </p:pic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08B8F6D9-20F5-4497-AB79-56BA9237F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D40AD3B6-178E-48F7-AC00-0743E80CF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2D4F4-6048-4BAB-9C62-D625C249D9AB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228909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957F-83E0-415A-9C3A-1D969B3C1F6A}" type="slidenum">
              <a:rPr lang="it-IT" smtClean="0"/>
              <a:pPr/>
              <a:t>8</a:t>
            </a:fld>
            <a:endParaRPr lang="it-IT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80376" y="188640"/>
            <a:ext cx="965754" cy="1172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49637" y="339042"/>
            <a:ext cx="4470375" cy="6017308"/>
          </a:xfrm>
          <a:prstGeom prst="rect">
            <a:avLst/>
          </a:prstGeom>
        </p:spPr>
      </p:pic>
      <p:sp>
        <p:nvSpPr>
          <p:cNvPr id="3" name="Rettangolo 2"/>
          <p:cNvSpPr/>
          <p:nvPr/>
        </p:nvSpPr>
        <p:spPr>
          <a:xfrm>
            <a:off x="3249637" y="323557"/>
            <a:ext cx="4501661" cy="6032793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con angoli arrotondati 6"/>
          <p:cNvSpPr/>
          <p:nvPr/>
        </p:nvSpPr>
        <p:spPr>
          <a:xfrm>
            <a:off x="4853354" y="5880295"/>
            <a:ext cx="1336431" cy="351693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2A59707D-5AA6-490F-B76B-CAB47FA6862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5684" y="339042"/>
            <a:ext cx="1767350" cy="732891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3FDBD6F5-10FE-47F1-9C0F-D4F5C8810B6C}"/>
              </a:ext>
            </a:extLst>
          </p:cNvPr>
          <p:cNvSpPr txBox="1"/>
          <p:nvPr/>
        </p:nvSpPr>
        <p:spPr>
          <a:xfrm>
            <a:off x="7835706" y="2878288"/>
            <a:ext cx="4068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solidFill>
                  <a:srgbClr val="002060"/>
                </a:solidFill>
              </a:rPr>
              <a:t>Presentato il 19 dicembre 2016</a:t>
            </a:r>
          </a:p>
        </p:txBody>
      </p:sp>
      <p:sp>
        <p:nvSpPr>
          <p:cNvPr id="9" name="Segnaposto data 8">
            <a:extLst>
              <a:ext uri="{FF2B5EF4-FFF2-40B4-BE49-F238E27FC236}">
                <a16:creationId xmlns:a16="http://schemas.microsoft.com/office/drawing/2014/main" xmlns="" id="{E4AA8050-88BA-44FD-8CF7-86633A676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</p:spTree>
    <p:extLst>
      <p:ext uri="{BB962C8B-B14F-4D97-AF65-F5344CB8AC3E}">
        <p14:creationId xmlns:p14="http://schemas.microsoft.com/office/powerpoint/2010/main" xmlns="" val="1400841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957F-83E0-415A-9C3A-1D969B3C1F6A}" type="slidenum">
              <a:rPr lang="it-IT" smtClean="0"/>
              <a:pPr/>
              <a:t>9</a:t>
            </a:fld>
            <a:endParaRPr lang="it-IT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093192" y="188852"/>
            <a:ext cx="965754" cy="1172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tangolo 4"/>
          <p:cNvSpPr/>
          <p:nvPr/>
        </p:nvSpPr>
        <p:spPr>
          <a:xfrm>
            <a:off x="2205678" y="1182318"/>
            <a:ext cx="8853268" cy="593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Metodologie per la mappatura dei processi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Farmaceutica, Dispositivi e altre tecnologie	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Attività, accordi e contratti con Strutture private accreditate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Attività libero-professionale     		                                                                                     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Rotazione degli incarichi			      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Controlli, verifiche, ispezioni e sanzioni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Gestione dei contratti pubblici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Conflitto di interessi in ambito sanitario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Sperimentazioni cliniche 			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Attività conseguenti al decesso in ambito intraospedaliero	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Incompatibilità e </a:t>
            </a:r>
            <a:r>
              <a:rPr lang="it-IT" sz="2400" dirty="0" err="1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inconferibilità</a:t>
            </a: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degli incarichi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Analisi comparativa tra la L. 231 e la L. 190           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Proposta di modulistica standard per le Aziende sanitarie liguri </a:t>
            </a:r>
            <a:r>
              <a:rPr lang="it-IT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</a:t>
            </a:r>
            <a:endParaRPr lang="it-IT" dirty="0">
              <a:solidFill>
                <a:srgbClr val="00206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332924" y="319139"/>
            <a:ext cx="71443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>
                <a:solidFill>
                  <a:srgbClr val="002060"/>
                </a:solidFill>
              </a:rPr>
              <a:t>Le aree di lavoro analizzate nel Rapporto 2016: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1856C099-2E22-4387-92DF-705FFA72404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4330" y="214304"/>
            <a:ext cx="1767350" cy="732891"/>
          </a:xfrm>
          <a:prstGeom prst="rect">
            <a:avLst/>
          </a:prstGeom>
        </p:spPr>
      </p:pic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9A4981F7-4527-482D-9F81-424F3DA0D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6/12/2018</a:t>
            </a:r>
          </a:p>
        </p:txBody>
      </p:sp>
    </p:spTree>
    <p:extLst>
      <p:ext uri="{BB962C8B-B14F-4D97-AF65-F5344CB8AC3E}">
        <p14:creationId xmlns:p14="http://schemas.microsoft.com/office/powerpoint/2010/main" xmlns="" val="37553615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650</Words>
  <Application>Microsoft Office PowerPoint</Application>
  <PresentationFormat>Personalizzato</PresentationFormat>
  <Paragraphs>144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Maurizio Corrado</dc:creator>
  <cp:lastModifiedBy>Utente Windows</cp:lastModifiedBy>
  <cp:revision>89</cp:revision>
  <cp:lastPrinted>2018-11-02T17:35:31Z</cp:lastPrinted>
  <dcterms:created xsi:type="dcterms:W3CDTF">2018-04-10T14:34:40Z</dcterms:created>
  <dcterms:modified xsi:type="dcterms:W3CDTF">2018-12-07T09:15:39Z</dcterms:modified>
</cp:coreProperties>
</file>