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63" r:id="rId3"/>
    <p:sldMasterId id="2147483678" r:id="rId4"/>
  </p:sldMasterIdLst>
  <p:notesMasterIdLst>
    <p:notesMasterId r:id="rId30"/>
  </p:notesMasterIdLst>
  <p:handoutMasterIdLst>
    <p:handoutMasterId r:id="rId31"/>
  </p:handoutMasterIdLst>
  <p:sldIdLst>
    <p:sldId id="280" r:id="rId5"/>
    <p:sldId id="353" r:id="rId6"/>
    <p:sldId id="298" r:id="rId7"/>
    <p:sldId id="336" r:id="rId8"/>
    <p:sldId id="333" r:id="rId9"/>
    <p:sldId id="334" r:id="rId10"/>
    <p:sldId id="354" r:id="rId11"/>
    <p:sldId id="291" r:id="rId12"/>
    <p:sldId id="293" r:id="rId13"/>
    <p:sldId id="301" r:id="rId14"/>
    <p:sldId id="300" r:id="rId15"/>
    <p:sldId id="299" r:id="rId16"/>
    <p:sldId id="303" r:id="rId17"/>
    <p:sldId id="319" r:id="rId18"/>
    <p:sldId id="346" r:id="rId19"/>
    <p:sldId id="345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55" r:id="rId29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2E75B6"/>
    <a:srgbClr val="000000"/>
    <a:srgbClr val="99FF99"/>
    <a:srgbClr val="003399"/>
    <a:srgbClr val="FF3300"/>
    <a:srgbClr val="5B9B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5" autoAdjust="0"/>
    <p:restoredTop sz="96261" autoAdjust="0"/>
  </p:normalViewPr>
  <p:slideViewPr>
    <p:cSldViewPr snapToGrid="0">
      <p:cViewPr varScale="1">
        <p:scale>
          <a:sx n="108" d="100"/>
          <a:sy n="108" d="100"/>
        </p:scale>
        <p:origin x="-31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622"/>
    </p:cViewPr>
  </p:sorterViewPr>
  <p:notesViewPr>
    <p:cSldViewPr snapToGrid="0">
      <p:cViewPr varScale="1">
        <p:scale>
          <a:sx n="75" d="100"/>
          <a:sy n="75" d="100"/>
        </p:scale>
        <p:origin x="1842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5EF5F-9B40-463F-938F-F0A00A1D9064}" type="datetimeFigureOut">
              <a:rPr lang="it-IT" smtClean="0"/>
              <a:pPr/>
              <a:t>17/08/2018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8B148-E34D-4677-AF85-429BB951D91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11910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96274-11FA-4847-B7D5-E7CB92DB45A2}" type="datetimeFigureOut">
              <a:rPr lang="it-IT" smtClean="0"/>
              <a:pPr/>
              <a:t>17/08/2018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A8D4E-CBE7-4A9B-8D37-2DAC18D95B1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26738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8D4E-CBE7-4A9B-8D37-2DAC18D95B12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52064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E3670-F4E1-422B-A4D1-A31D7F5DEE7F}" type="slidenum">
              <a:rPr lang="it-IT" smtClean="0">
                <a:solidFill>
                  <a:prstClr val="black"/>
                </a:solidFill>
              </a:rPr>
              <a:pPr/>
              <a:t>2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3841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8D4E-CBE7-4A9B-8D37-2DAC18D95B12}" type="slidenum">
              <a:rPr lang="it-IT" smtClean="0">
                <a:solidFill>
                  <a:prstClr val="black"/>
                </a:solidFill>
              </a:rPr>
              <a:pPr/>
              <a:t>25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2064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07972" y="73234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9C86265C-A43A-4A4F-9E24-FA8EE4D1DA1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 userDrawn="1"/>
        </p:nvSpPr>
        <p:spPr>
          <a:xfrm>
            <a:off x="0" y="0"/>
            <a:ext cx="171451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 userDrawn="1"/>
        </p:nvSpPr>
        <p:spPr>
          <a:xfrm>
            <a:off x="172813" y="0"/>
            <a:ext cx="126547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7057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130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7241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5131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99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7830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056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4053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900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866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32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6836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7094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0176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66625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20558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97030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07972" y="73234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86265C-A43A-4A4F-9E24-FA8EE4D1DA1D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ttangolo 6"/>
          <p:cNvSpPr/>
          <p:nvPr userDrawn="1"/>
        </p:nvSpPr>
        <p:spPr>
          <a:xfrm>
            <a:off x="1" y="0"/>
            <a:ext cx="17145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8" name="Rettangolo 7"/>
          <p:cNvSpPr/>
          <p:nvPr userDrawn="1"/>
        </p:nvSpPr>
        <p:spPr>
          <a:xfrm>
            <a:off x="172813" y="0"/>
            <a:ext cx="126547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591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9334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101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676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797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01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380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29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622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8" name="Rettangolo 7"/>
          <p:cNvSpPr/>
          <p:nvPr userDrawn="1"/>
        </p:nvSpPr>
        <p:spPr>
          <a:xfrm>
            <a:off x="0" y="0"/>
            <a:ext cx="171451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 userDrawn="1"/>
        </p:nvSpPr>
        <p:spPr>
          <a:xfrm>
            <a:off x="172813" y="0"/>
            <a:ext cx="126547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Picture 2" descr="Immagine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5552" y="6264024"/>
            <a:ext cx="1240896" cy="54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1542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691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29DC2-FC56-46AF-B8B1-A6CB3937BC32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17/08/2018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2F128-5524-48A3-A122-169168B5ABDC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5549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8" name="Rettangolo 7"/>
          <p:cNvSpPr/>
          <p:nvPr userDrawn="1"/>
        </p:nvSpPr>
        <p:spPr>
          <a:xfrm>
            <a:off x="1" y="0"/>
            <a:ext cx="17145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9" name="Rettangolo 8"/>
          <p:cNvSpPr/>
          <p:nvPr userDrawn="1"/>
        </p:nvSpPr>
        <p:spPr>
          <a:xfrm>
            <a:off x="172813" y="0"/>
            <a:ext cx="126547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pic>
        <p:nvPicPr>
          <p:cNvPr id="10" name="Picture 2" descr="Immagine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00314" y="6208540"/>
            <a:ext cx="1240896" cy="54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tangolo 3"/>
          <p:cNvSpPr/>
          <p:nvPr userDrawn="1"/>
        </p:nvSpPr>
        <p:spPr>
          <a:xfrm>
            <a:off x="2484637" y="6538910"/>
            <a:ext cx="722272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b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“Copyright </a:t>
            </a:r>
            <a:r>
              <a:rPr lang="it-IT" sz="1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</a:t>
            </a:r>
            <a:r>
              <a:rPr lang="it-IT" sz="1000" b="1" dirty="0" smtClean="0">
                <a:solidFill>
                  <a:srgbClr val="54545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000" b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2018 – A.Li.Sa. – vietata la copia, la riproduzione e la diffusione con ogni mezzo senza il consenso scritto dell’autore”.</a:t>
            </a:r>
            <a:endParaRPr lang="it-IT" sz="1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99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0268" y="1060313"/>
            <a:ext cx="11599333" cy="57638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>Riunione per l’analisi delle criticità sanitarie connesse all’emergenza logistica del Ponente Genovese</a:t>
            </a: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sz="3200" b="1" dirty="0" smtClean="0">
                <a:solidFill>
                  <a:srgbClr val="006600"/>
                </a:solidFill>
              </a:rPr>
              <a:t>Predisposizione delle azioni a BREVE e MEDIO termine</a:t>
            </a: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it-IT" sz="3200" b="1" dirty="0">
                <a:solidFill>
                  <a:srgbClr val="006600"/>
                </a:solidFill>
              </a:rPr>
              <a:t/>
            </a:r>
            <a:br>
              <a:rPr lang="it-IT" sz="3200" b="1" dirty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>17 Agosto 2018 </a:t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>Sala Auditorium - Regione Liguria</a:t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>P.zza de Ferrari, 1 - Genova</a:t>
            </a: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  <p:pic>
        <p:nvPicPr>
          <p:cNvPr id="3" name="Picture 2" descr="Imma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2734" y="86638"/>
            <a:ext cx="2411913" cy="106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1942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65279708"/>
              </p:ext>
            </p:extLst>
          </p:nvPr>
        </p:nvGraphicFramePr>
        <p:xfrm>
          <a:off x="702733" y="1075280"/>
          <a:ext cx="10287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2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187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5627"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l"/>
                      <a:r>
                        <a:rPr lang="it-IT" sz="2800" dirty="0" smtClean="0"/>
                        <a:t>8 . Misure specifiche  per le seguenti   criticità:</a:t>
                      </a:r>
                    </a:p>
                    <a:p>
                      <a:pPr algn="ctr"/>
                      <a:endParaRPr lang="it-IT" sz="2800" dirty="0" smtClean="0"/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v"/>
                      </a:pPr>
                      <a:r>
                        <a:rPr lang="it-IT" sz="2800" dirty="0" smtClean="0"/>
                        <a:t>Raggiungere studi medici/pediatrici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it-IT" sz="2800" dirty="0" smtClean="0"/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v"/>
                      </a:pPr>
                      <a:r>
                        <a:rPr lang="it-IT" sz="2800" dirty="0" smtClean="0"/>
                        <a:t>Superamento rapporto univoco assistito/MMG</a:t>
                      </a:r>
                      <a:r>
                        <a:rPr lang="it-IT" sz="2800" baseline="0" dirty="0" smtClean="0"/>
                        <a:t> e PLS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pPr algn="ctr"/>
                      <a:endParaRPr lang="it-IT" sz="2800" dirty="0" smtClean="0"/>
                    </a:p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Asl di competenza</a:t>
                      </a:r>
                      <a:r>
                        <a:rPr lang="it-IT" sz="2800" baseline="0" dirty="0" smtClean="0"/>
                        <a:t> con MMG e PLS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3898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3396788"/>
              </p:ext>
            </p:extLst>
          </p:nvPr>
        </p:nvGraphicFramePr>
        <p:xfrm>
          <a:off x="2065867" y="550346"/>
          <a:ext cx="8788400" cy="5367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6683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17552"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9. Attivazione di un numero telefonico DEDICATO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ASL 3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3619">
                <a:tc>
                  <a:txBody>
                    <a:bodyPr/>
                    <a:lstStyle/>
                    <a:p>
                      <a:pPr algn="ctr"/>
                      <a:endParaRPr lang="it-IT" sz="2000" dirty="0" smtClean="0"/>
                    </a:p>
                    <a:p>
                      <a:pPr algn="ctr"/>
                      <a:r>
                        <a:rPr lang="it-IT" sz="2000" dirty="0" smtClean="0"/>
                        <a:t> </a:t>
                      </a:r>
                      <a:r>
                        <a:rPr lang="it-IT" sz="2800" dirty="0" smtClean="0"/>
                        <a:t>10. </a:t>
                      </a:r>
                      <a:r>
                        <a:rPr lang="it-IT" sz="2800" smtClean="0"/>
                        <a:t>Logistica Personale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ASL –</a:t>
                      </a:r>
                      <a:r>
                        <a:rPr lang="it-IT" sz="2800" baseline="0" dirty="0" smtClean="0"/>
                        <a:t> Sindacati –</a:t>
                      </a:r>
                    </a:p>
                    <a:p>
                      <a:pPr algn="ctr"/>
                      <a:r>
                        <a:rPr lang="it-IT" sz="2800" baseline="0" dirty="0" smtClean="0"/>
                        <a:t>Dipartimento Salute e Servizi Sociali Regione Liguria 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4790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72955736"/>
              </p:ext>
            </p:extLst>
          </p:nvPr>
        </p:nvGraphicFramePr>
        <p:xfrm>
          <a:off x="2006600" y="1524013"/>
          <a:ext cx="8128000" cy="314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5627"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11.</a:t>
                      </a:r>
                      <a:r>
                        <a:rPr lang="it-IT" sz="2800" baseline="0" dirty="0" smtClean="0"/>
                        <a:t> Messa a disposizione per esigenze emergenti di una specifica risorsa economica dedicata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Assessorato </a:t>
                      </a:r>
                    </a:p>
                    <a:p>
                      <a:pPr algn="ctr"/>
                      <a:r>
                        <a:rPr lang="it-IT" sz="2800" dirty="0" smtClean="0"/>
                        <a:t>Giunta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550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42118" y="1136513"/>
            <a:ext cx="11599333" cy="490022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5300" b="1" dirty="0" smtClean="0">
                <a:solidFill>
                  <a:srgbClr val="006600"/>
                </a:solidFill>
              </a:rPr>
              <a:t>METODOLOGIA</a:t>
            </a: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sz="4900" b="1" dirty="0" smtClean="0">
                <a:solidFill>
                  <a:srgbClr val="2E75B6"/>
                </a:solidFill>
              </a:rPr>
              <a:t> </a:t>
            </a:r>
            <a:r>
              <a:rPr lang="it-IT" sz="5300" b="1" dirty="0" smtClean="0">
                <a:solidFill>
                  <a:srgbClr val="2E75B6"/>
                </a:solidFill>
              </a:rPr>
              <a:t>Piani Operativi:</a:t>
            </a:r>
            <a:br>
              <a:rPr lang="it-IT" sz="53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/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 immediati</a:t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/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           a breve termine</a:t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/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            a medio termine</a:t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>
                <a:solidFill>
                  <a:srgbClr val="2E75B6"/>
                </a:solidFill>
              </a:rPr>
              <a:t/>
            </a:r>
            <a:br>
              <a:rPr lang="it-IT" sz="3600" b="1" dirty="0">
                <a:solidFill>
                  <a:srgbClr val="2E75B6"/>
                </a:solidFill>
              </a:rPr>
            </a:b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it-IT" sz="3200" b="1" dirty="0">
                <a:solidFill>
                  <a:srgbClr val="006600"/>
                </a:solidFill>
              </a:rPr>
              <a:t/>
            </a:r>
            <a:br>
              <a:rPr lang="it-IT" sz="3200" b="1" dirty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  <p:sp>
        <p:nvSpPr>
          <p:cNvPr id="3" name="Freccia a destra 2"/>
          <p:cNvSpPr/>
          <p:nvPr/>
        </p:nvSpPr>
        <p:spPr>
          <a:xfrm>
            <a:off x="4538132" y="3064934"/>
            <a:ext cx="516467" cy="237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4538131" y="3894668"/>
            <a:ext cx="516467" cy="237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4538132" y="4792135"/>
            <a:ext cx="516467" cy="237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136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>
            <a:spLocks noGrp="1"/>
          </p:cNvSpPr>
          <p:nvPr>
            <p:ph type="title"/>
          </p:nvPr>
        </p:nvSpPr>
        <p:spPr>
          <a:xfrm>
            <a:off x="442118" y="1136513"/>
            <a:ext cx="11599333" cy="490022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>				</a:t>
            </a:r>
            <a:r>
              <a:rPr lang="it-IT" b="1" dirty="0" smtClean="0">
                <a:solidFill>
                  <a:srgbClr val="006600"/>
                </a:solidFill>
              </a:rPr>
              <a:t>METODOLOGIA</a:t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2E75B6"/>
                </a:solidFill>
              </a:rPr>
              <a:t>Sarà attivata una specifica TASK FORCE con sede in </a:t>
            </a:r>
            <a:r>
              <a:rPr lang="it-IT" sz="4000" b="1" dirty="0" err="1" smtClean="0">
                <a:solidFill>
                  <a:srgbClr val="2E75B6"/>
                </a:solidFill>
              </a:rPr>
              <a:t>A.Li.Sa</a:t>
            </a:r>
            <a:r>
              <a:rPr lang="it-IT" sz="4000" b="1" dirty="0" smtClean="0">
                <a:solidFill>
                  <a:srgbClr val="2E75B6"/>
                </a:solidFill>
              </a:rPr>
              <a:t> con tutti gli operatori dedicati agli specifici provvedimenti, con il coinvolgimento di:</a:t>
            </a:r>
            <a:br>
              <a:rPr lang="it-IT" sz="4000" b="1" dirty="0" smtClean="0">
                <a:solidFill>
                  <a:srgbClr val="2E75B6"/>
                </a:solidFill>
              </a:rPr>
            </a:br>
            <a:r>
              <a:rPr lang="it-IT" sz="4000" b="1" dirty="0" smtClean="0">
                <a:solidFill>
                  <a:srgbClr val="2E75B6"/>
                </a:solidFill>
              </a:rPr>
              <a:t/>
            </a:r>
            <a:br>
              <a:rPr lang="it-IT" sz="4000" b="1" dirty="0" smtClean="0">
                <a:solidFill>
                  <a:srgbClr val="2E75B6"/>
                </a:solidFill>
              </a:rPr>
            </a:br>
            <a:r>
              <a:rPr lang="it-IT" sz="4000" b="1" dirty="0" smtClean="0">
                <a:solidFill>
                  <a:srgbClr val="2E75B6"/>
                </a:solidFill>
              </a:rPr>
              <a:t>	tutte le articolazioni sanitarie e socio-sanitarie regionali </a:t>
            </a:r>
            <a:br>
              <a:rPr lang="it-IT" sz="4000" b="1" dirty="0" smtClean="0">
                <a:solidFill>
                  <a:srgbClr val="2E75B6"/>
                </a:solidFill>
              </a:rPr>
            </a:br>
            <a:r>
              <a:rPr lang="it-IT" sz="4000" b="1" dirty="0" smtClean="0">
                <a:solidFill>
                  <a:srgbClr val="2E75B6"/>
                </a:solidFill>
              </a:rPr>
              <a:t> 	dei rappresentanti di medicina Territoriale (MMG e PLS) , </a:t>
            </a:r>
            <a:br>
              <a:rPr lang="it-IT" sz="4000" b="1" dirty="0" smtClean="0">
                <a:solidFill>
                  <a:srgbClr val="2E75B6"/>
                </a:solidFill>
              </a:rPr>
            </a:br>
            <a:r>
              <a:rPr lang="it-IT" sz="4000" b="1" dirty="0" smtClean="0">
                <a:solidFill>
                  <a:srgbClr val="2E75B6"/>
                </a:solidFill>
              </a:rPr>
              <a:t>	dei farmacisti </a:t>
            </a:r>
            <a:br>
              <a:rPr lang="it-IT" sz="4000" b="1" dirty="0" smtClean="0">
                <a:solidFill>
                  <a:srgbClr val="2E75B6"/>
                </a:solidFill>
              </a:rPr>
            </a:br>
            <a:r>
              <a:rPr lang="it-IT" sz="4000" b="1" dirty="0" smtClean="0">
                <a:solidFill>
                  <a:srgbClr val="2E75B6"/>
                </a:solidFill>
              </a:rPr>
              <a:t>	delle Associazioni che operano in ambito sanitario e socio 	sanitario </a:t>
            </a:r>
            <a:r>
              <a:rPr lang="it-IT" sz="2700" b="1" dirty="0" smtClean="0">
                <a:solidFill>
                  <a:srgbClr val="2E75B6"/>
                </a:solidFill>
              </a:rPr>
              <a:t>(donatori – Cri – Volontariato – Pubbliche Assistenze – Ordini 	professionali e di categoria)</a:t>
            </a:r>
            <a:br>
              <a:rPr lang="it-IT" sz="2700" b="1" dirty="0" smtClean="0">
                <a:solidFill>
                  <a:srgbClr val="2E75B6"/>
                </a:solidFill>
              </a:rPr>
            </a:br>
            <a:r>
              <a:rPr lang="it-IT" sz="2700" b="1" dirty="0" smtClean="0">
                <a:solidFill>
                  <a:srgbClr val="2E75B6"/>
                </a:solidFill>
              </a:rPr>
              <a:t/>
            </a:r>
            <a:br>
              <a:rPr lang="it-IT" sz="2700" b="1" dirty="0" smtClean="0">
                <a:solidFill>
                  <a:srgbClr val="2E75B6"/>
                </a:solidFill>
              </a:rPr>
            </a:br>
            <a:r>
              <a:rPr lang="it-IT" sz="2700" b="1" dirty="0" smtClean="0">
                <a:solidFill>
                  <a:srgbClr val="2E75B6"/>
                </a:solidFill>
              </a:rPr>
              <a:t> </a:t>
            </a:r>
            <a:r>
              <a:rPr lang="it-IT" sz="4000" b="1" dirty="0" smtClean="0">
                <a:solidFill>
                  <a:srgbClr val="2E75B6"/>
                </a:solidFill>
              </a:rPr>
              <a:t>in costante contatto con i Comuni e gli Enti Superiori </a:t>
            </a:r>
            <a:r>
              <a:rPr lang="it-IT" sz="4000" b="1" dirty="0">
                <a:solidFill>
                  <a:srgbClr val="2E75B6"/>
                </a:solidFill>
              </a:rPr>
              <a:t/>
            </a:r>
            <a:br>
              <a:rPr lang="it-IT" sz="4000" b="1" dirty="0">
                <a:solidFill>
                  <a:srgbClr val="2E75B6"/>
                </a:solidFill>
              </a:rPr>
            </a:br>
            <a:r>
              <a:rPr lang="it-IT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it-IT" sz="3200" b="1" dirty="0">
                <a:solidFill>
                  <a:srgbClr val="006600"/>
                </a:solidFill>
              </a:rPr>
              <a:t/>
            </a:r>
            <a:br>
              <a:rPr lang="it-IT" sz="3200" b="1" dirty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  <p:sp>
        <p:nvSpPr>
          <p:cNvPr id="2" name="Freccia a destra 1"/>
          <p:cNvSpPr/>
          <p:nvPr/>
        </p:nvSpPr>
        <p:spPr>
          <a:xfrm>
            <a:off x="804333" y="2887117"/>
            <a:ext cx="321734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804333" y="3403585"/>
            <a:ext cx="321734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804333" y="3869249"/>
            <a:ext cx="321734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804333" y="4402650"/>
            <a:ext cx="321734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933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>
            <a:spLocks noGrp="1"/>
          </p:cNvSpPr>
          <p:nvPr>
            <p:ph type="title"/>
          </p:nvPr>
        </p:nvSpPr>
        <p:spPr>
          <a:xfrm>
            <a:off x="442118" y="1136513"/>
            <a:ext cx="11599333" cy="490022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5300" b="1" dirty="0" smtClean="0">
                <a:solidFill>
                  <a:srgbClr val="006600"/>
                </a:solidFill>
              </a:rPr>
              <a:t>METODOLOGIA</a:t>
            </a: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sz="4900" b="1" dirty="0" smtClean="0">
                <a:solidFill>
                  <a:srgbClr val="2E75B6"/>
                </a:solidFill>
              </a:rPr>
              <a:t> le Aziende hanno previsto piani immediatamente operativi – esempio ASL 3</a:t>
            </a:r>
            <a:r>
              <a:rPr lang="it-IT" sz="3600" b="1" dirty="0" smtClean="0">
                <a:solidFill>
                  <a:srgbClr val="2E75B6"/>
                </a:solidFill>
              </a:rPr>
              <a:t/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 </a:t>
            </a:r>
            <a:r>
              <a:rPr lang="it-IT" sz="3600" b="1" dirty="0">
                <a:solidFill>
                  <a:srgbClr val="2E75B6"/>
                </a:solidFill>
              </a:rPr>
              <a:t/>
            </a:r>
            <a:br>
              <a:rPr lang="it-IT" sz="3600" b="1" dirty="0">
                <a:solidFill>
                  <a:srgbClr val="2E75B6"/>
                </a:solidFill>
              </a:rPr>
            </a:b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it-IT" sz="3200" b="1" dirty="0">
                <a:solidFill>
                  <a:srgbClr val="006600"/>
                </a:solidFill>
              </a:rPr>
              <a:t/>
            </a:r>
            <a:br>
              <a:rPr lang="it-IT" sz="3200" b="1" dirty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8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Emergenza Ponte Morandi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FF0000"/>
                </a:solidFill>
              </a:rPr>
              <a:t>Indicazioni</a:t>
            </a:r>
          </a:p>
          <a:p>
            <a:r>
              <a:rPr lang="it-IT" sz="4000" b="1" dirty="0" smtClean="0">
                <a:solidFill>
                  <a:srgbClr val="FF0000"/>
                </a:solidFill>
              </a:rPr>
              <a:t>ed Operatività </a:t>
            </a:r>
            <a:endParaRPr lang="it-IT" sz="4000" b="1" dirty="0">
              <a:solidFill>
                <a:srgbClr val="FF000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739" b="16986"/>
          <a:stretch/>
        </p:blipFill>
        <p:spPr>
          <a:xfrm>
            <a:off x="8186059" y="227404"/>
            <a:ext cx="3167743" cy="1174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057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39091" y="1149927"/>
            <a:ext cx="9171709" cy="124691"/>
          </a:xfrm>
        </p:spPr>
        <p:txBody>
          <a:bodyPr>
            <a:normAutofit fontScale="90000"/>
          </a:bodyPr>
          <a:lstStyle/>
          <a:p>
            <a:pPr algn="ctr">
              <a:lnSpc>
                <a:spcPct val="50000"/>
              </a:lnSpc>
            </a:pP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/>
              <a:t/>
            </a:r>
            <a:br>
              <a:rPr lang="it-IT" b="1" dirty="0"/>
            </a:br>
            <a:r>
              <a:rPr lang="it-IT" sz="3600" b="1" dirty="0" smtClean="0">
                <a:solidFill>
                  <a:srgbClr val="FF0000"/>
                </a:solidFill>
                <a:latin typeface="+mn-lt"/>
              </a:rPr>
              <a:t>VIABILITA</a:t>
            </a:r>
            <a:r>
              <a:rPr lang="it-IT" sz="3600" b="1" dirty="0">
                <a:solidFill>
                  <a:srgbClr val="FF0000"/>
                </a:solidFill>
                <a:latin typeface="+mn-lt"/>
              </a:rPr>
              <a:t>’ OSPEDALI PER TRASPORTO </a:t>
            </a:r>
            <a:r>
              <a:rPr lang="it-IT" sz="3600" b="1" dirty="0" smtClean="0">
                <a:solidFill>
                  <a:srgbClr val="FF0000"/>
                </a:solidFill>
                <a:latin typeface="+mn-lt"/>
              </a:rPr>
              <a:t>PAZIENTI </a:t>
            </a:r>
            <a:br>
              <a:rPr lang="it-IT" sz="3600" b="1" dirty="0" smtClean="0">
                <a:solidFill>
                  <a:srgbClr val="FF0000"/>
                </a:solidFill>
                <a:latin typeface="+mn-lt"/>
              </a:rPr>
            </a:br>
            <a:r>
              <a:rPr lang="it-IT" sz="3600" b="1" dirty="0" smtClean="0">
                <a:solidFill>
                  <a:srgbClr val="FF0000"/>
                </a:solidFill>
                <a:latin typeface="+mn-lt"/>
              </a:rPr>
              <a:t>(solo per ambulanze/automediche)</a:t>
            </a:r>
            <a:r>
              <a:rPr lang="it-IT" sz="3600" dirty="0">
                <a:solidFill>
                  <a:srgbClr val="FF0000"/>
                </a:solidFill>
              </a:rPr>
              <a:t/>
            </a:r>
            <a:br>
              <a:rPr lang="it-IT" sz="3600" dirty="0">
                <a:solidFill>
                  <a:srgbClr val="FF0000"/>
                </a:solidFill>
              </a:rPr>
            </a:b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0076" y="1690688"/>
            <a:ext cx="11329357" cy="4908519"/>
          </a:xfrm>
        </p:spPr>
        <p:txBody>
          <a:bodyPr>
            <a:normAutofit lnSpcReduction="10000"/>
          </a:bodyPr>
          <a:lstStyle/>
          <a:p>
            <a:r>
              <a:rPr lang="it-IT" b="1" u="sng" dirty="0" smtClean="0">
                <a:solidFill>
                  <a:srgbClr val="002060"/>
                </a:solidFill>
              </a:rPr>
              <a:t>da Ospedale Colletta di Arenzano a altri ospedali cittadini (Villa Scassi, Galliera, San Martino)</a:t>
            </a:r>
            <a:r>
              <a:rPr lang="it-IT" b="1" dirty="0" smtClean="0">
                <a:solidFill>
                  <a:srgbClr val="002060"/>
                </a:solidFill>
              </a:rPr>
              <a:t> </a:t>
            </a:r>
            <a:r>
              <a:rPr lang="it-IT" dirty="0" smtClean="0"/>
              <a:t>entrata </a:t>
            </a:r>
            <a:r>
              <a:rPr lang="it-IT" dirty="0"/>
              <a:t>casello di Arenzano A10 – uscita A10 Genova </a:t>
            </a:r>
            <a:r>
              <a:rPr lang="it-IT" dirty="0" err="1" smtClean="0"/>
              <a:t>Aereoporto</a:t>
            </a:r>
            <a:r>
              <a:rPr lang="it-IT" dirty="0" smtClean="0"/>
              <a:t> </a:t>
            </a:r>
            <a:r>
              <a:rPr lang="it-IT" dirty="0"/>
              <a:t>– V. Guido Rossa – Via Lungomare Canepa - Sopraelevata  </a:t>
            </a:r>
          </a:p>
          <a:p>
            <a:r>
              <a:rPr lang="it-IT" b="1" u="sng" dirty="0" smtClean="0">
                <a:solidFill>
                  <a:srgbClr val="002060"/>
                </a:solidFill>
              </a:rPr>
              <a:t>da presidio Voltri OEI a altri ospedali cittadini (Villa Scassi, Galliera, San Martino, Gaslini)</a:t>
            </a:r>
            <a:r>
              <a:rPr lang="it-IT" b="1" dirty="0" smtClean="0">
                <a:solidFill>
                  <a:srgbClr val="002060"/>
                </a:solidFill>
              </a:rPr>
              <a:t> </a:t>
            </a:r>
            <a:r>
              <a:rPr lang="it-IT" dirty="0" smtClean="0"/>
              <a:t>entrata </a:t>
            </a:r>
            <a:r>
              <a:rPr lang="it-IT" dirty="0"/>
              <a:t>A10 Casello di Prà – uscita A10 Genova </a:t>
            </a:r>
            <a:r>
              <a:rPr lang="it-IT" dirty="0" err="1" smtClean="0"/>
              <a:t>Aereoporto</a:t>
            </a:r>
            <a:r>
              <a:rPr lang="it-IT" dirty="0" smtClean="0"/>
              <a:t> </a:t>
            </a:r>
            <a:r>
              <a:rPr lang="it-IT" dirty="0"/>
              <a:t>– V. Guido Rossa – Via Lungomare Canepa - Sopraelevata  </a:t>
            </a:r>
          </a:p>
          <a:p>
            <a:r>
              <a:rPr lang="it-IT" b="1" u="sng" dirty="0">
                <a:solidFill>
                  <a:srgbClr val="002060"/>
                </a:solidFill>
              </a:rPr>
              <a:t>da Ospedale P.A. </a:t>
            </a:r>
            <a:r>
              <a:rPr lang="it-IT" b="1" u="sng" dirty="0" err="1">
                <a:solidFill>
                  <a:srgbClr val="002060"/>
                </a:solidFill>
              </a:rPr>
              <a:t>Micone</a:t>
            </a:r>
            <a:r>
              <a:rPr lang="it-IT" b="1" u="sng" dirty="0">
                <a:solidFill>
                  <a:srgbClr val="002060"/>
                </a:solidFill>
              </a:rPr>
              <a:t> di Sestri Ponente a altri ospedali cittadini (Villa Scassi, Galliera, San Martino, Gaslini</a:t>
            </a:r>
            <a:r>
              <a:rPr lang="it-IT" b="1" u="sng" dirty="0" smtClean="0">
                <a:solidFill>
                  <a:srgbClr val="002060"/>
                </a:solidFill>
              </a:rPr>
              <a:t>)</a:t>
            </a:r>
            <a:r>
              <a:rPr lang="it-IT" b="1" dirty="0" smtClean="0">
                <a:solidFill>
                  <a:srgbClr val="002060"/>
                </a:solidFill>
              </a:rPr>
              <a:t> </a:t>
            </a:r>
            <a:r>
              <a:rPr lang="it-IT" dirty="0"/>
              <a:t>Via Cornigliano/Via Guido Rossa – Via Lungomare Canepa - Sopraelevata  </a:t>
            </a:r>
          </a:p>
          <a:p>
            <a:r>
              <a:rPr lang="it-IT" b="1" u="sng" dirty="0">
                <a:solidFill>
                  <a:srgbClr val="002060"/>
                </a:solidFill>
              </a:rPr>
              <a:t>da Ospedale Gallino di Pontedecimo a altri ospedali cittadini (Villa Scassi, Galliera, San Martino, Gaslini</a:t>
            </a:r>
            <a:r>
              <a:rPr lang="it-IT" b="1" u="sng" dirty="0" smtClean="0">
                <a:solidFill>
                  <a:srgbClr val="002060"/>
                </a:solidFill>
              </a:rPr>
              <a:t>)</a:t>
            </a:r>
            <a:r>
              <a:rPr lang="it-IT" b="1" dirty="0" smtClean="0">
                <a:solidFill>
                  <a:srgbClr val="002060"/>
                </a:solidFill>
              </a:rPr>
              <a:t> </a:t>
            </a:r>
            <a:r>
              <a:rPr lang="it-IT" dirty="0"/>
              <a:t>entrata A7 Genova Bolzaneto – uscita Genova Ovest o Genova Est o Genova Nervi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3054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610323"/>
          </a:xfrm>
        </p:spPr>
        <p:txBody>
          <a:bodyPr>
            <a:normAutofit fontScale="90000"/>
          </a:bodyPr>
          <a:lstStyle/>
          <a:p>
            <a:r>
              <a:rPr lang="it-IT" sz="3100" b="1" dirty="0" smtClean="0">
                <a:solidFill>
                  <a:srgbClr val="FF0000"/>
                </a:solidFill>
              </a:rPr>
              <a:t/>
            </a:r>
            <a:br>
              <a:rPr lang="it-IT" sz="3100" b="1" dirty="0" smtClean="0">
                <a:solidFill>
                  <a:srgbClr val="FF0000"/>
                </a:solidFill>
              </a:rPr>
            </a:br>
            <a:r>
              <a:rPr lang="it-IT" sz="3100" b="1" dirty="0">
                <a:solidFill>
                  <a:srgbClr val="FF0000"/>
                </a:solidFill>
              </a:rPr>
              <a:t/>
            </a:r>
            <a:br>
              <a:rPr lang="it-IT" sz="3100" b="1" dirty="0">
                <a:solidFill>
                  <a:srgbClr val="FF0000"/>
                </a:solidFill>
              </a:rPr>
            </a:br>
            <a:r>
              <a:rPr lang="it-IT" sz="3100" b="1" dirty="0" smtClean="0">
                <a:solidFill>
                  <a:srgbClr val="FF0000"/>
                </a:solidFill>
              </a:rPr>
              <a:t/>
            </a:r>
            <a:br>
              <a:rPr lang="it-IT" sz="3100" b="1" dirty="0" smtClean="0">
                <a:solidFill>
                  <a:srgbClr val="FF0000"/>
                </a:solidFill>
              </a:rPr>
            </a:br>
            <a:r>
              <a:rPr lang="it-IT" sz="31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sz="3100" b="1" dirty="0">
                <a:solidFill>
                  <a:srgbClr val="FF0000"/>
                </a:solidFill>
                <a:latin typeface="+mn-lt"/>
              </a:rPr>
            </a:br>
            <a:r>
              <a:rPr lang="it-IT" sz="3100" b="1" dirty="0" smtClean="0">
                <a:solidFill>
                  <a:srgbClr val="FF0000"/>
                </a:solidFill>
                <a:latin typeface="+mn-lt"/>
              </a:rPr>
              <a:t>URGENZE </a:t>
            </a:r>
            <a:r>
              <a:rPr lang="it-IT" sz="3100" b="1" dirty="0">
                <a:solidFill>
                  <a:srgbClr val="FF0000"/>
                </a:solidFill>
                <a:latin typeface="+mn-lt"/>
              </a:rPr>
              <a:t>DIAGNOSTICHE PER PAZIENTI RICOVERATI NELL’OSPEDALE COLLETTA DI </a:t>
            </a:r>
            <a:r>
              <a:rPr lang="it-IT" sz="3100" b="1" dirty="0" smtClean="0">
                <a:solidFill>
                  <a:srgbClr val="FF0000"/>
                </a:solidFill>
                <a:latin typeface="+mn-lt"/>
              </a:rPr>
              <a:t>ARENZANO (indicazioni per operatori):</a:t>
            </a:r>
            <a:r>
              <a:rPr lang="it-IT" sz="3100" dirty="0">
                <a:solidFill>
                  <a:srgbClr val="FF0000"/>
                </a:solidFill>
              </a:rPr>
              <a:t/>
            </a:r>
            <a:br>
              <a:rPr lang="it-IT" sz="3100" dirty="0">
                <a:solidFill>
                  <a:srgbClr val="FF0000"/>
                </a:solidFill>
              </a:rPr>
            </a:b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3200" b="1" dirty="0" smtClean="0">
                <a:solidFill>
                  <a:srgbClr val="002060"/>
                </a:solidFill>
              </a:rPr>
              <a:t>per </a:t>
            </a:r>
            <a:r>
              <a:rPr lang="it-IT" sz="3200" b="1" dirty="0">
                <a:solidFill>
                  <a:srgbClr val="002060"/>
                </a:solidFill>
              </a:rPr>
              <a:t>urgenze radiologiche ore 8-20 inviare ambulanza al PPI dell’ospedale P.A. </a:t>
            </a:r>
            <a:r>
              <a:rPr lang="it-IT" sz="3200" b="1" dirty="0" err="1">
                <a:solidFill>
                  <a:srgbClr val="002060"/>
                </a:solidFill>
              </a:rPr>
              <a:t>Micone</a:t>
            </a:r>
            <a:r>
              <a:rPr lang="it-IT" sz="3200" b="1" dirty="0">
                <a:solidFill>
                  <a:srgbClr val="002060"/>
                </a:solidFill>
              </a:rPr>
              <a:t> di Sestri Ponente</a:t>
            </a:r>
          </a:p>
          <a:p>
            <a:endParaRPr lang="it-IT" sz="3200" b="1" dirty="0" smtClean="0">
              <a:solidFill>
                <a:srgbClr val="002060"/>
              </a:solidFill>
            </a:endParaRPr>
          </a:p>
          <a:p>
            <a:r>
              <a:rPr lang="it-IT" sz="3200" b="1" dirty="0" smtClean="0">
                <a:solidFill>
                  <a:srgbClr val="002060"/>
                </a:solidFill>
              </a:rPr>
              <a:t>per </a:t>
            </a:r>
            <a:r>
              <a:rPr lang="it-IT" sz="3200" b="1" dirty="0">
                <a:solidFill>
                  <a:srgbClr val="002060"/>
                </a:solidFill>
              </a:rPr>
              <a:t>urgenze radiologiche ore 20-8 (notturne) inviare ambulanza al PS del Presidio OEI di Voltri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9101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700" b="1" dirty="0" smtClean="0">
                <a:solidFill>
                  <a:srgbClr val="FF0000"/>
                </a:solidFill>
              </a:rPr>
              <a:t/>
            </a:r>
            <a:br>
              <a:rPr lang="it-IT" sz="2700" b="1" dirty="0" smtClean="0">
                <a:solidFill>
                  <a:srgbClr val="FF0000"/>
                </a:solidFill>
              </a:rPr>
            </a:br>
            <a:r>
              <a:rPr lang="it-IT" sz="2700" b="1" dirty="0">
                <a:solidFill>
                  <a:srgbClr val="FF0000"/>
                </a:solidFill>
              </a:rPr>
              <a:t/>
            </a:r>
            <a:br>
              <a:rPr lang="it-IT" sz="2700" b="1" dirty="0">
                <a:solidFill>
                  <a:srgbClr val="FF0000"/>
                </a:solidFill>
              </a:rPr>
            </a:br>
            <a:r>
              <a:rPr lang="it-IT" sz="2700" b="1" dirty="0" smtClean="0">
                <a:solidFill>
                  <a:srgbClr val="FF0000"/>
                </a:solidFill>
              </a:rPr>
              <a:t/>
            </a:r>
            <a:br>
              <a:rPr lang="it-IT" sz="2700" b="1" dirty="0" smtClean="0">
                <a:solidFill>
                  <a:srgbClr val="FF0000"/>
                </a:solidFill>
              </a:rPr>
            </a:br>
            <a:r>
              <a:rPr lang="it-IT" sz="2700" b="1" dirty="0">
                <a:solidFill>
                  <a:srgbClr val="FF0000"/>
                </a:solidFill>
              </a:rPr>
              <a:t/>
            </a:r>
            <a:br>
              <a:rPr lang="it-IT" sz="2700" b="1" dirty="0">
                <a:solidFill>
                  <a:srgbClr val="FF0000"/>
                </a:solidFill>
              </a:rPr>
            </a:br>
            <a:r>
              <a:rPr lang="it-IT" sz="2700" b="1" dirty="0" smtClean="0">
                <a:solidFill>
                  <a:srgbClr val="FF0000"/>
                </a:solidFill>
              </a:rPr>
              <a:t/>
            </a:r>
            <a:br>
              <a:rPr lang="it-IT" sz="2700" b="1" dirty="0" smtClean="0">
                <a:solidFill>
                  <a:srgbClr val="FF0000"/>
                </a:solidFill>
              </a:rPr>
            </a:br>
            <a:r>
              <a:rPr lang="it-IT" sz="2700" b="1" dirty="0" smtClean="0">
                <a:solidFill>
                  <a:srgbClr val="FF0000"/>
                </a:solidFill>
                <a:latin typeface="+mn-lt"/>
              </a:rPr>
              <a:t>SUPPORTO </a:t>
            </a:r>
            <a:r>
              <a:rPr lang="it-IT" sz="2700" b="1" dirty="0">
                <a:solidFill>
                  <a:srgbClr val="FF0000"/>
                </a:solidFill>
                <a:latin typeface="+mn-lt"/>
              </a:rPr>
              <a:t>MEDICO E SPECIALISTICO PSICHIATRICO PER EMERGENZA SFOLLATI c/o Centro Civico </a:t>
            </a:r>
            <a:r>
              <a:rPr lang="it-IT" sz="2700" b="1" dirty="0" err="1">
                <a:solidFill>
                  <a:srgbClr val="FF0000"/>
                </a:solidFill>
                <a:latin typeface="+mn-lt"/>
              </a:rPr>
              <a:t>Buranello</a:t>
            </a:r>
            <a:r>
              <a:rPr lang="it-IT" sz="2700" b="1" dirty="0">
                <a:solidFill>
                  <a:srgbClr val="FF0000"/>
                </a:solidFill>
                <a:latin typeface="+mn-lt"/>
              </a:rPr>
              <a:t> (Sampierdarena</a:t>
            </a:r>
            <a:r>
              <a:rPr lang="it-IT" sz="2700" b="1" dirty="0" smtClean="0">
                <a:solidFill>
                  <a:srgbClr val="FF0000"/>
                </a:solidFill>
                <a:latin typeface="+mn-lt"/>
              </a:rPr>
              <a:t>)</a:t>
            </a:r>
            <a:r>
              <a:rPr lang="it-IT" sz="27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sz="2700" b="1" dirty="0">
                <a:solidFill>
                  <a:srgbClr val="FF0000"/>
                </a:solidFill>
                <a:latin typeface="+mn-lt"/>
              </a:rPr>
            </a:b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6085" y="2225615"/>
            <a:ext cx="11179835" cy="3951348"/>
          </a:xfrm>
        </p:spPr>
        <p:txBody>
          <a:bodyPr>
            <a:normAutofit fontScale="92500"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da </a:t>
            </a:r>
            <a:r>
              <a:rPr lang="it-IT" dirty="0">
                <a:solidFill>
                  <a:srgbClr val="002060"/>
                </a:solidFill>
              </a:rPr>
              <a:t>venerdì 17 agosto a lunedì 20 agosto </a:t>
            </a:r>
            <a:r>
              <a:rPr lang="it-IT" dirty="0" smtClean="0">
                <a:solidFill>
                  <a:srgbClr val="002060"/>
                </a:solidFill>
              </a:rPr>
              <a:t>dalle </a:t>
            </a:r>
            <a:r>
              <a:rPr lang="it-IT" dirty="0">
                <a:solidFill>
                  <a:srgbClr val="002060"/>
                </a:solidFill>
              </a:rPr>
              <a:t>ore 8 alle ore 20 </a:t>
            </a:r>
            <a:r>
              <a:rPr lang="it-IT" dirty="0" smtClean="0">
                <a:solidFill>
                  <a:srgbClr val="002060"/>
                </a:solidFill>
              </a:rPr>
              <a:t>presenza, </a:t>
            </a:r>
            <a:r>
              <a:rPr lang="it-IT" dirty="0">
                <a:solidFill>
                  <a:srgbClr val="002060"/>
                </a:solidFill>
              </a:rPr>
              <a:t>presso la Croce d’Oro di Sampierdarena – Via della Cella </a:t>
            </a:r>
            <a:r>
              <a:rPr lang="it-IT" dirty="0" smtClean="0">
                <a:solidFill>
                  <a:srgbClr val="002060"/>
                </a:solidFill>
              </a:rPr>
              <a:t>10, </a:t>
            </a:r>
            <a:r>
              <a:rPr lang="it-IT" dirty="0">
                <a:solidFill>
                  <a:srgbClr val="002060"/>
                </a:solidFill>
              </a:rPr>
              <a:t>di un medico di Continuità Assistenziale “dedicato</a:t>
            </a:r>
            <a:r>
              <a:rPr lang="it-IT" dirty="0" smtClean="0">
                <a:solidFill>
                  <a:srgbClr val="002060"/>
                </a:solidFill>
              </a:rPr>
              <a:t>”. Lo stesso </a:t>
            </a:r>
            <a:r>
              <a:rPr lang="it-IT" dirty="0" err="1" smtClean="0">
                <a:solidFill>
                  <a:srgbClr val="002060"/>
                </a:solidFill>
              </a:rPr>
              <a:t>sara’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 smtClean="0">
                <a:solidFill>
                  <a:srgbClr val="002060"/>
                </a:solidFill>
              </a:rPr>
              <a:t>contattabile,da</a:t>
            </a:r>
            <a:r>
              <a:rPr lang="it-IT" dirty="0" smtClean="0">
                <a:solidFill>
                  <a:srgbClr val="002060"/>
                </a:solidFill>
              </a:rPr>
              <a:t> </a:t>
            </a:r>
            <a:r>
              <a:rPr lang="it-IT" dirty="0">
                <a:solidFill>
                  <a:srgbClr val="002060"/>
                </a:solidFill>
              </a:rPr>
              <a:t>parte degli operatori del </a:t>
            </a:r>
            <a:r>
              <a:rPr lang="it-IT" dirty="0" smtClean="0">
                <a:solidFill>
                  <a:srgbClr val="002060"/>
                </a:solidFill>
              </a:rPr>
              <a:t>Comune, tramite cellulare, per interventi presso il centro.</a:t>
            </a:r>
            <a:r>
              <a:rPr lang="it-IT" dirty="0">
                <a:solidFill>
                  <a:srgbClr val="002060"/>
                </a:solidFill>
              </a:rPr>
              <a:t> Per le ore notturne il servizio è </a:t>
            </a:r>
            <a:r>
              <a:rPr lang="it-IT" dirty="0" smtClean="0">
                <a:solidFill>
                  <a:srgbClr val="002060"/>
                </a:solidFill>
              </a:rPr>
              <a:t>assicurato, </a:t>
            </a:r>
            <a:r>
              <a:rPr lang="it-IT" dirty="0">
                <a:solidFill>
                  <a:srgbClr val="002060"/>
                </a:solidFill>
              </a:rPr>
              <a:t>come di </a:t>
            </a:r>
            <a:r>
              <a:rPr lang="it-IT" dirty="0" smtClean="0">
                <a:solidFill>
                  <a:srgbClr val="002060"/>
                </a:solidFill>
              </a:rPr>
              <a:t>norma, </a:t>
            </a:r>
            <a:r>
              <a:rPr lang="it-IT" dirty="0">
                <a:solidFill>
                  <a:srgbClr val="002060"/>
                </a:solidFill>
              </a:rPr>
              <a:t>dalla guardia medica di continuità assistenziale del polo di </a:t>
            </a:r>
            <a:r>
              <a:rPr lang="it-IT" dirty="0" smtClean="0">
                <a:solidFill>
                  <a:srgbClr val="002060"/>
                </a:solidFill>
              </a:rPr>
              <a:t>Sampierdarena</a:t>
            </a:r>
            <a:endParaRPr lang="it-IT" dirty="0"/>
          </a:p>
          <a:p>
            <a:r>
              <a:rPr lang="it-IT" dirty="0" smtClean="0">
                <a:solidFill>
                  <a:srgbClr val="002060"/>
                </a:solidFill>
              </a:rPr>
              <a:t>Il supporto </a:t>
            </a:r>
            <a:r>
              <a:rPr lang="it-IT" dirty="0">
                <a:solidFill>
                  <a:srgbClr val="002060"/>
                </a:solidFill>
              </a:rPr>
              <a:t>psichiatrico/psicologico </a:t>
            </a:r>
            <a:r>
              <a:rPr lang="it-IT" dirty="0" smtClean="0">
                <a:solidFill>
                  <a:srgbClr val="002060"/>
                </a:solidFill>
              </a:rPr>
              <a:t>è assicurato, </a:t>
            </a:r>
            <a:r>
              <a:rPr lang="it-IT" dirty="0">
                <a:solidFill>
                  <a:srgbClr val="002060"/>
                </a:solidFill>
              </a:rPr>
              <a:t>presso il Centro Civico stesso, su chiamata, dal Dipartimento </a:t>
            </a:r>
            <a:r>
              <a:rPr lang="it-IT" dirty="0" smtClean="0">
                <a:solidFill>
                  <a:srgbClr val="002060"/>
                </a:solidFill>
              </a:rPr>
              <a:t>di Salute </a:t>
            </a:r>
            <a:r>
              <a:rPr lang="it-IT" dirty="0">
                <a:solidFill>
                  <a:srgbClr val="002060"/>
                </a:solidFill>
              </a:rPr>
              <a:t>Mentale e Dipendenze attraverso gli operatori del DSS 9 con sede nel Palazzo della Salute di </a:t>
            </a:r>
            <a:r>
              <a:rPr lang="it-IT" dirty="0" smtClean="0">
                <a:solidFill>
                  <a:srgbClr val="002060"/>
                </a:solidFill>
              </a:rPr>
              <a:t>Fiumara 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Tutti i riferimenti telefonici sono stati forniti a Municipio e Comune</a:t>
            </a:r>
            <a:endParaRPr lang="it-IT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211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66272" y="687752"/>
            <a:ext cx="10491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prstClr val="black"/>
                </a:solidFill>
              </a:rPr>
              <a:t>DISTRIBUZIONE AMBULANZE NEI PS DELL’AREA METROPOLITANA GENOVESE - 13-15 Agosto 2018</a:t>
            </a:r>
            <a:endParaRPr lang="it-IT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/>
          </p:nvPr>
        </p:nvGraphicFramePr>
        <p:xfrm>
          <a:off x="914405" y="1681274"/>
          <a:ext cx="10352901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60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56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56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56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Presidio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13/08/2018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14/08/2018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15/08/2018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011010450 - EVANGELICO SAN CARLO DI VOLTRI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18 (9,1%)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17 (11,4%)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 (7,7%)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012010200 - E.O. OSPEDALI GALLIERA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 (14,1%)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25 (16,8%)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37 (20,4%)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901070901 - IRCCS AOU S.MARTINO-IST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73 (36,9%)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46 (30,9%)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63 (34,8%)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010070940 - IST.G.GASLINI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 (3,5%)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 (4,7%)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13 (7,2%)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003301003 - OSPEDALE PADRE ANTERO MICONE SESTRI P.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 (3,5%)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 (4%)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 (0,6%)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003301004 - OSPEDALE VILLA SCASSI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64 (32,3%)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48 (32,2%)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53 (29,3%)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003301005 - OSPEDALE ANDREA GALLINO PONTEX</a:t>
                      </a:r>
                    </a:p>
                  </a:txBody>
                  <a:tcPr marL="9258" marR="9258" marT="92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 (0,5%)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it-IT" sz="1800" b="1" i="0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8" marR="9258" marT="9258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198 (100%)</a:t>
                      </a:r>
                      <a:endParaRPr lang="it-IT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149 (100%)</a:t>
                      </a:r>
                      <a:endParaRPr lang="it-IT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181 (100%)</a:t>
                      </a:r>
                      <a:endParaRPr lang="it-IT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5192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 smtClean="0">
                <a:solidFill>
                  <a:srgbClr val="FF0000"/>
                </a:solidFill>
                <a:latin typeface="+mn-lt"/>
              </a:rPr>
            </a:br>
            <a:r>
              <a:rPr lang="it-IT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r>
              <a:rPr lang="it-IT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 smtClean="0">
                <a:solidFill>
                  <a:srgbClr val="FF0000"/>
                </a:solidFill>
                <a:latin typeface="+mn-lt"/>
              </a:rPr>
            </a:br>
            <a:r>
              <a:rPr lang="it-IT" b="1" dirty="0" smtClean="0">
                <a:solidFill>
                  <a:srgbClr val="FF0000"/>
                </a:solidFill>
                <a:latin typeface="+mn-lt"/>
              </a:rPr>
              <a:t>MEDICI </a:t>
            </a:r>
            <a:r>
              <a:rPr lang="it-IT" b="1" dirty="0">
                <a:solidFill>
                  <a:srgbClr val="FF0000"/>
                </a:solidFill>
                <a:latin typeface="+mn-lt"/>
              </a:rPr>
              <a:t>DI MEDICINA GENERALE E PEDIATRI DI LIBERA </a:t>
            </a:r>
            <a:r>
              <a:rPr lang="it-IT" b="1" dirty="0" smtClean="0">
                <a:solidFill>
                  <a:srgbClr val="FF0000"/>
                </a:solidFill>
                <a:latin typeface="+mn-lt"/>
              </a:rPr>
              <a:t>SCELTA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2091" y="2596551"/>
            <a:ext cx="10801709" cy="358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</a:rPr>
              <a:t>i </a:t>
            </a:r>
            <a:r>
              <a:rPr lang="it-IT" b="1" dirty="0">
                <a:solidFill>
                  <a:srgbClr val="002060"/>
                </a:solidFill>
              </a:rPr>
              <a:t>MMG e i PLS si rendono disponibili a visitare gratuitamente i cittadini ospitati al di fuori della loro </a:t>
            </a:r>
            <a:r>
              <a:rPr lang="it-IT" b="1" dirty="0" smtClean="0">
                <a:solidFill>
                  <a:srgbClr val="002060"/>
                </a:solidFill>
              </a:rPr>
              <a:t>residenza, </a:t>
            </a:r>
            <a:r>
              <a:rPr lang="it-IT" b="1" u="sng" dirty="0">
                <a:solidFill>
                  <a:srgbClr val="002060"/>
                </a:solidFill>
              </a:rPr>
              <a:t>anche se non sono loro </a:t>
            </a:r>
            <a:r>
              <a:rPr lang="it-IT" b="1" u="sng" dirty="0" smtClean="0">
                <a:solidFill>
                  <a:srgbClr val="002060"/>
                </a:solidFill>
              </a:rPr>
              <a:t>assistiti</a:t>
            </a:r>
            <a:r>
              <a:rPr lang="it-IT" b="1" dirty="0" smtClean="0">
                <a:solidFill>
                  <a:srgbClr val="002060"/>
                </a:solidFill>
              </a:rPr>
              <a:t>. In coerenza con quanto sopra ASL3 consentirà le relative prescrizioni terapeutiche e diagnostiche .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0899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5061" y="365126"/>
            <a:ext cx="11616905" cy="1325563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 smtClean="0">
                <a:solidFill>
                  <a:srgbClr val="FF0000"/>
                </a:solidFill>
                <a:latin typeface="+mn-lt"/>
              </a:rPr>
            </a:br>
            <a:r>
              <a:rPr lang="it-IT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r>
              <a:rPr lang="it-IT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 smtClean="0">
                <a:solidFill>
                  <a:srgbClr val="FF0000"/>
                </a:solidFill>
                <a:latin typeface="+mn-lt"/>
              </a:rPr>
            </a:br>
            <a:r>
              <a:rPr lang="it-IT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r>
              <a:rPr lang="it-IT" sz="4000" b="1" dirty="0" smtClean="0">
                <a:solidFill>
                  <a:srgbClr val="FF0000"/>
                </a:solidFill>
                <a:latin typeface="+mn-lt"/>
              </a:rPr>
              <a:t>CENSIMENTO </a:t>
            </a:r>
            <a:r>
              <a:rPr lang="it-IT" sz="4000" b="1" dirty="0">
                <a:solidFill>
                  <a:srgbClr val="FF0000"/>
                </a:solidFill>
                <a:latin typeface="+mn-lt"/>
              </a:rPr>
              <a:t>SFOLLATI IN </a:t>
            </a:r>
            <a:r>
              <a:rPr lang="it-IT" sz="4000" b="1" dirty="0" smtClean="0">
                <a:solidFill>
                  <a:srgbClr val="FF0000"/>
                </a:solidFill>
                <a:latin typeface="+mn-lt"/>
              </a:rPr>
              <a:t>COLLABORAZIONE </a:t>
            </a:r>
            <a:r>
              <a:rPr lang="it-IT" sz="4000" b="1" dirty="0">
                <a:solidFill>
                  <a:srgbClr val="FF0000"/>
                </a:solidFill>
                <a:latin typeface="+mn-lt"/>
              </a:rPr>
              <a:t>CON IL COMUNE DI GENOVA</a:t>
            </a:r>
            <a:r>
              <a:rPr lang="it-IT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7687" y="312821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</a:rPr>
              <a:t>Viene fornita da parte del Comune la </a:t>
            </a:r>
            <a:r>
              <a:rPr lang="it-IT" b="1" dirty="0">
                <a:solidFill>
                  <a:srgbClr val="002060"/>
                </a:solidFill>
              </a:rPr>
              <a:t>lista </a:t>
            </a:r>
            <a:r>
              <a:rPr lang="it-IT" b="1" dirty="0" smtClean="0">
                <a:solidFill>
                  <a:srgbClr val="002060"/>
                </a:solidFill>
              </a:rPr>
              <a:t>dei </a:t>
            </a:r>
            <a:r>
              <a:rPr lang="it-IT" b="1" dirty="0">
                <a:solidFill>
                  <a:srgbClr val="002060"/>
                </a:solidFill>
              </a:rPr>
              <a:t>cittadini sfollati in carico al centro civico </a:t>
            </a:r>
            <a:r>
              <a:rPr lang="it-IT" b="1" dirty="0" err="1">
                <a:solidFill>
                  <a:srgbClr val="002060"/>
                </a:solidFill>
              </a:rPr>
              <a:t>Buranello</a:t>
            </a:r>
            <a:r>
              <a:rPr lang="it-IT" b="1" dirty="0">
                <a:solidFill>
                  <a:srgbClr val="002060"/>
                </a:solidFill>
              </a:rPr>
              <a:t> o già </a:t>
            </a:r>
            <a:r>
              <a:rPr lang="it-IT" b="1" dirty="0" smtClean="0">
                <a:solidFill>
                  <a:srgbClr val="002060"/>
                </a:solidFill>
              </a:rPr>
              <a:t>allocati </a:t>
            </a:r>
            <a:r>
              <a:rPr lang="it-IT" b="1" dirty="0">
                <a:solidFill>
                  <a:srgbClr val="002060"/>
                </a:solidFill>
              </a:rPr>
              <a:t>in altre </a:t>
            </a:r>
            <a:r>
              <a:rPr lang="it-IT" b="1" dirty="0" smtClean="0">
                <a:solidFill>
                  <a:srgbClr val="002060"/>
                </a:solidFill>
              </a:rPr>
              <a:t>sedi, al fine della individuazione dei rispettivi  </a:t>
            </a:r>
            <a:r>
              <a:rPr lang="it-IT" b="1" dirty="0">
                <a:solidFill>
                  <a:srgbClr val="002060"/>
                </a:solidFill>
              </a:rPr>
              <a:t>MMG o PLS </a:t>
            </a:r>
            <a:r>
              <a:rPr lang="it-IT" b="1" dirty="0" smtClean="0">
                <a:solidFill>
                  <a:srgbClr val="002060"/>
                </a:solidFill>
              </a:rPr>
              <a:t>. Ciò consentirà ad ASL3 di comunicare </a:t>
            </a:r>
            <a:r>
              <a:rPr lang="it-IT" b="1" dirty="0">
                <a:solidFill>
                  <a:srgbClr val="002060"/>
                </a:solidFill>
              </a:rPr>
              <a:t>al curante la nuova e provvisoria </a:t>
            </a:r>
            <a:r>
              <a:rPr lang="it-IT" b="1" dirty="0" smtClean="0">
                <a:solidFill>
                  <a:srgbClr val="002060"/>
                </a:solidFill>
              </a:rPr>
              <a:t>residenza con lo scopo di ottimizzare la continuità assistenziale ordinaria.</a:t>
            </a:r>
            <a:endParaRPr lang="it-IT" b="1" dirty="0">
              <a:solidFill>
                <a:srgbClr val="00206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0773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037988"/>
            <a:ext cx="1051560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+mn-lt"/>
              </a:rPr>
              <a:t>SEDI AMBULATORIALI </a:t>
            </a:r>
            <a:r>
              <a:rPr lang="it-IT" b="1" dirty="0" smtClean="0">
                <a:solidFill>
                  <a:srgbClr val="FF0000"/>
                </a:solidFill>
                <a:latin typeface="+mn-lt"/>
              </a:rPr>
              <a:t>DISTRETTUALI</a:t>
            </a:r>
            <a:r>
              <a:rPr lang="it-IT" b="1" dirty="0">
                <a:solidFill>
                  <a:srgbClr val="FF0000"/>
                </a:solidFill>
                <a:latin typeface="+mn-lt"/>
              </a:rPr>
              <a:t/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803585"/>
            <a:ext cx="10515600" cy="3373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 dirty="0" smtClean="0">
                <a:solidFill>
                  <a:srgbClr val="002060"/>
                </a:solidFill>
              </a:rPr>
              <a:t>Nei casi in cui i MMG e PLS, con studio nelle zone interdette, necessitino di una </a:t>
            </a:r>
            <a:r>
              <a:rPr lang="it-IT" sz="3200" b="1" u="sng" dirty="0" smtClean="0">
                <a:solidFill>
                  <a:srgbClr val="002060"/>
                </a:solidFill>
              </a:rPr>
              <a:t>sede  sostitutiva </a:t>
            </a:r>
            <a:r>
              <a:rPr lang="it-IT" sz="3200" b="1" dirty="0" smtClean="0">
                <a:solidFill>
                  <a:srgbClr val="002060"/>
                </a:solidFill>
              </a:rPr>
              <a:t>per svolgimento della propria attività, ASL </a:t>
            </a:r>
            <a:r>
              <a:rPr lang="it-IT" sz="3200" b="1" dirty="0">
                <a:solidFill>
                  <a:srgbClr val="002060"/>
                </a:solidFill>
              </a:rPr>
              <a:t>3 mette a disposizione un ambulatorio medico nelle ore pomeridiane presso le sedi distrettuali di Fiumara (DSS 9) e di Via Canepari (DSS 10</a:t>
            </a:r>
            <a:r>
              <a:rPr lang="it-IT" sz="3200" b="1" dirty="0" smtClean="0">
                <a:solidFill>
                  <a:srgbClr val="002060"/>
                </a:solidFill>
              </a:rPr>
              <a:t>).I riferimenti sono il Direttore Socio Sanitario ed i Direttori di Distretto.</a:t>
            </a:r>
            <a:endParaRPr lang="it-IT" sz="3200" b="1" dirty="0">
              <a:solidFill>
                <a:srgbClr val="00206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8705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u="sng" dirty="0" smtClean="0"/>
              <a:t/>
            </a:r>
            <a:br>
              <a:rPr lang="it-IT" b="1" u="sng" dirty="0" smtClean="0"/>
            </a:br>
            <a:r>
              <a:rPr lang="it-IT" b="1" u="sng" dirty="0"/>
              <a:t/>
            </a:r>
            <a:br>
              <a:rPr lang="it-IT" b="1" u="sng" dirty="0"/>
            </a:br>
            <a:r>
              <a:rPr lang="it-IT" b="1" u="sng" dirty="0" smtClean="0"/>
              <a:t/>
            </a:r>
            <a:br>
              <a:rPr lang="it-IT" b="1" u="sng" dirty="0" smtClean="0"/>
            </a:br>
            <a:r>
              <a:rPr lang="it-IT" b="1" dirty="0" smtClean="0">
                <a:solidFill>
                  <a:srgbClr val="FF0000"/>
                </a:solidFill>
                <a:latin typeface="+mn-lt"/>
              </a:rPr>
              <a:t>NUMERO </a:t>
            </a:r>
            <a:r>
              <a:rPr lang="it-IT" b="1" dirty="0">
                <a:solidFill>
                  <a:srgbClr val="FF0000"/>
                </a:solidFill>
                <a:latin typeface="+mn-lt"/>
              </a:rPr>
              <a:t>TELEFONICO </a:t>
            </a:r>
            <a:r>
              <a:rPr lang="it-IT" b="1" dirty="0" smtClean="0">
                <a:solidFill>
                  <a:srgbClr val="FF0000"/>
                </a:solidFill>
                <a:latin typeface="+mn-lt"/>
              </a:rPr>
              <a:t>DEDICATO 010 8497715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3200" b="1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200" b="1" smtClean="0">
                <a:solidFill>
                  <a:srgbClr val="002060"/>
                </a:solidFill>
              </a:rPr>
              <a:t>per </a:t>
            </a:r>
            <a:r>
              <a:rPr lang="it-IT" sz="3200" b="1" dirty="0">
                <a:solidFill>
                  <a:srgbClr val="002060"/>
                </a:solidFill>
              </a:rPr>
              <a:t>risolvere le eventuali difficoltà ad usufruire di prestazioni diagnostiche e visite specialistiche già prenotate, per problemi collegati alla viabilità, ASL 3 mette a disposizione un numero telefonico (tel. 0108497715) dal lunedì al venerdì dalle ore 9 alle ore </a:t>
            </a:r>
            <a:r>
              <a:rPr lang="it-IT" sz="3200" b="1" dirty="0" smtClean="0">
                <a:solidFill>
                  <a:srgbClr val="002060"/>
                </a:solidFill>
              </a:rPr>
              <a:t>12</a:t>
            </a:r>
            <a:endParaRPr lang="it-IT" sz="3200" b="1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95883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3200" b="1" dirty="0" smtClean="0">
                <a:solidFill>
                  <a:srgbClr val="FF0000"/>
                </a:solidFill>
              </a:rPr>
              <a:t>ULTERIORI </a:t>
            </a:r>
            <a:r>
              <a:rPr lang="it-IT" sz="3200" b="1" dirty="0">
                <a:solidFill>
                  <a:srgbClr val="FF0000"/>
                </a:solidFill>
              </a:rPr>
              <a:t>CRITICITA’</a:t>
            </a:r>
            <a:endParaRPr lang="it-IT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002060"/>
                </a:solidFill>
              </a:rPr>
              <a:t>In ogni caso ASL3, in caso di ulteriori criticità, oggi non prevedibili, mette a disposizione , sull’intero territorio Metropolitano il proprio </a:t>
            </a:r>
            <a:r>
              <a:rPr lang="it-IT" b="1" u="sng" dirty="0">
                <a:solidFill>
                  <a:srgbClr val="002060"/>
                </a:solidFill>
              </a:rPr>
              <a:t>Ambulatorio Mobile </a:t>
            </a:r>
            <a:r>
              <a:rPr lang="it-IT" b="1" dirty="0">
                <a:solidFill>
                  <a:srgbClr val="002060"/>
                </a:solidFill>
              </a:rPr>
              <a:t>con equipaggio variabile in rapporto alle diverse necessità.</a:t>
            </a:r>
          </a:p>
          <a:p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216" b="37295"/>
          <a:stretch/>
        </p:blipFill>
        <p:spPr>
          <a:xfrm>
            <a:off x="8134520" y="174467"/>
            <a:ext cx="3091557" cy="85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75893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0268" y="1060313"/>
            <a:ext cx="11599333" cy="57638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>17 Agosto 2018 </a:t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>Sala Auditorium - Regione Liguria</a:t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>P.zza de Ferrari, 1 - Genova</a:t>
            </a: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  <p:pic>
        <p:nvPicPr>
          <p:cNvPr id="3" name="Picture 2" descr="Imma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48333" y="2013912"/>
            <a:ext cx="4567173" cy="2023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209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/>
          <p:cNvSpPr txBox="1">
            <a:spLocks/>
          </p:cNvSpPr>
          <p:nvPr/>
        </p:nvSpPr>
        <p:spPr>
          <a:xfrm>
            <a:off x="365918" y="305934"/>
            <a:ext cx="10977129" cy="4292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it-IT" sz="2800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365918" y="391446"/>
            <a:ext cx="11599333" cy="57638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>OBIETTIVI</a:t>
            </a: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1</a:t>
            </a:r>
            <a:r>
              <a:rPr lang="it-IT" sz="3600" b="1" dirty="0">
                <a:solidFill>
                  <a:srgbClr val="2E75B6"/>
                </a:solidFill>
              </a:rPr>
              <a:t>. </a:t>
            </a:r>
            <a:r>
              <a:rPr lang="it-IT" sz="3600" b="1" dirty="0" smtClean="0">
                <a:solidFill>
                  <a:srgbClr val="2E75B6"/>
                </a:solidFill>
              </a:rPr>
              <a:t>Garantire la completa fruizione delle prestazioni sanitarie e socio - sanitarie a tutti i cittadini liguri,</a:t>
            </a:r>
            <a:r>
              <a:rPr lang="it-IT" sz="3600" b="1" dirty="0">
                <a:solidFill>
                  <a:srgbClr val="2E75B6"/>
                </a:solidFill>
              </a:rPr>
              <a:t> </a:t>
            </a:r>
            <a:r>
              <a:rPr lang="it-IT" sz="3600" b="1" dirty="0" smtClean="0">
                <a:solidFill>
                  <a:srgbClr val="2E75B6"/>
                </a:solidFill>
              </a:rPr>
              <a:t>ed in particolare alle</a:t>
            </a:r>
            <a:r>
              <a:rPr lang="it-IT" sz="3600" b="1" dirty="0">
                <a:solidFill>
                  <a:srgbClr val="2E75B6"/>
                </a:solidFill>
              </a:rPr>
              <a:t> </a:t>
            </a:r>
            <a:r>
              <a:rPr lang="it-IT" sz="3600" b="1" dirty="0" smtClean="0">
                <a:solidFill>
                  <a:srgbClr val="2E75B6"/>
                </a:solidFill>
              </a:rPr>
              <a:t/>
            </a:r>
            <a:br>
              <a:rPr lang="it-IT" sz="3600" b="1" dirty="0" smtClean="0">
                <a:solidFill>
                  <a:srgbClr val="2E75B6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fasce fragili (cronicità e prima infanzia) e agli sfollati.</a:t>
            </a: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it-IT" sz="3200" b="1" dirty="0">
                <a:solidFill>
                  <a:srgbClr val="006600"/>
                </a:solidFill>
              </a:rPr>
              <a:t/>
            </a:r>
            <a:br>
              <a:rPr lang="it-IT" sz="3200" b="1" dirty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92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1"/>
          <p:cNvSpPr>
            <a:spLocks noGrp="1"/>
          </p:cNvSpPr>
          <p:nvPr>
            <p:ph type="title"/>
          </p:nvPr>
        </p:nvSpPr>
        <p:spPr>
          <a:xfrm>
            <a:off x="365918" y="391446"/>
            <a:ext cx="11599333" cy="57638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>OBIETTIVI</a:t>
            </a: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sz="4000" b="1" dirty="0" smtClean="0">
                <a:solidFill>
                  <a:srgbClr val="006600"/>
                </a:solidFill>
              </a:rPr>
              <a:t/>
            </a:r>
            <a:br>
              <a:rPr lang="it-IT" sz="4000" b="1" dirty="0" smtClean="0">
                <a:solidFill>
                  <a:srgbClr val="006600"/>
                </a:solidFill>
              </a:rPr>
            </a:br>
            <a:r>
              <a:rPr lang="it-IT" b="1" dirty="0" smtClean="0">
                <a:solidFill>
                  <a:srgbClr val="006600"/>
                </a:solidFill>
              </a:rPr>
              <a:t/>
            </a:r>
            <a:br>
              <a:rPr lang="it-IT" b="1" dirty="0" smtClean="0">
                <a:solidFill>
                  <a:srgbClr val="006600"/>
                </a:solidFill>
              </a:rPr>
            </a:br>
            <a:r>
              <a:rPr lang="it-IT" sz="3600" b="1" dirty="0" smtClean="0">
                <a:solidFill>
                  <a:srgbClr val="2E75B6"/>
                </a:solidFill>
              </a:rPr>
              <a:t>2. Attivazione per specifiche competenze delle articolazioni sanitarie: ospedali e servizi territoriali sui casi specifici, coordinati anche attraverso i DIAR.</a:t>
            </a: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it-IT" sz="3200" b="1" dirty="0">
                <a:solidFill>
                  <a:srgbClr val="006600"/>
                </a:solidFill>
              </a:rPr>
              <a:t/>
            </a:r>
            <a:br>
              <a:rPr lang="it-IT" sz="3200" b="1" dirty="0">
                <a:solidFill>
                  <a:srgbClr val="006600"/>
                </a:solidFill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 smtClean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 smtClean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r>
              <a:rPr lang="it-IT" sz="1600" b="1" i="1" dirty="0">
                <a:solidFill>
                  <a:srgbClr val="2E75B6"/>
                </a:solidFill>
                <a:latin typeface="+mn-lt"/>
              </a:rPr>
              <a:t/>
            </a:r>
            <a:br>
              <a:rPr lang="it-IT" sz="1600" b="1" i="1" dirty="0">
                <a:solidFill>
                  <a:srgbClr val="2E75B6"/>
                </a:solidFill>
                <a:latin typeface="+mn-lt"/>
              </a:rPr>
            </a:br>
            <a:endParaRPr lang="it-IT" sz="2000" b="1" i="1" dirty="0">
              <a:solidFill>
                <a:srgbClr val="2E75B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10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9602890"/>
              </p:ext>
            </p:extLst>
          </p:nvPr>
        </p:nvGraphicFramePr>
        <p:xfrm>
          <a:off x="2006600" y="1524013"/>
          <a:ext cx="8128000" cy="314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5627"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1 . Trasporto malati in urgenza </a:t>
                      </a:r>
                      <a:r>
                        <a:rPr lang="it-IT" sz="2000" dirty="0" smtClean="0"/>
                        <a:t>(ustioni,</a:t>
                      </a:r>
                      <a:r>
                        <a:rPr lang="it-IT" sz="2000" baseline="0" dirty="0" smtClean="0"/>
                        <a:t> infettivi, intossicati, </a:t>
                      </a:r>
                      <a:r>
                        <a:rPr lang="it-IT" sz="2000" baseline="0" dirty="0" err="1" smtClean="0"/>
                        <a:t>etc</a:t>
                      </a:r>
                      <a:r>
                        <a:rPr lang="it-IT" sz="2000" baseline="0" dirty="0" smtClean="0"/>
                        <a:t>) </a:t>
                      </a:r>
                      <a:r>
                        <a:rPr lang="it-IT" sz="2800" baseline="0" dirty="0" smtClean="0"/>
                        <a:t>e risposte ai problemi sanitari «time </a:t>
                      </a:r>
                      <a:r>
                        <a:rPr lang="it-IT" sz="2800" baseline="0" dirty="0" err="1" smtClean="0"/>
                        <a:t>dependent</a:t>
                      </a:r>
                      <a:r>
                        <a:rPr lang="it-IT" sz="2800" baseline="0" dirty="0" smtClean="0"/>
                        <a:t>» </a:t>
                      </a:r>
                      <a:r>
                        <a:rPr lang="it-IT" sz="2000" baseline="0" dirty="0" smtClean="0"/>
                        <a:t>(ictus –</a:t>
                      </a:r>
                      <a:r>
                        <a:rPr lang="it-IT" sz="2000" baseline="0" dirty="0" err="1" smtClean="0"/>
                        <a:t>stemi</a:t>
                      </a:r>
                      <a:r>
                        <a:rPr lang="it-IT" sz="2000" baseline="0" dirty="0" smtClean="0"/>
                        <a:t> – politrauma)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118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346200" y="608000"/>
            <a:ext cx="87883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 smtClean="0">
                <a:solidFill>
                  <a:srgbClr val="006600"/>
                </a:solidFill>
              </a:rPr>
              <a:t>ASSEGNAZIONI MATRICI DI RESPONSABILITÀ</a:t>
            </a:r>
            <a:endParaRPr lang="it-IT" sz="3000" dirty="0"/>
          </a:p>
        </p:txBody>
      </p:sp>
    </p:spTree>
    <p:extLst>
      <p:ext uri="{BB962C8B-B14F-4D97-AF65-F5344CB8AC3E}">
        <p14:creationId xmlns:p14="http://schemas.microsoft.com/office/powerpoint/2010/main" xmlns="" val="380930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4026345"/>
              </p:ext>
            </p:extLst>
          </p:nvPr>
        </p:nvGraphicFramePr>
        <p:xfrm>
          <a:off x="1540933" y="474145"/>
          <a:ext cx="9347200" cy="5708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9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57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9512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06864">
                <a:tc>
                  <a:txBody>
                    <a:bodyPr/>
                    <a:lstStyle/>
                    <a:p>
                      <a:pPr algn="ctr"/>
                      <a:endParaRPr lang="it-IT" sz="2000" baseline="0" dirty="0" smtClean="0"/>
                    </a:p>
                    <a:p>
                      <a:pPr algn="ctr"/>
                      <a:endParaRPr lang="it-IT" sz="2000" baseline="0" dirty="0" smtClean="0"/>
                    </a:p>
                    <a:p>
                      <a:pPr algn="ctr"/>
                      <a:r>
                        <a:rPr lang="it-IT" sz="2000" baseline="0" dirty="0" smtClean="0"/>
                        <a:t> </a:t>
                      </a:r>
                      <a:r>
                        <a:rPr lang="it-IT" sz="2800" baseline="0" dirty="0" smtClean="0"/>
                        <a:t>2</a:t>
                      </a:r>
                      <a:r>
                        <a:rPr lang="it-IT" sz="2800" dirty="0" smtClean="0"/>
                        <a:t>. Trasferimenti malati cronici</a:t>
                      </a:r>
                      <a:r>
                        <a:rPr lang="it-IT" sz="2800" baseline="0" dirty="0" smtClean="0"/>
                        <a:t> e per dialisi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smtClean="0"/>
                        <a:t>ASL di competenza</a:t>
                      </a:r>
                    </a:p>
                    <a:p>
                      <a:pPr algn="ctr"/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06864">
                <a:tc>
                  <a:txBody>
                    <a:bodyPr/>
                    <a:lstStyle/>
                    <a:p>
                      <a:pPr algn="ctr"/>
                      <a:endParaRPr lang="it-IT" sz="2800" i="0" dirty="0" smtClean="0"/>
                    </a:p>
                    <a:p>
                      <a:pPr algn="ctr"/>
                      <a:endParaRPr lang="it-IT" sz="2800" i="0" dirty="0" smtClean="0"/>
                    </a:p>
                    <a:p>
                      <a:pPr algn="ctr"/>
                      <a:r>
                        <a:rPr lang="it-IT" sz="2800" i="0" dirty="0" smtClean="0"/>
                        <a:t>3. Pediatrici – Patologie Neonatali</a:t>
                      </a:r>
                      <a:endParaRPr lang="it-IT" sz="2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118 / Ospedale</a:t>
                      </a:r>
                      <a:r>
                        <a:rPr lang="it-IT" sz="2800" baseline="0" dirty="0" smtClean="0"/>
                        <a:t> Gaslini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3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284558"/>
              </p:ext>
            </p:extLst>
          </p:nvPr>
        </p:nvGraphicFramePr>
        <p:xfrm>
          <a:off x="1490133" y="1354678"/>
          <a:ext cx="9347200" cy="3301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9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57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9512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068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smtClean="0"/>
                        <a:t> </a:t>
                      </a:r>
                      <a:r>
                        <a:rPr lang="it-IT" sz="2800" baseline="0" dirty="0" smtClean="0"/>
                        <a:t> 4</a:t>
                      </a:r>
                      <a:r>
                        <a:rPr lang="it-IT" sz="2800" dirty="0" smtClean="0"/>
                        <a:t>. Attivazione DIAR pediatrico per</a:t>
                      </a:r>
                      <a:r>
                        <a:rPr lang="it-IT" sz="2800" baseline="0" dirty="0" smtClean="0"/>
                        <a:t> tutte le necessità in ambito prima infanzia </a:t>
                      </a:r>
                      <a:r>
                        <a:rPr lang="it-IT" sz="2000" baseline="0" dirty="0" smtClean="0"/>
                        <a:t>(censimento bisogni, ospitalità, logistica) </a:t>
                      </a:r>
                      <a:endParaRPr lang="it-IT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Ospedale Gaslini - ASL liguri – </a:t>
                      </a:r>
                      <a:r>
                        <a:rPr lang="it-IT" sz="2800" dirty="0" err="1" smtClean="0"/>
                        <a:t>A.Li.Sa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155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5408594"/>
              </p:ext>
            </p:extLst>
          </p:nvPr>
        </p:nvGraphicFramePr>
        <p:xfrm>
          <a:off x="2006600" y="1524013"/>
          <a:ext cx="8128000" cy="314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5627"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5 . Trasferimenti malati oncologici e neurologici</a:t>
                      </a:r>
                      <a:r>
                        <a:rPr lang="it-IT" sz="2800" baseline="0" dirty="0" smtClean="0"/>
                        <a:t> e trattamenti ad alta tecnologia </a:t>
                      </a:r>
                      <a:r>
                        <a:rPr lang="it-IT" sz="2800" dirty="0" smtClean="0"/>
                        <a:t> </a:t>
                      </a:r>
                      <a:r>
                        <a:rPr lang="it-IT" sz="2000" dirty="0" smtClean="0"/>
                        <a:t>(es. Medicina Nucleare)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Aziende</a:t>
                      </a:r>
                      <a:r>
                        <a:rPr lang="it-IT" sz="2800" baseline="0" dirty="0" smtClean="0"/>
                        <a:t> che hanno in carico pazienti con ASL di competenza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8161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67848997"/>
              </p:ext>
            </p:extLst>
          </p:nvPr>
        </p:nvGraphicFramePr>
        <p:xfrm>
          <a:off x="2057400" y="364079"/>
          <a:ext cx="8128000" cy="5378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Matrice di responsabilità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35188"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6. Trattamenti a domicilio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800" dirty="0" smtClean="0"/>
                    </a:p>
                    <a:p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ASL di competenza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856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smtClean="0"/>
                        <a:t> </a:t>
                      </a:r>
                      <a:r>
                        <a:rPr lang="it-IT" sz="2800" baseline="0" dirty="0" smtClean="0"/>
                        <a:t> 7</a:t>
                      </a:r>
                      <a:r>
                        <a:rPr lang="it-IT" sz="2800" dirty="0" smtClean="0"/>
                        <a:t>. Gestione e fornitura</a:t>
                      </a:r>
                      <a:r>
                        <a:rPr lang="it-IT" sz="2800" baseline="0" dirty="0" smtClean="0"/>
                        <a:t> presidi</a:t>
                      </a:r>
                      <a:endParaRPr lang="it-IT" sz="2800" dirty="0" smtClean="0"/>
                    </a:p>
                    <a:p>
                      <a:pPr algn="ctr"/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800" dirty="0" smtClean="0"/>
                    </a:p>
                    <a:p>
                      <a:pPr algn="ctr"/>
                      <a:endParaRPr lang="it-IT" sz="2800" dirty="0" smtClean="0"/>
                    </a:p>
                    <a:p>
                      <a:pPr algn="ctr"/>
                      <a:r>
                        <a:rPr lang="it-IT" sz="2800" dirty="0" smtClean="0"/>
                        <a:t>ASL di competenza / farmacie</a:t>
                      </a:r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88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odello ppt alisa" id="{611D7086-813D-468C-95B4-F858B1765CC5}" vid="{21A6E2B9-FE01-4C3E-8AD0-70FC7B565581}"/>
    </a:ext>
  </a:ext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6117</TotalTime>
  <Words>870</Words>
  <Application>Microsoft Office PowerPoint</Application>
  <PresentationFormat>Personalizzato</PresentationFormat>
  <Paragraphs>145</Paragraphs>
  <Slides>25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Tema di Office</vt:lpstr>
      <vt:lpstr>1_Tema di Office</vt:lpstr>
      <vt:lpstr>2_Tema di Office</vt:lpstr>
      <vt:lpstr>4_Tema di Office</vt:lpstr>
      <vt:lpstr>  Riunione per l’analisi delle criticità sanitarie connesse all’emergenza logistica del Ponente Genovese  Predisposizione delle azioni a BREVE e MEDIO termine       17 Agosto 2018  Sala Auditorium - Regione Liguria P.zza de Ferrari, 1 - Genova</vt:lpstr>
      <vt:lpstr>Diapositiva 2</vt:lpstr>
      <vt:lpstr> OBIETTIVI   1. Garantire la completa fruizione delle prestazioni sanitarie e socio - sanitarie a tutti i cittadini liguri, ed in particolare alle  fasce fragili (cronicità e prima infanzia) e agli sfollati.       </vt:lpstr>
      <vt:lpstr> OBIETTIVI   2. Attivazione per specifiche competenze delle articolazioni sanitarie: ospedali e servizi territoriali sui casi specifici, coordinati anche attraverso i DIAR.       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 METODOLOGIA    Piani Operativi:   immediati             a breve termine              a medio termine         </vt:lpstr>
      <vt:lpstr>       METODOLOGIA Sarà attivata una specifica TASK FORCE con sede in A.Li.Sa con tutti gli operatori dedicati agli specifici provvedimenti, con il coinvolgimento di:   tutte le articolazioni sanitarie e socio-sanitarie regionali    dei rappresentanti di medicina Territoriale (MMG e PLS) ,   dei farmacisti   delle Associazioni che operano in ambito sanitario e socio  sanitario (donatori – Cri – Volontariato – Pubbliche Assistenze – Ordini  professionali e di categoria)   in costante contatto con i Comuni e gli Enti Superiori         </vt:lpstr>
      <vt:lpstr> METODOLOGIA    le Aziende hanno previsto piani immediatamente operativi – esempio ASL 3          </vt:lpstr>
      <vt:lpstr>Emergenza Ponte Morandi</vt:lpstr>
      <vt:lpstr>  VIABILITA’ OSPEDALI PER TRASPORTO PAZIENTI  (solo per ambulanze/automediche) </vt:lpstr>
      <vt:lpstr>    URGENZE DIAGNOSTICHE PER PAZIENTI RICOVERATI NELL’OSPEDALE COLLETTA DI ARENZANO (indicazioni per operatori): </vt:lpstr>
      <vt:lpstr>     SUPPORTO MEDICO E SPECIALISTICO PSICHIATRICO PER EMERGENZA SFOLLATI c/o Centro Civico Buranello (Sampierdarena) </vt:lpstr>
      <vt:lpstr>   MEDICI DI MEDICINA GENERALE E PEDIATRI DI LIBERA SCELTA  </vt:lpstr>
      <vt:lpstr>    CENSIMENTO SFOLLATI IN COLLABORAZIONE CON IL COMUNE DI GENOVA </vt:lpstr>
      <vt:lpstr>SEDI AMBULATORIALI DISTRETTUALI </vt:lpstr>
      <vt:lpstr>   NUMERO TELEFONICO DEDICATO 010 8497715 </vt:lpstr>
      <vt:lpstr>Diapositiva 24</vt:lpstr>
      <vt:lpstr>               17 Agosto 2018  Sala Auditorium - Regione Liguria P.zza de Ferrari, 1 - Genova</vt:lpstr>
    </vt:vector>
  </TitlesOfParts>
  <Company>Regione Liguria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Locatelli Walter</dc:creator>
  <cp:lastModifiedBy>Utente Windows</cp:lastModifiedBy>
  <cp:revision>252</cp:revision>
  <cp:lastPrinted>2018-04-11T09:11:21Z</cp:lastPrinted>
  <dcterms:created xsi:type="dcterms:W3CDTF">2016-11-02T11:16:47Z</dcterms:created>
  <dcterms:modified xsi:type="dcterms:W3CDTF">2018-08-17T15:59:26Z</dcterms:modified>
</cp:coreProperties>
</file>