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12"/>
  </p:notesMasterIdLst>
  <p:sldIdLst>
    <p:sldId id="285" r:id="rId2"/>
    <p:sldId id="261" r:id="rId3"/>
    <p:sldId id="286" r:id="rId4"/>
    <p:sldId id="289" r:id="rId5"/>
    <p:sldId id="288" r:id="rId6"/>
    <p:sldId id="287" r:id="rId7"/>
    <p:sldId id="290" r:id="rId8"/>
    <p:sldId id="269" r:id="rId9"/>
    <p:sldId id="291" r:id="rId10"/>
    <p:sldId id="276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D89"/>
    <a:srgbClr val="002B82"/>
    <a:srgbClr val="ECECEC"/>
    <a:srgbClr val="E6E6E6"/>
    <a:srgbClr val="F2B800"/>
    <a:srgbClr val="EAB200"/>
    <a:srgbClr val="E6AF00"/>
    <a:srgbClr val="F6BB00"/>
    <a:srgbClr val="3A3A3A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8EACD0A-1C41-4429-A923-136898E534FD}">
  <a:tblStyle styleId="{B8EACD0A-1C41-4429-A923-136898E534F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3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881767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2255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028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7858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60511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83666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8500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solidFill>
          <a:schemeClr val="lt1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/>
          <p:nvPr/>
        </p:nvSpPr>
        <p:spPr>
          <a:xfrm>
            <a:off x="256376" y="499825"/>
            <a:ext cx="6692400" cy="804900"/>
          </a:xfrm>
          <a:prstGeom prst="parallelogram">
            <a:avLst>
              <a:gd name="adj" fmla="val 54997"/>
            </a:avLst>
          </a:prstGeom>
          <a:solidFill>
            <a:srgbClr val="ECEC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5"/>
          <p:cNvSpPr/>
          <p:nvPr/>
        </p:nvSpPr>
        <p:spPr>
          <a:xfrm>
            <a:off x="-313691" y="813730"/>
            <a:ext cx="754800" cy="804900"/>
          </a:xfrm>
          <a:prstGeom prst="parallelogram">
            <a:avLst>
              <a:gd name="adj" fmla="val 59001"/>
            </a:avLst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5"/>
          <p:cNvSpPr/>
          <p:nvPr/>
        </p:nvSpPr>
        <p:spPr>
          <a:xfrm>
            <a:off x="6442492" y="309450"/>
            <a:ext cx="754800" cy="804900"/>
          </a:xfrm>
          <a:prstGeom prst="parallelogram">
            <a:avLst>
              <a:gd name="adj" fmla="val 59001"/>
            </a:avLst>
          </a:prstGeom>
          <a:gradFill>
            <a:gsLst>
              <a:gs pos="0">
                <a:schemeClr val="accent1"/>
              </a:gs>
              <a:gs pos="100000">
                <a:srgbClr val="02C1D3">
                  <a:alpha val="33725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5"/>
          <p:cNvSpPr/>
          <p:nvPr/>
        </p:nvSpPr>
        <p:spPr>
          <a:xfrm>
            <a:off x="53899" y="237925"/>
            <a:ext cx="1000200" cy="1066800"/>
          </a:xfrm>
          <a:prstGeom prst="parallelogram">
            <a:avLst>
              <a:gd name="adj" fmla="val 59001"/>
            </a:avLst>
          </a:prstGeom>
          <a:gradFill>
            <a:gsLst>
              <a:gs pos="0">
                <a:schemeClr val="accent1"/>
              </a:gs>
              <a:gs pos="100000">
                <a:srgbClr val="02C1D3">
                  <a:alpha val="33725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5"/>
          <p:cNvSpPr/>
          <p:nvPr/>
        </p:nvSpPr>
        <p:spPr>
          <a:xfrm>
            <a:off x="304107" y="-18375"/>
            <a:ext cx="420900" cy="449100"/>
          </a:xfrm>
          <a:prstGeom prst="parallelogram">
            <a:avLst>
              <a:gd name="adj" fmla="val 59001"/>
            </a:avLst>
          </a:prstGeom>
          <a:gradFill>
            <a:gsLst>
              <a:gs pos="0">
                <a:schemeClr val="accent1"/>
              </a:gs>
              <a:gs pos="100000">
                <a:srgbClr val="02C1D3">
                  <a:alpha val="33725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5"/>
          <p:cNvSpPr/>
          <p:nvPr/>
        </p:nvSpPr>
        <p:spPr>
          <a:xfrm>
            <a:off x="6589606" y="1038628"/>
            <a:ext cx="249600" cy="266100"/>
          </a:xfrm>
          <a:prstGeom prst="parallelogram">
            <a:avLst>
              <a:gd name="adj" fmla="val 59001"/>
            </a:avLst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" name="Google Shape;45;p5"/>
          <p:cNvGrpSpPr/>
          <p:nvPr/>
        </p:nvGrpSpPr>
        <p:grpSpPr>
          <a:xfrm>
            <a:off x="7485392" y="1755351"/>
            <a:ext cx="2830800" cy="3388272"/>
            <a:chOff x="7485392" y="1755351"/>
            <a:chExt cx="2830800" cy="3388272"/>
          </a:xfrm>
        </p:grpSpPr>
        <p:sp>
          <p:nvSpPr>
            <p:cNvPr id="46" name="Google Shape;46;p5"/>
            <p:cNvSpPr/>
            <p:nvPr/>
          </p:nvSpPr>
          <p:spPr>
            <a:xfrm>
              <a:off x="8005394" y="2926923"/>
              <a:ext cx="2078100" cy="22167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5"/>
            <p:cNvSpPr/>
            <p:nvPr/>
          </p:nvSpPr>
          <p:spPr>
            <a:xfrm>
              <a:off x="7485392" y="1755351"/>
              <a:ext cx="2830800" cy="30192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" name="Google Shape;48;p5"/>
          <p:cNvSpPr txBox="1">
            <a:spLocks noGrp="1"/>
          </p:cNvSpPr>
          <p:nvPr>
            <p:ph type="body" idx="1"/>
          </p:nvPr>
        </p:nvSpPr>
        <p:spPr>
          <a:xfrm>
            <a:off x="914575" y="1584425"/>
            <a:ext cx="6999600" cy="299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▰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╺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╺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╺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title"/>
          </p:nvPr>
        </p:nvSpPr>
        <p:spPr>
          <a:xfrm>
            <a:off x="914575" y="495875"/>
            <a:ext cx="6026700" cy="813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 dirty="0"/>
          </a:p>
        </p:txBody>
      </p:sp>
      <p:pic>
        <p:nvPicPr>
          <p:cNvPr id="17" name="Immagine 16" descr="logo-RL-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96" y="4224284"/>
            <a:ext cx="948635" cy="489869"/>
          </a:xfrm>
          <a:prstGeom prst="rect">
            <a:avLst/>
          </a:prstGeom>
        </p:spPr>
      </p:pic>
      <p:sp>
        <p:nvSpPr>
          <p:cNvPr id="16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61432" y="4826096"/>
            <a:ext cx="4341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r" rtl="0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 algn="r" rtl="0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 algn="r" rtl="0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 algn="r" rtl="0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 algn="r" rtl="0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 algn="r" rtl="0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 algn="r" rtl="0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 algn="r" rtl="0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Dark">
  <p:cSld name="TITLE_ONLY_1">
    <p:bg>
      <p:bgPr>
        <a:gradFill>
          <a:gsLst>
            <a:gs pos="0">
              <a:schemeClr val="accent6"/>
            </a:gs>
            <a:gs pos="100000">
              <a:schemeClr val="accent5"/>
            </a:gs>
          </a:gsLst>
          <a:lin ang="5400012" scaled="0"/>
        </a:gra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oogle Shape;111;p10"/>
          <p:cNvGrpSpPr/>
          <p:nvPr/>
        </p:nvGrpSpPr>
        <p:grpSpPr>
          <a:xfrm>
            <a:off x="-313691" y="-18375"/>
            <a:ext cx="7510983" cy="1637005"/>
            <a:chOff x="-313691" y="-18375"/>
            <a:chExt cx="7510983" cy="1637005"/>
          </a:xfrm>
        </p:grpSpPr>
        <p:sp>
          <p:nvSpPr>
            <p:cNvPr id="112" name="Google Shape;112;p10"/>
            <p:cNvSpPr/>
            <p:nvPr/>
          </p:nvSpPr>
          <p:spPr>
            <a:xfrm>
              <a:off x="256376" y="499825"/>
              <a:ext cx="6692400" cy="804900"/>
            </a:xfrm>
            <a:prstGeom prst="parallelogram">
              <a:avLst>
                <a:gd name="adj" fmla="val 5499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0"/>
            <p:cNvSpPr/>
            <p:nvPr/>
          </p:nvSpPr>
          <p:spPr>
            <a:xfrm>
              <a:off x="-313691" y="813730"/>
              <a:ext cx="754800" cy="8049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0"/>
            <p:cNvSpPr/>
            <p:nvPr/>
          </p:nvSpPr>
          <p:spPr>
            <a:xfrm>
              <a:off x="6442492" y="309450"/>
              <a:ext cx="754800" cy="8049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0"/>
            <p:cNvSpPr/>
            <p:nvPr/>
          </p:nvSpPr>
          <p:spPr>
            <a:xfrm>
              <a:off x="53899" y="237925"/>
              <a:ext cx="1000200" cy="10668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0"/>
            <p:cNvSpPr/>
            <p:nvPr/>
          </p:nvSpPr>
          <p:spPr>
            <a:xfrm>
              <a:off x="304107" y="-18375"/>
              <a:ext cx="420900" cy="449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0"/>
            <p:cNvSpPr/>
            <p:nvPr/>
          </p:nvSpPr>
          <p:spPr>
            <a:xfrm>
              <a:off x="6589606" y="1038628"/>
              <a:ext cx="249600" cy="266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" name="Google Shape;118;p10"/>
          <p:cNvGrpSpPr/>
          <p:nvPr/>
        </p:nvGrpSpPr>
        <p:grpSpPr>
          <a:xfrm>
            <a:off x="7485392" y="1755351"/>
            <a:ext cx="2830800" cy="3388272"/>
            <a:chOff x="7485392" y="1755351"/>
            <a:chExt cx="2830800" cy="3388272"/>
          </a:xfrm>
        </p:grpSpPr>
        <p:sp>
          <p:nvSpPr>
            <p:cNvPr id="119" name="Google Shape;119;p10"/>
            <p:cNvSpPr/>
            <p:nvPr/>
          </p:nvSpPr>
          <p:spPr>
            <a:xfrm>
              <a:off x="8005394" y="2926923"/>
              <a:ext cx="2078100" cy="22167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0"/>
            <p:cNvSpPr/>
            <p:nvPr/>
          </p:nvSpPr>
          <p:spPr>
            <a:xfrm>
              <a:off x="7485392" y="1755351"/>
              <a:ext cx="2830800" cy="30192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1" name="Google Shape;121;p10"/>
          <p:cNvSpPr txBox="1">
            <a:spLocks noGrp="1"/>
          </p:cNvSpPr>
          <p:nvPr>
            <p:ph type="title"/>
          </p:nvPr>
        </p:nvSpPr>
        <p:spPr>
          <a:xfrm>
            <a:off x="914575" y="495875"/>
            <a:ext cx="6026700" cy="813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16" name="Immagine 15" descr="logo-RL-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96" y="4224284"/>
            <a:ext cx="948635" cy="489869"/>
          </a:xfrm>
          <a:prstGeom prst="rect">
            <a:avLst/>
          </a:prstGeom>
        </p:spPr>
      </p:pic>
      <p:sp>
        <p:nvSpPr>
          <p:cNvPr id="17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61432" y="4826096"/>
            <a:ext cx="4341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r" rtl="0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 algn="r" rtl="0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 algn="r" rtl="0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 algn="r" rtl="0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 algn="r" rtl="0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 algn="r" rtl="0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 algn="r" rtl="0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 algn="r" rtl="0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White" type="blank">
  <p:cSld name="BLANK">
    <p:bg>
      <p:bgPr>
        <a:solidFill>
          <a:schemeClr val="lt1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12"/>
          <p:cNvGrpSpPr/>
          <p:nvPr/>
        </p:nvGrpSpPr>
        <p:grpSpPr>
          <a:xfrm>
            <a:off x="-313691" y="-18375"/>
            <a:ext cx="1367790" cy="1637005"/>
            <a:chOff x="-313691" y="-18375"/>
            <a:chExt cx="1367790" cy="1637005"/>
          </a:xfrm>
        </p:grpSpPr>
        <p:sp>
          <p:nvSpPr>
            <p:cNvPr id="136" name="Google Shape;136;p12"/>
            <p:cNvSpPr/>
            <p:nvPr/>
          </p:nvSpPr>
          <p:spPr>
            <a:xfrm>
              <a:off x="-313691" y="813730"/>
              <a:ext cx="754800" cy="8049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2"/>
            <p:cNvSpPr/>
            <p:nvPr/>
          </p:nvSpPr>
          <p:spPr>
            <a:xfrm>
              <a:off x="53899" y="237925"/>
              <a:ext cx="1000200" cy="10668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2"/>
            <p:cNvSpPr/>
            <p:nvPr/>
          </p:nvSpPr>
          <p:spPr>
            <a:xfrm>
              <a:off x="304107" y="-18375"/>
              <a:ext cx="420900" cy="449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" name="Google Shape;139;p12"/>
          <p:cNvGrpSpPr/>
          <p:nvPr/>
        </p:nvGrpSpPr>
        <p:grpSpPr>
          <a:xfrm>
            <a:off x="7485392" y="1755351"/>
            <a:ext cx="2830800" cy="3388272"/>
            <a:chOff x="7485392" y="1755351"/>
            <a:chExt cx="2830800" cy="3388272"/>
          </a:xfrm>
        </p:grpSpPr>
        <p:sp>
          <p:nvSpPr>
            <p:cNvPr id="140" name="Google Shape;140;p12"/>
            <p:cNvSpPr/>
            <p:nvPr/>
          </p:nvSpPr>
          <p:spPr>
            <a:xfrm>
              <a:off x="8005394" y="2926923"/>
              <a:ext cx="2078100" cy="22167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2"/>
            <p:cNvSpPr/>
            <p:nvPr/>
          </p:nvSpPr>
          <p:spPr>
            <a:xfrm>
              <a:off x="7485392" y="1755351"/>
              <a:ext cx="2830800" cy="30192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" name="Immagine 9" descr="logo-RL-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96" y="4224284"/>
            <a:ext cx="948635" cy="489869"/>
          </a:xfrm>
          <a:prstGeom prst="rect">
            <a:avLst/>
          </a:prstGeom>
        </p:spPr>
      </p:pic>
      <p:sp>
        <p:nvSpPr>
          <p:cNvPr id="12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61432" y="4826096"/>
            <a:ext cx="4341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r" rtl="0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 algn="r" rtl="0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 algn="r" rtl="0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 algn="r" rtl="0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 algn="r" rtl="0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 algn="r" rtl="0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 algn="r" rtl="0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 algn="r" rtl="0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Dark">
  <p:cSld name="BLANK_1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144;p13"/>
          <p:cNvGrpSpPr/>
          <p:nvPr/>
        </p:nvGrpSpPr>
        <p:grpSpPr>
          <a:xfrm>
            <a:off x="-313691" y="-18375"/>
            <a:ext cx="1367790" cy="1637005"/>
            <a:chOff x="-313691" y="-18375"/>
            <a:chExt cx="1367790" cy="1637005"/>
          </a:xfrm>
        </p:grpSpPr>
        <p:sp>
          <p:nvSpPr>
            <p:cNvPr id="145" name="Google Shape;145;p13"/>
            <p:cNvSpPr/>
            <p:nvPr/>
          </p:nvSpPr>
          <p:spPr>
            <a:xfrm>
              <a:off x="-313691" y="813730"/>
              <a:ext cx="754800" cy="8049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3"/>
            <p:cNvSpPr/>
            <p:nvPr/>
          </p:nvSpPr>
          <p:spPr>
            <a:xfrm>
              <a:off x="53899" y="237925"/>
              <a:ext cx="1000200" cy="10668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3"/>
            <p:cNvSpPr/>
            <p:nvPr/>
          </p:nvSpPr>
          <p:spPr>
            <a:xfrm>
              <a:off x="304107" y="-18375"/>
              <a:ext cx="420900" cy="449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" name="Google Shape;148;p13"/>
          <p:cNvGrpSpPr/>
          <p:nvPr/>
        </p:nvGrpSpPr>
        <p:grpSpPr>
          <a:xfrm>
            <a:off x="7485392" y="1755351"/>
            <a:ext cx="2830800" cy="3388272"/>
            <a:chOff x="7485392" y="1755351"/>
            <a:chExt cx="2830800" cy="3388272"/>
          </a:xfrm>
        </p:grpSpPr>
        <p:sp>
          <p:nvSpPr>
            <p:cNvPr id="149" name="Google Shape;149;p13"/>
            <p:cNvSpPr/>
            <p:nvPr/>
          </p:nvSpPr>
          <p:spPr>
            <a:xfrm>
              <a:off x="8005394" y="2926923"/>
              <a:ext cx="2078100" cy="22167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3"/>
            <p:cNvSpPr/>
            <p:nvPr/>
          </p:nvSpPr>
          <p:spPr>
            <a:xfrm>
              <a:off x="7485392" y="1755351"/>
              <a:ext cx="2830800" cy="30192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2" name="Immagine 11" descr="logo-RL-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96" y="4224284"/>
            <a:ext cx="948635" cy="489869"/>
          </a:xfrm>
          <a:prstGeom prst="rect">
            <a:avLst/>
          </a:prstGeom>
        </p:spPr>
      </p:pic>
      <p:sp>
        <p:nvSpPr>
          <p:cNvPr id="13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61432" y="4826096"/>
            <a:ext cx="4341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r" rtl="0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 algn="r" rtl="0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 algn="r" rtl="0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 algn="r" rtl="0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 algn="r" rtl="0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 algn="r" rtl="0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 algn="r" rtl="0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 algn="r" rtl="0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_1_1">
    <p:bg>
      <p:bgPr>
        <a:solidFill>
          <a:schemeClr val="lt1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078" y="0"/>
            <a:ext cx="5666922" cy="5143500"/>
          </a:xfrm>
          <a:prstGeom prst="rect">
            <a:avLst/>
          </a:prstGeom>
        </p:spPr>
      </p:pic>
      <p:sp>
        <p:nvSpPr>
          <p:cNvPr id="152" name="Google Shape;152;p14"/>
          <p:cNvSpPr txBox="1">
            <a:spLocks noGrp="1"/>
          </p:cNvSpPr>
          <p:nvPr>
            <p:ph type="sldNum" idx="12"/>
          </p:nvPr>
        </p:nvSpPr>
        <p:spPr>
          <a:xfrm>
            <a:off x="8557525" y="0"/>
            <a:ext cx="4341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  <p:sp>
        <p:nvSpPr>
          <p:cNvPr id="4" name="Google Shape;11;p2"/>
          <p:cNvSpPr/>
          <p:nvPr userDrawn="1"/>
        </p:nvSpPr>
        <p:spPr>
          <a:xfrm rot="21276087">
            <a:off x="2249129" y="1469647"/>
            <a:ext cx="3263299" cy="3662215"/>
          </a:xfrm>
          <a:custGeom>
            <a:avLst/>
            <a:gdLst>
              <a:gd name="connsiteX0" fmla="*/ 0 w 3331800"/>
              <a:gd name="connsiteY0" fmla="*/ 3553800 h 3553800"/>
              <a:gd name="connsiteX1" fmla="*/ 1965795 w 3331800"/>
              <a:gd name="connsiteY1" fmla="*/ 0 h 3553800"/>
              <a:gd name="connsiteX2" fmla="*/ 3331800 w 3331800"/>
              <a:gd name="connsiteY2" fmla="*/ 0 h 3553800"/>
              <a:gd name="connsiteX3" fmla="*/ 1366005 w 3331800"/>
              <a:gd name="connsiteY3" fmla="*/ 3553800 h 3553800"/>
              <a:gd name="connsiteX4" fmla="*/ 0 w 3331800"/>
              <a:gd name="connsiteY4" fmla="*/ 3553800 h 3553800"/>
              <a:gd name="connsiteX0" fmla="*/ 0 w 3257662"/>
              <a:gd name="connsiteY0" fmla="*/ 3399223 h 3553800"/>
              <a:gd name="connsiteX1" fmla="*/ 1891657 w 3257662"/>
              <a:gd name="connsiteY1" fmla="*/ 0 h 3553800"/>
              <a:gd name="connsiteX2" fmla="*/ 3257662 w 3257662"/>
              <a:gd name="connsiteY2" fmla="*/ 0 h 3553800"/>
              <a:gd name="connsiteX3" fmla="*/ 1291867 w 3257662"/>
              <a:gd name="connsiteY3" fmla="*/ 3553800 h 3553800"/>
              <a:gd name="connsiteX4" fmla="*/ 0 w 3257662"/>
              <a:gd name="connsiteY4" fmla="*/ 3399223 h 3553800"/>
              <a:gd name="connsiteX0" fmla="*/ 0 w 3263299"/>
              <a:gd name="connsiteY0" fmla="*/ 3408258 h 3553800"/>
              <a:gd name="connsiteX1" fmla="*/ 1897294 w 3263299"/>
              <a:gd name="connsiteY1" fmla="*/ 0 h 3553800"/>
              <a:gd name="connsiteX2" fmla="*/ 3263299 w 3263299"/>
              <a:gd name="connsiteY2" fmla="*/ 0 h 3553800"/>
              <a:gd name="connsiteX3" fmla="*/ 1297504 w 3263299"/>
              <a:gd name="connsiteY3" fmla="*/ 3553800 h 3553800"/>
              <a:gd name="connsiteX4" fmla="*/ 0 w 3263299"/>
              <a:gd name="connsiteY4" fmla="*/ 3408258 h 3553800"/>
              <a:gd name="connsiteX0" fmla="*/ 0 w 3263299"/>
              <a:gd name="connsiteY0" fmla="*/ 3408258 h 3540023"/>
              <a:gd name="connsiteX1" fmla="*/ 1897294 w 3263299"/>
              <a:gd name="connsiteY1" fmla="*/ 0 h 3540023"/>
              <a:gd name="connsiteX2" fmla="*/ 3263299 w 3263299"/>
              <a:gd name="connsiteY2" fmla="*/ 0 h 3540023"/>
              <a:gd name="connsiteX3" fmla="*/ 1303591 w 3263299"/>
              <a:gd name="connsiteY3" fmla="*/ 3540023 h 3540023"/>
              <a:gd name="connsiteX4" fmla="*/ 0 w 3263299"/>
              <a:gd name="connsiteY4" fmla="*/ 3408258 h 3540023"/>
              <a:gd name="connsiteX0" fmla="*/ 0 w 3263299"/>
              <a:gd name="connsiteY0" fmla="*/ 3530450 h 3662215"/>
              <a:gd name="connsiteX1" fmla="*/ 1971030 w 3263299"/>
              <a:gd name="connsiteY1" fmla="*/ 0 h 3662215"/>
              <a:gd name="connsiteX2" fmla="*/ 3263299 w 3263299"/>
              <a:gd name="connsiteY2" fmla="*/ 122192 h 3662215"/>
              <a:gd name="connsiteX3" fmla="*/ 1303591 w 3263299"/>
              <a:gd name="connsiteY3" fmla="*/ 3662215 h 3662215"/>
              <a:gd name="connsiteX4" fmla="*/ 0 w 3263299"/>
              <a:gd name="connsiteY4" fmla="*/ 3530450 h 3662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3299" h="3662215">
                <a:moveTo>
                  <a:pt x="0" y="3530450"/>
                </a:moveTo>
                <a:lnTo>
                  <a:pt x="1971030" y="0"/>
                </a:lnTo>
                <a:lnTo>
                  <a:pt x="3263299" y="122192"/>
                </a:lnTo>
                <a:lnTo>
                  <a:pt x="1303591" y="3662215"/>
                </a:lnTo>
                <a:lnTo>
                  <a:pt x="0" y="353045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12;p2"/>
          <p:cNvSpPr/>
          <p:nvPr userDrawn="1"/>
        </p:nvSpPr>
        <p:spPr>
          <a:xfrm rot="21276087">
            <a:off x="2294017" y="12790"/>
            <a:ext cx="3187277" cy="3535810"/>
          </a:xfrm>
          <a:custGeom>
            <a:avLst/>
            <a:gdLst>
              <a:gd name="connsiteX0" fmla="*/ 0 w 3331800"/>
              <a:gd name="connsiteY0" fmla="*/ 3553800 h 3553800"/>
              <a:gd name="connsiteX1" fmla="*/ 1965795 w 3331800"/>
              <a:gd name="connsiteY1" fmla="*/ 0 h 3553800"/>
              <a:gd name="connsiteX2" fmla="*/ 3331800 w 3331800"/>
              <a:gd name="connsiteY2" fmla="*/ 0 h 3553800"/>
              <a:gd name="connsiteX3" fmla="*/ 1366005 w 3331800"/>
              <a:gd name="connsiteY3" fmla="*/ 3553800 h 3553800"/>
              <a:gd name="connsiteX4" fmla="*/ 0 w 3331800"/>
              <a:gd name="connsiteY4" fmla="*/ 3553800 h 3553800"/>
              <a:gd name="connsiteX0" fmla="*/ 0 w 3258512"/>
              <a:gd name="connsiteY0" fmla="*/ 3436349 h 3553800"/>
              <a:gd name="connsiteX1" fmla="*/ 1892507 w 3258512"/>
              <a:gd name="connsiteY1" fmla="*/ 0 h 3553800"/>
              <a:gd name="connsiteX2" fmla="*/ 3258512 w 3258512"/>
              <a:gd name="connsiteY2" fmla="*/ 0 h 3553800"/>
              <a:gd name="connsiteX3" fmla="*/ 1292717 w 3258512"/>
              <a:gd name="connsiteY3" fmla="*/ 3553800 h 3553800"/>
              <a:gd name="connsiteX4" fmla="*/ 0 w 3258512"/>
              <a:gd name="connsiteY4" fmla="*/ 3436349 h 3553800"/>
              <a:gd name="connsiteX0" fmla="*/ 0 w 3187277"/>
              <a:gd name="connsiteY0" fmla="*/ 3436349 h 3553800"/>
              <a:gd name="connsiteX1" fmla="*/ 1892507 w 3187277"/>
              <a:gd name="connsiteY1" fmla="*/ 0 h 3553800"/>
              <a:gd name="connsiteX2" fmla="*/ 3187277 w 3187277"/>
              <a:gd name="connsiteY2" fmla="*/ 146347 h 3553800"/>
              <a:gd name="connsiteX3" fmla="*/ 1292717 w 3187277"/>
              <a:gd name="connsiteY3" fmla="*/ 3553800 h 3553800"/>
              <a:gd name="connsiteX4" fmla="*/ 0 w 3187277"/>
              <a:gd name="connsiteY4" fmla="*/ 3436349 h 3553800"/>
              <a:gd name="connsiteX0" fmla="*/ 0 w 3187277"/>
              <a:gd name="connsiteY0" fmla="*/ 3422573 h 3540024"/>
              <a:gd name="connsiteX1" fmla="*/ 1886422 w 3187277"/>
              <a:gd name="connsiteY1" fmla="*/ 0 h 3540024"/>
              <a:gd name="connsiteX2" fmla="*/ 3187277 w 3187277"/>
              <a:gd name="connsiteY2" fmla="*/ 132571 h 3540024"/>
              <a:gd name="connsiteX3" fmla="*/ 1292717 w 3187277"/>
              <a:gd name="connsiteY3" fmla="*/ 3540024 h 3540024"/>
              <a:gd name="connsiteX4" fmla="*/ 0 w 3187277"/>
              <a:gd name="connsiteY4" fmla="*/ 3422573 h 3540024"/>
              <a:gd name="connsiteX0" fmla="*/ 0 w 3187277"/>
              <a:gd name="connsiteY0" fmla="*/ 3418359 h 3535810"/>
              <a:gd name="connsiteX1" fmla="*/ 1886024 w 3187277"/>
              <a:gd name="connsiteY1" fmla="*/ 0 h 3535810"/>
              <a:gd name="connsiteX2" fmla="*/ 3187277 w 3187277"/>
              <a:gd name="connsiteY2" fmla="*/ 128357 h 3535810"/>
              <a:gd name="connsiteX3" fmla="*/ 1292717 w 3187277"/>
              <a:gd name="connsiteY3" fmla="*/ 3535810 h 3535810"/>
              <a:gd name="connsiteX4" fmla="*/ 0 w 3187277"/>
              <a:gd name="connsiteY4" fmla="*/ 3418359 h 3535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87277" h="3535810">
                <a:moveTo>
                  <a:pt x="0" y="3418359"/>
                </a:moveTo>
                <a:lnTo>
                  <a:pt x="1886024" y="0"/>
                </a:lnTo>
                <a:lnTo>
                  <a:pt x="3187277" y="128357"/>
                </a:lnTo>
                <a:lnTo>
                  <a:pt x="1292717" y="3535810"/>
                </a:lnTo>
                <a:lnTo>
                  <a:pt x="0" y="3418359"/>
                </a:lnTo>
                <a:close/>
              </a:path>
            </a:pathLst>
          </a:custGeom>
          <a:gradFill>
            <a:gsLst>
              <a:gs pos="62000">
                <a:srgbClr val="01719A"/>
              </a:gs>
              <a:gs pos="37000">
                <a:schemeClr val="accent1"/>
              </a:gs>
              <a:gs pos="100000">
                <a:srgbClr val="02C1D3">
                  <a:alpha val="33725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Immagine 5" descr="logo-RL-o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265" y="4495982"/>
            <a:ext cx="948635" cy="489869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chemeClr val="accent6"/>
            </a:gs>
            <a:gs pos="100000">
              <a:schemeClr val="accent5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14575" y="495875"/>
            <a:ext cx="6026700" cy="8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14575" y="1584425"/>
            <a:ext cx="6999600" cy="29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IBM Plex Sans Light"/>
              <a:buChar char="▰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marL="914400" lvl="1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IBM Plex Sans Light"/>
              <a:buChar char="╺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2pPr>
            <a:lvl3pPr marL="1371600" lvl="2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IBM Plex Sans Light"/>
              <a:buChar char="╺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3pPr>
            <a:lvl4pPr marL="1828800" lvl="3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╺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4pPr>
            <a:lvl5pPr marL="2286000" lvl="4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○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5pPr>
            <a:lvl6pPr marL="2743200" lvl="5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■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6pPr>
            <a:lvl7pPr marL="3200400" lvl="6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●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7pPr>
            <a:lvl8pPr marL="3657600" lvl="7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○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8pPr>
            <a:lvl9pPr marL="4114800" lvl="8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■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9pPr>
          </a:lstStyle>
          <a:p>
            <a:endParaRPr/>
          </a:p>
        </p:txBody>
      </p:sp>
      <p:sp>
        <p:nvSpPr>
          <p:cNvPr id="5" name="Google Shape;8;p1"/>
          <p:cNvSpPr txBox="1">
            <a:spLocks noGrp="1"/>
          </p:cNvSpPr>
          <p:nvPr>
            <p:ph type="sldNum" idx="4"/>
          </p:nvPr>
        </p:nvSpPr>
        <p:spPr>
          <a:xfrm>
            <a:off x="8661432" y="4826096"/>
            <a:ext cx="4341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r" rtl="0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 algn="r" rtl="0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 algn="r" rtl="0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 algn="r" rtl="0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 algn="r" rtl="0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 algn="r" rtl="0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 algn="r" rtl="0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 algn="r" rtl="0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6" r:id="rId2"/>
    <p:sldLayoutId id="2147483658" r:id="rId3"/>
    <p:sldLayoutId id="2147483659" r:id="rId4"/>
    <p:sldLayoutId id="2147483660" r:id="rId5"/>
  </p:sldLayoutIdLst>
  <p:transition>
    <p:fade thruBlk="1"/>
  </p:transition>
  <p:timing>
    <p:tnLst>
      <p:par>
        <p:cTn id="1" dur="indefinite" restart="never" nodeType="tmRoot"/>
      </p:par>
    </p:tnLst>
  </p:timing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tif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1</a:t>
            </a:fld>
            <a:endParaRPr lang="it-IT"/>
          </a:p>
        </p:txBody>
      </p:sp>
      <p:sp>
        <p:nvSpPr>
          <p:cNvPr id="19" name="Google Shape;157;p15"/>
          <p:cNvSpPr txBox="1">
            <a:spLocks/>
          </p:cNvSpPr>
          <p:nvPr/>
        </p:nvSpPr>
        <p:spPr>
          <a:xfrm>
            <a:off x="314228" y="412496"/>
            <a:ext cx="4466100" cy="2821285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ts val="4400"/>
              </a:lnSpc>
              <a:buClr>
                <a:schemeClr val="accent5"/>
              </a:buClr>
              <a:buSzPts val="4800"/>
            </a:pPr>
            <a:r>
              <a:rPr lang="it-IT" sz="4000" b="1" dirty="0">
                <a:ln>
                  <a:solidFill>
                    <a:srgbClr val="F2B800"/>
                  </a:solidFill>
                </a:ln>
                <a:solidFill>
                  <a:srgbClr val="FFC000"/>
                </a:solidFill>
                <a:latin typeface="Calibri" pitchFamily="34" charset="0"/>
                <a:ea typeface="Verdana" pitchFamily="34" charset="0"/>
                <a:cs typeface="Verdana" pitchFamily="34" charset="0"/>
                <a:sym typeface="Merriweather"/>
              </a:rPr>
              <a:t>Bando </a:t>
            </a:r>
            <a:br>
              <a:rPr lang="it-IT" sz="4000" b="1" dirty="0">
                <a:ln>
                  <a:solidFill>
                    <a:srgbClr val="F2B800"/>
                  </a:solidFill>
                </a:ln>
                <a:solidFill>
                  <a:srgbClr val="FFC000"/>
                </a:solidFill>
                <a:latin typeface="Calibri" pitchFamily="34" charset="0"/>
                <a:ea typeface="Verdana" pitchFamily="34" charset="0"/>
                <a:cs typeface="Verdana" pitchFamily="34" charset="0"/>
                <a:sym typeface="Merriweather"/>
              </a:rPr>
            </a:br>
            <a:r>
              <a:rPr lang="it-IT" sz="4000" b="1" dirty="0">
                <a:ln>
                  <a:solidFill>
                    <a:srgbClr val="F2B800"/>
                  </a:solidFill>
                </a:ln>
                <a:solidFill>
                  <a:srgbClr val="FFC000"/>
                </a:solidFill>
                <a:latin typeface="Calibri" pitchFamily="34" charset="0"/>
                <a:ea typeface="Verdana" pitchFamily="34" charset="0"/>
                <a:cs typeface="Verdana" pitchFamily="34" charset="0"/>
                <a:sym typeface="Merriweather"/>
              </a:rPr>
              <a:t>Rigenerazione </a:t>
            </a:r>
            <a:br>
              <a:rPr lang="it-IT" sz="4000" b="1" dirty="0">
                <a:ln>
                  <a:solidFill>
                    <a:srgbClr val="F2B800"/>
                  </a:solidFill>
                </a:ln>
                <a:solidFill>
                  <a:srgbClr val="FFC000"/>
                </a:solidFill>
                <a:latin typeface="Calibri" pitchFamily="34" charset="0"/>
                <a:ea typeface="Verdana" pitchFamily="34" charset="0"/>
                <a:cs typeface="Verdana" pitchFamily="34" charset="0"/>
                <a:sym typeface="Merriweather"/>
              </a:rPr>
            </a:br>
            <a:r>
              <a:rPr lang="it-IT" sz="4000" b="1" dirty="0">
                <a:ln>
                  <a:solidFill>
                    <a:srgbClr val="F2B800"/>
                  </a:solidFill>
                </a:ln>
                <a:solidFill>
                  <a:srgbClr val="FFC000"/>
                </a:solidFill>
                <a:latin typeface="Calibri" pitchFamily="34" charset="0"/>
                <a:ea typeface="Verdana" pitchFamily="34" charset="0"/>
                <a:cs typeface="Verdana" pitchFamily="34" charset="0"/>
                <a:sym typeface="Merriweather"/>
              </a:rPr>
              <a:t>Urbana a </a:t>
            </a:r>
            <a:br>
              <a:rPr lang="it-IT" sz="4000" b="1" dirty="0">
                <a:ln>
                  <a:solidFill>
                    <a:srgbClr val="F2B800"/>
                  </a:solidFill>
                </a:ln>
                <a:solidFill>
                  <a:srgbClr val="FFC000"/>
                </a:solidFill>
                <a:latin typeface="Calibri" pitchFamily="34" charset="0"/>
                <a:ea typeface="Verdana" pitchFamily="34" charset="0"/>
                <a:cs typeface="Verdana" pitchFamily="34" charset="0"/>
                <a:sym typeface="Merriweather"/>
              </a:rPr>
            </a:br>
            <a:r>
              <a:rPr lang="it-IT" sz="4000" b="1" dirty="0">
                <a:ln>
                  <a:solidFill>
                    <a:srgbClr val="F2B800"/>
                  </a:solidFill>
                </a:ln>
                <a:solidFill>
                  <a:srgbClr val="FFC000"/>
                </a:solidFill>
                <a:latin typeface="Calibri" pitchFamily="34" charset="0"/>
                <a:ea typeface="Verdana" pitchFamily="34" charset="0"/>
                <a:cs typeface="Verdana" pitchFamily="34" charset="0"/>
                <a:sym typeface="Merriweather"/>
              </a:rPr>
              <a:t>favore dei </a:t>
            </a:r>
            <a:br>
              <a:rPr lang="it-IT" sz="4000" b="1" dirty="0">
                <a:ln>
                  <a:solidFill>
                    <a:srgbClr val="F2B800"/>
                  </a:solidFill>
                </a:ln>
                <a:solidFill>
                  <a:srgbClr val="FFC000"/>
                </a:solidFill>
                <a:latin typeface="Calibri" pitchFamily="34" charset="0"/>
                <a:ea typeface="Verdana" pitchFamily="34" charset="0"/>
                <a:cs typeface="Verdana" pitchFamily="34" charset="0"/>
                <a:sym typeface="Merriweather"/>
              </a:rPr>
            </a:br>
            <a:r>
              <a:rPr lang="it-IT" sz="4000" b="1" dirty="0">
                <a:ln>
                  <a:solidFill>
                    <a:srgbClr val="F2B800"/>
                  </a:solidFill>
                </a:ln>
                <a:solidFill>
                  <a:srgbClr val="FFC000"/>
                </a:solidFill>
                <a:latin typeface="Calibri" pitchFamily="34" charset="0"/>
                <a:ea typeface="Verdana" pitchFamily="34" charset="0"/>
                <a:cs typeface="Verdana" pitchFamily="34" charset="0"/>
                <a:sym typeface="Merriweather"/>
              </a:rPr>
              <a:t>Comuni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314228" y="4520232"/>
            <a:ext cx="2470536" cy="43088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it-IT" sz="1100" b="1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Merriweather"/>
                <a:cs typeface="Calibri" panose="020F0502020204030204" pitchFamily="34" charset="0"/>
              </a:rPr>
              <a:t>Assessorato Urbanistica, Pianificazione Territoriale ed Edilizia</a:t>
            </a:r>
            <a:endParaRPr lang="it-IT" sz="1100" b="1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ea typeface="Merriweather"/>
              <a:cs typeface="Calibri" panose="020F050202020403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14228" y="3558024"/>
            <a:ext cx="302471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750" b="1" dirty="0">
                <a:ln w="1270">
                  <a:noFill/>
                </a:ln>
                <a:solidFill>
                  <a:srgbClr val="FFC000"/>
                </a:solidFill>
                <a:latin typeface="Calibri" panose="020F0502020204030204" pitchFamily="34" charset="0"/>
                <a:ea typeface="Merriweather"/>
                <a:cs typeface="Calibri" panose="020F0502020204030204" pitchFamily="34" charset="0"/>
              </a:rPr>
              <a:t>L</a:t>
            </a:r>
            <a:r>
              <a:rPr lang="it-IT" sz="1750" b="1" dirty="0" smtClean="0">
                <a:ln w="1270">
                  <a:noFill/>
                </a:ln>
                <a:solidFill>
                  <a:srgbClr val="FFC000"/>
                </a:solidFill>
                <a:latin typeface="Calibri" panose="020F0502020204030204" pitchFamily="34" charset="0"/>
                <a:ea typeface="Merriweather"/>
                <a:cs typeface="Calibri" panose="020F0502020204030204" pitchFamily="34" charset="0"/>
              </a:rPr>
              <a:t>unedì </a:t>
            </a:r>
            <a:r>
              <a:rPr lang="it-IT" sz="1750" b="1" dirty="0">
                <a:ln w="1270">
                  <a:noFill/>
                </a:ln>
                <a:solidFill>
                  <a:srgbClr val="FFC000"/>
                </a:solidFill>
                <a:latin typeface="Calibri" panose="020F0502020204030204" pitchFamily="34" charset="0"/>
                <a:ea typeface="Merriweather"/>
                <a:cs typeface="Calibri" panose="020F0502020204030204" pitchFamily="34" charset="0"/>
              </a:rPr>
              <a:t>13 </a:t>
            </a:r>
            <a:r>
              <a:rPr lang="it-IT" sz="1750" b="1" dirty="0" smtClean="0">
                <a:ln w="1270">
                  <a:noFill/>
                </a:ln>
                <a:solidFill>
                  <a:srgbClr val="FFC000"/>
                </a:solidFill>
                <a:latin typeface="Calibri" panose="020F0502020204030204" pitchFamily="34" charset="0"/>
                <a:ea typeface="Merriweather"/>
                <a:cs typeface="Calibri" panose="020F0502020204030204" pitchFamily="34" charset="0"/>
              </a:rPr>
              <a:t>luglio</a:t>
            </a:r>
          </a:p>
          <a:p>
            <a:r>
              <a:rPr lang="it-IT" sz="1750" b="1" dirty="0" smtClean="0">
                <a:ln w="1270">
                  <a:noFill/>
                </a:ln>
                <a:solidFill>
                  <a:srgbClr val="FFC000"/>
                </a:solidFill>
                <a:latin typeface="Calibri" panose="020F0502020204030204" pitchFamily="34" charset="0"/>
                <a:ea typeface="Merriweather"/>
                <a:cs typeface="Calibri" panose="020F0502020204030204" pitchFamily="34" charset="0"/>
              </a:rPr>
              <a:t>Villa Boselli,</a:t>
            </a:r>
            <a:r>
              <a:rPr lang="it-IT" sz="1750" b="1" dirty="0">
                <a:ln w="1270">
                  <a:noFill/>
                </a:ln>
                <a:solidFill>
                  <a:srgbClr val="FFC000"/>
                </a:solidFill>
                <a:latin typeface="Calibri" panose="020F0502020204030204" pitchFamily="34" charset="0"/>
                <a:ea typeface="Merriweather"/>
                <a:cs typeface="Calibri" panose="020F0502020204030204" pitchFamily="34" charset="0"/>
              </a:rPr>
              <a:t> </a:t>
            </a:r>
            <a:r>
              <a:rPr lang="it-IT" sz="1750" b="1" dirty="0" smtClean="0">
                <a:ln w="1270">
                  <a:noFill/>
                </a:ln>
                <a:solidFill>
                  <a:srgbClr val="FFC000"/>
                </a:solidFill>
                <a:latin typeface="Calibri" panose="020F0502020204030204" pitchFamily="34" charset="0"/>
                <a:ea typeface="Merriweather"/>
                <a:cs typeface="Calibri" panose="020F0502020204030204" pitchFamily="34" charset="0"/>
              </a:rPr>
              <a:t>Arma </a:t>
            </a:r>
            <a:r>
              <a:rPr lang="it-IT" sz="1750" b="1" dirty="0">
                <a:ln w="1270">
                  <a:noFill/>
                </a:ln>
                <a:solidFill>
                  <a:srgbClr val="FFC000"/>
                </a:solidFill>
                <a:latin typeface="Calibri" panose="020F0502020204030204" pitchFamily="34" charset="0"/>
                <a:ea typeface="Merriweather"/>
                <a:cs typeface="Calibri" panose="020F0502020204030204" pitchFamily="34" charset="0"/>
              </a:rPr>
              <a:t>di </a:t>
            </a:r>
            <a:r>
              <a:rPr lang="it-IT" sz="1750" b="1" dirty="0" smtClean="0">
                <a:ln w="1270">
                  <a:noFill/>
                </a:ln>
                <a:solidFill>
                  <a:srgbClr val="FFC000"/>
                </a:solidFill>
                <a:latin typeface="Calibri" panose="020F0502020204030204" pitchFamily="34" charset="0"/>
                <a:ea typeface="Merriweather"/>
                <a:cs typeface="Calibri" panose="020F0502020204030204" pitchFamily="34" charset="0"/>
              </a:rPr>
              <a:t>Taggia</a:t>
            </a:r>
            <a:endParaRPr lang="it-IT" sz="1750" b="1" dirty="0">
              <a:ln w="1270">
                <a:noFill/>
              </a:ln>
              <a:solidFill>
                <a:srgbClr val="FFC000"/>
              </a:solidFill>
              <a:latin typeface="Calibri" panose="020F0502020204030204" pitchFamily="34" charset="0"/>
              <a:ea typeface="Merriweather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62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5"/>
          <p:cNvSpPr/>
          <p:nvPr/>
        </p:nvSpPr>
        <p:spPr>
          <a:xfrm>
            <a:off x="3829050" y="-50"/>
            <a:ext cx="5314800" cy="5143500"/>
          </a:xfrm>
          <a:prstGeom prst="parallelogram">
            <a:avLst>
              <a:gd name="adj" fmla="val 55588"/>
            </a:avLst>
          </a:pr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403;p37"/>
          <p:cNvSpPr txBox="1">
            <a:spLocks/>
          </p:cNvSpPr>
          <p:nvPr/>
        </p:nvSpPr>
        <p:spPr>
          <a:xfrm>
            <a:off x="2077629" y="1962302"/>
            <a:ext cx="3757114" cy="1218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 i="0" u="none" strike="noStrike" cap="none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 i="0" u="none" strike="noStrike" cap="none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 i="0" u="none" strike="noStrike" cap="none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 i="0" u="none" strike="noStrike" cap="none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 i="0" u="none" strike="noStrike" cap="none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 i="0" u="none" strike="noStrike" cap="none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 i="0" u="none" strike="noStrike" cap="none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 i="0" u="none" strike="noStrike" cap="none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 i="0" u="none" strike="noStrike" cap="none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r>
              <a:rPr lang="it-IT" sz="4400" i="1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IBM Plex Sans Light"/>
                <a:cs typeface="Calibri" panose="020F0502020204030204" pitchFamily="34" charset="0"/>
              </a:rPr>
              <a:t>Grazie</a:t>
            </a:r>
            <a:r>
              <a:rPr lang="it-IT" sz="4400" i="1" dirty="0" smtClean="0">
                <a:solidFill>
                  <a:srgbClr val="0070C0"/>
                </a:solidFill>
                <a:latin typeface="Calibri" pitchFamily="34" charset="0"/>
                <a:ea typeface="Verdana" pitchFamily="34" charset="0"/>
                <a:cs typeface="Calibri" panose="020F0502020204030204" pitchFamily="34" charset="0"/>
              </a:rPr>
              <a:t> </a:t>
            </a:r>
            <a:r>
              <a:rPr lang="it-IT" sz="4400" i="1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IBM Plex Sans Light"/>
                <a:cs typeface="Calibri" panose="020F0502020204030204" pitchFamily="34" charset="0"/>
              </a:rPr>
              <a:t>per</a:t>
            </a:r>
            <a:r>
              <a:rPr lang="it-IT" sz="4400" i="1" dirty="0" smtClean="0">
                <a:solidFill>
                  <a:srgbClr val="0070C0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4400" i="1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IBM Plex Sans Light"/>
                <a:cs typeface="Calibri" panose="020F0502020204030204" pitchFamily="34" charset="0"/>
                <a:sym typeface="IBM Plex Sans Light"/>
              </a:rPr>
              <a:t>l’attenzione</a:t>
            </a:r>
            <a:endParaRPr lang="it-IT" sz="4400" i="1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ea typeface="IBM Plex Sans Light"/>
              <a:cs typeface="Calibri" panose="020F0502020204030204" pitchFamily="34" charset="0"/>
              <a:sym typeface="IBM Plex Sans Light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it-IT" smtClean="0"/>
              <a:pPr/>
              <a:t>10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0"/>
          <p:cNvSpPr txBox="1">
            <a:spLocks noGrp="1"/>
          </p:cNvSpPr>
          <p:nvPr>
            <p:ph type="title"/>
          </p:nvPr>
        </p:nvSpPr>
        <p:spPr>
          <a:xfrm>
            <a:off x="914575" y="495875"/>
            <a:ext cx="6026700" cy="813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it-IT" sz="2800" dirty="0">
                <a:ln>
                  <a:solidFill>
                    <a:srgbClr val="F2B800"/>
                  </a:solidFill>
                </a:ln>
                <a:solidFill>
                  <a:srgbClr val="FFC000"/>
                </a:solidFill>
                <a:latin typeface="Calibri" pitchFamily="34" charset="0"/>
                <a:ea typeface="Verdana" pitchFamily="34" charset="0"/>
                <a:cs typeface="Verdana" pitchFamily="34" charset="0"/>
                <a:sym typeface="Arial"/>
              </a:rPr>
              <a:t>Bando </a:t>
            </a:r>
            <a:r>
              <a:rPr lang="it-IT" sz="2800" dirty="0" smtClean="0">
                <a:ln>
                  <a:solidFill>
                    <a:srgbClr val="F2B800"/>
                  </a:solidFill>
                </a:ln>
                <a:solidFill>
                  <a:srgbClr val="FFC000"/>
                </a:solidFill>
                <a:latin typeface="Calibri" pitchFamily="34" charset="0"/>
                <a:ea typeface="Verdana" pitchFamily="34" charset="0"/>
                <a:cs typeface="Verdana" pitchFamily="34" charset="0"/>
                <a:sym typeface="Arial"/>
              </a:rPr>
              <a:t>Rigenerazione </a:t>
            </a:r>
            <a:r>
              <a:rPr lang="it-IT" sz="2800" dirty="0">
                <a:ln>
                  <a:solidFill>
                    <a:srgbClr val="F2B800"/>
                  </a:solidFill>
                </a:ln>
                <a:solidFill>
                  <a:srgbClr val="FFC000"/>
                </a:solidFill>
                <a:latin typeface="Calibri" pitchFamily="34" charset="0"/>
                <a:ea typeface="Verdana" pitchFamily="34" charset="0"/>
                <a:cs typeface="Verdana" pitchFamily="34" charset="0"/>
                <a:sym typeface="Arial"/>
              </a:rPr>
              <a:t>U</a:t>
            </a:r>
            <a:r>
              <a:rPr lang="it-IT" sz="2800" dirty="0" smtClean="0">
                <a:ln>
                  <a:solidFill>
                    <a:srgbClr val="F2B800"/>
                  </a:solidFill>
                </a:ln>
                <a:solidFill>
                  <a:srgbClr val="FFC000"/>
                </a:solidFill>
                <a:latin typeface="Calibri" pitchFamily="34" charset="0"/>
                <a:ea typeface="Verdana" pitchFamily="34" charset="0"/>
                <a:cs typeface="Verdana" pitchFamily="34" charset="0"/>
                <a:sym typeface="Arial"/>
              </a:rPr>
              <a:t>rbana </a:t>
            </a:r>
            <a:endParaRPr sz="2800" dirty="0">
              <a:ln>
                <a:solidFill>
                  <a:srgbClr val="F2B800"/>
                </a:solidFill>
              </a:ln>
              <a:solidFill>
                <a:srgbClr val="FFC000"/>
              </a:solidFill>
              <a:latin typeface="Calibri" pitchFamily="34" charset="0"/>
              <a:ea typeface="Verdana" pitchFamily="34" charset="0"/>
              <a:cs typeface="Verdana" pitchFamily="34" charset="0"/>
              <a:sym typeface="Arial"/>
            </a:endParaRPr>
          </a:p>
        </p:txBody>
      </p:sp>
      <p:sp>
        <p:nvSpPr>
          <p:cNvPr id="192" name="Google Shape;192;p20"/>
          <p:cNvSpPr txBox="1">
            <a:spLocks noGrp="1"/>
          </p:cNvSpPr>
          <p:nvPr>
            <p:ph type="body" idx="1"/>
          </p:nvPr>
        </p:nvSpPr>
        <p:spPr>
          <a:xfrm>
            <a:off x="986012" y="1927325"/>
            <a:ext cx="6999600" cy="2059025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76200" indent="0">
              <a:buNone/>
            </a:pPr>
            <a:r>
              <a:rPr lang="it-IT" sz="28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bando  - DGR 1047 del 29 novembre 2019 - è stato realizzato in attuazione della LR 23/2018 </a:t>
            </a:r>
            <a:r>
              <a:rPr lang="it-IT" sz="28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“Disposizioni per la rigenerazione urbana ed il recupero del territorio agricolo”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it-IT" smtClean="0"/>
              <a:pPr/>
              <a:t>2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0"/>
          <p:cNvSpPr txBox="1">
            <a:spLocks noGrp="1"/>
          </p:cNvSpPr>
          <p:nvPr>
            <p:ph type="title"/>
          </p:nvPr>
        </p:nvSpPr>
        <p:spPr>
          <a:xfrm>
            <a:off x="914575" y="495875"/>
            <a:ext cx="6026700" cy="813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spc="-50" dirty="0" smtClean="0">
                <a:ln>
                  <a:solidFill>
                    <a:srgbClr val="F2B800"/>
                  </a:solidFill>
                </a:ln>
                <a:solidFill>
                  <a:srgbClr val="FFC000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Gli obiettivi della l.r. 29 novembre 2018, n.23</a:t>
            </a:r>
            <a:endParaRPr sz="2400" spc="-50" dirty="0">
              <a:ln>
                <a:solidFill>
                  <a:srgbClr val="F2B800"/>
                </a:solidFill>
              </a:ln>
              <a:solidFill>
                <a:srgbClr val="FFC000"/>
              </a:solidFill>
              <a:latin typeface="Calibri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92" name="Google Shape;192;p20"/>
          <p:cNvSpPr txBox="1">
            <a:spLocks noGrp="1"/>
          </p:cNvSpPr>
          <p:nvPr>
            <p:ph type="body" idx="1"/>
          </p:nvPr>
        </p:nvSpPr>
        <p:spPr>
          <a:xfrm>
            <a:off x="914575" y="1584425"/>
            <a:ext cx="6999600" cy="2837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76200" indent="0">
              <a:buNone/>
            </a:pPr>
            <a:r>
              <a:rPr lang="it-IT" sz="26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it-IT" sz="26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it-IT" sz="2600" b="1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igenerare </a:t>
            </a:r>
            <a:r>
              <a:rPr lang="it-IT" sz="26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patrimonio edilizio </a:t>
            </a:r>
            <a:r>
              <a:rPr lang="it-IT" sz="26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soddisfacendo la domanda di rinnovamento strutturale, tecnologico-energetico e architettonico del patrimonio edilizio esistente” e “</a:t>
            </a:r>
            <a:r>
              <a:rPr lang="it-IT" sz="26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individuare gli ambiti </a:t>
            </a:r>
            <a:r>
              <a:rPr lang="it-IT" sz="26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 richiedono interventi di rigenerazione urbana, in quanto caratterizzati dalla presenza di degrado</a:t>
            </a:r>
            <a:r>
              <a:rPr lang="it-IT" sz="26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”.</a:t>
            </a:r>
            <a:endParaRPr lang="it-IT" sz="260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it-IT" smtClean="0"/>
              <a:pPr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1909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0"/>
          <p:cNvSpPr txBox="1">
            <a:spLocks noGrp="1"/>
          </p:cNvSpPr>
          <p:nvPr>
            <p:ph type="title"/>
          </p:nvPr>
        </p:nvSpPr>
        <p:spPr>
          <a:xfrm>
            <a:off x="914575" y="495875"/>
            <a:ext cx="6026700" cy="813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en" sz="2800" dirty="0" smtClean="0">
                <a:ln>
                  <a:solidFill>
                    <a:srgbClr val="F2B800"/>
                  </a:solidFill>
                </a:ln>
                <a:solidFill>
                  <a:srgbClr val="FFC000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Il ruolo dei Comuni</a:t>
            </a:r>
            <a:endParaRPr sz="2800" dirty="0">
              <a:ln>
                <a:solidFill>
                  <a:srgbClr val="F2B800"/>
                </a:solidFill>
              </a:ln>
              <a:solidFill>
                <a:srgbClr val="FFC000"/>
              </a:solidFill>
              <a:latin typeface="Calibri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92" name="Google Shape;192;p20"/>
          <p:cNvSpPr txBox="1">
            <a:spLocks noGrp="1"/>
          </p:cNvSpPr>
          <p:nvPr>
            <p:ph type="body" idx="1"/>
          </p:nvPr>
        </p:nvSpPr>
        <p:spPr>
          <a:xfrm>
            <a:off x="914575" y="1584425"/>
            <a:ext cx="6999600" cy="3050066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76200" indent="0">
              <a:buNone/>
            </a:pPr>
            <a:r>
              <a:rPr lang="it-IT" spc="-5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“La legge affida ai Comuni il compito di </a:t>
            </a:r>
            <a:r>
              <a:rPr lang="it-IT" b="1" spc="-5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stabilire le regole per consentire all’iniziativa pubblica o privata la proposta e la realizzazione degli interventi e di approvare i progetti</a:t>
            </a:r>
            <a:r>
              <a:rPr lang="it-IT" spc="-5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e “mette a disposizione </a:t>
            </a:r>
            <a:r>
              <a:rPr lang="it-IT" b="1" spc="-5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modalità di intervento più efficaci, semplici e rapide </a:t>
            </a:r>
            <a:r>
              <a:rPr lang="it-IT" spc="-5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rispetto a quelle ordinarie, senza far venire meno le necessarie garanzie di pubblicità e trasparenza”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it-IT" smtClean="0"/>
              <a:pPr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6823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0"/>
          <p:cNvSpPr txBox="1">
            <a:spLocks noGrp="1"/>
          </p:cNvSpPr>
          <p:nvPr>
            <p:ph type="body" idx="4294967295"/>
          </p:nvPr>
        </p:nvSpPr>
        <p:spPr>
          <a:xfrm>
            <a:off x="753533" y="922717"/>
            <a:ext cx="7611534" cy="3462486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76200" indent="0" algn="ctr">
              <a:lnSpc>
                <a:spcPts val="3700"/>
              </a:lnSpc>
              <a:buNone/>
            </a:pPr>
            <a:r>
              <a:rPr lang="it-IT" sz="2800" dirty="0" smtClean="0">
                <a:solidFill>
                  <a:srgbClr val="002D8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Viene concesso ai Comuni un contributo massimo di </a:t>
            </a:r>
          </a:p>
          <a:p>
            <a:pPr marL="76200" indent="0" algn="ctr">
              <a:lnSpc>
                <a:spcPts val="3700"/>
              </a:lnSpc>
              <a:buNone/>
            </a:pPr>
            <a:r>
              <a:rPr lang="it-IT" sz="44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002D8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 mila euro</a:t>
            </a:r>
          </a:p>
          <a:p>
            <a:pPr marL="76200" indent="0" algn="ctr">
              <a:lnSpc>
                <a:spcPts val="37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it-IT" sz="2800" dirty="0" smtClean="0">
                <a:solidFill>
                  <a:srgbClr val="002D8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 </a:t>
            </a:r>
            <a:r>
              <a:rPr lang="it-IT" sz="2800" dirty="0">
                <a:solidFill>
                  <a:srgbClr val="002D8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progettazione, individuazione e disciplina degli ambiti urbani</a:t>
            </a:r>
          </a:p>
          <a:p>
            <a:pPr marL="76200" indent="0" algn="ctr">
              <a:lnSpc>
                <a:spcPts val="3700"/>
              </a:lnSpc>
              <a:buNone/>
            </a:pPr>
            <a:r>
              <a:rPr lang="it-IT" sz="2800" dirty="0">
                <a:solidFill>
                  <a:srgbClr val="002D8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finanziamento complessivo è di </a:t>
            </a:r>
          </a:p>
          <a:p>
            <a:pPr marL="76200" indent="0" algn="ctr">
              <a:lnSpc>
                <a:spcPts val="3700"/>
              </a:lnSpc>
              <a:buNone/>
            </a:pPr>
            <a:r>
              <a:rPr lang="it-IT" sz="44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002D8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420 mila euro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it-IT" smtClean="0"/>
              <a:pPr/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9548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0"/>
          <p:cNvSpPr txBox="1">
            <a:spLocks noGrp="1"/>
          </p:cNvSpPr>
          <p:nvPr>
            <p:ph type="title"/>
          </p:nvPr>
        </p:nvSpPr>
        <p:spPr>
          <a:xfrm>
            <a:off x="914575" y="495875"/>
            <a:ext cx="6026700" cy="813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en" sz="2800" dirty="0" smtClean="0">
                <a:ln>
                  <a:solidFill>
                    <a:srgbClr val="F2B800"/>
                  </a:solidFill>
                </a:ln>
                <a:solidFill>
                  <a:srgbClr val="FFC000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Ambiti</a:t>
            </a:r>
            <a:endParaRPr sz="2800" dirty="0">
              <a:ln>
                <a:solidFill>
                  <a:srgbClr val="F2B800"/>
                </a:solidFill>
              </a:ln>
              <a:solidFill>
                <a:srgbClr val="FFC000"/>
              </a:solidFill>
              <a:latin typeface="Calibri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92" name="Google Shape;192;p20"/>
          <p:cNvSpPr txBox="1">
            <a:spLocks noGrp="1"/>
          </p:cNvSpPr>
          <p:nvPr>
            <p:ph type="body" idx="1"/>
          </p:nvPr>
        </p:nvSpPr>
        <p:spPr>
          <a:xfrm>
            <a:off x="914575" y="1584425"/>
            <a:ext cx="6999600" cy="2837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76200" indent="0">
              <a:buNone/>
            </a:pPr>
            <a:r>
              <a:rPr lang="it-IT" sz="26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Gli </a:t>
            </a:r>
            <a:r>
              <a:rPr lang="it-IT" sz="26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ambiti finanziati sono quelli di </a:t>
            </a:r>
            <a:r>
              <a:rPr lang="it-IT" sz="26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carenza di dotazioni di servizi di urbanizzazione, edifici abbandonati</a:t>
            </a:r>
            <a:r>
              <a:rPr lang="it-IT" sz="26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o caratterizzati da </a:t>
            </a:r>
            <a:r>
              <a:rPr lang="it-IT" sz="26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obsolescenza statica, tecnologica, energetica e funzionale</a:t>
            </a:r>
            <a:r>
              <a:rPr lang="it-IT" sz="26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aree con fenomeni di </a:t>
            </a:r>
            <a:r>
              <a:rPr lang="it-IT" sz="26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marginalità economica, e sociale</a:t>
            </a:r>
            <a:r>
              <a:rPr lang="it-IT" sz="26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aree con </a:t>
            </a:r>
            <a:r>
              <a:rPr lang="it-IT" sz="26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criticità </a:t>
            </a:r>
            <a:r>
              <a:rPr lang="it-IT" sz="2600" b="1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ambientali</a:t>
            </a:r>
            <a:r>
              <a:rPr lang="it-IT" sz="26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it-IT" sz="260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it-IT" smtClean="0"/>
              <a:pPr/>
              <a:t>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4588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0"/>
          <p:cNvSpPr txBox="1">
            <a:spLocks noGrp="1"/>
          </p:cNvSpPr>
          <p:nvPr>
            <p:ph type="title"/>
          </p:nvPr>
        </p:nvSpPr>
        <p:spPr>
          <a:xfrm>
            <a:off x="914575" y="495875"/>
            <a:ext cx="6026700" cy="813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en" sz="2800" dirty="0" smtClean="0">
                <a:ln>
                  <a:solidFill>
                    <a:srgbClr val="F2B800"/>
                  </a:solidFill>
                </a:ln>
                <a:solidFill>
                  <a:srgbClr val="FFC000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Istruttoria</a:t>
            </a:r>
            <a:endParaRPr sz="2800" dirty="0">
              <a:ln>
                <a:solidFill>
                  <a:srgbClr val="F2B800"/>
                </a:solidFill>
              </a:ln>
              <a:solidFill>
                <a:srgbClr val="FFC000"/>
              </a:solidFill>
              <a:latin typeface="Calibri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92" name="Google Shape;192;p20"/>
          <p:cNvSpPr txBox="1">
            <a:spLocks noGrp="1"/>
          </p:cNvSpPr>
          <p:nvPr>
            <p:ph type="body" idx="1"/>
          </p:nvPr>
        </p:nvSpPr>
        <p:spPr>
          <a:xfrm>
            <a:off x="914574" y="1584425"/>
            <a:ext cx="7227939" cy="2366802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76200" indent="0">
              <a:buNone/>
            </a:pPr>
            <a:r>
              <a:rPr lang="it-IT" sz="28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L’istruttoria è stata svolta da un </a:t>
            </a:r>
            <a:r>
              <a:rPr lang="it-IT" sz="28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Comitato Tecnico di Coordinamento </a:t>
            </a:r>
            <a:r>
              <a:rPr lang="it-IT" sz="28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composto da componenti regionali, di FI.L.S.E. e di I.R.E. </a:t>
            </a:r>
            <a:endParaRPr lang="it-IT" sz="2800" dirty="0" smtClean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6200" indent="0">
              <a:spcBef>
                <a:spcPts val="2400"/>
              </a:spcBef>
              <a:buNone/>
            </a:pPr>
            <a:r>
              <a:rPr lang="it-IT" sz="2800" b="1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</a:t>
            </a:r>
            <a:r>
              <a:rPr lang="it-IT" sz="28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richieste pervenute nei termini sono state </a:t>
            </a:r>
            <a:r>
              <a:rPr lang="it-IT" sz="2800" b="1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47</a:t>
            </a:r>
            <a:endParaRPr lang="it-IT" sz="2800" b="1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it-IT" smtClean="0"/>
              <a:pPr/>
              <a:t>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5655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286" y="781469"/>
            <a:ext cx="8022160" cy="3903055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0942" y="992739"/>
            <a:ext cx="8022159" cy="3692238"/>
          </a:xfrm>
          <a:prstGeom prst="rect">
            <a:avLst/>
          </a:prstGeom>
        </p:spPr>
      </p:pic>
      <p:grpSp>
        <p:nvGrpSpPr>
          <p:cNvPr id="2" name="Gruppo 1"/>
          <p:cNvGrpSpPr/>
          <p:nvPr/>
        </p:nvGrpSpPr>
        <p:grpSpPr>
          <a:xfrm>
            <a:off x="129249" y="702085"/>
            <a:ext cx="8236232" cy="4076109"/>
            <a:chOff x="99063" y="725506"/>
            <a:chExt cx="8236232" cy="4076109"/>
          </a:xfrm>
        </p:grpSpPr>
        <p:sp>
          <p:nvSpPr>
            <p:cNvPr id="5" name="Google Shape;277;p28"/>
            <p:cNvSpPr/>
            <p:nvPr/>
          </p:nvSpPr>
          <p:spPr>
            <a:xfrm>
              <a:off x="99063" y="4077756"/>
              <a:ext cx="803979" cy="187739"/>
            </a:xfrm>
            <a:prstGeom prst="wedgeRectCallout">
              <a:avLst>
                <a:gd name="adj1" fmla="val -21428"/>
                <a:gd name="adj2" fmla="val 84287"/>
              </a:avLst>
            </a:prstGeom>
            <a:solidFill>
              <a:srgbClr val="FFFFFF">
                <a:alpha val="8000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dirty="0" smtClean="0">
                  <a:solidFill>
                    <a:schemeClr val="dk1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Ventimiglia</a:t>
              </a:r>
              <a:endParaRPr sz="1000" dirty="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6" name="Google Shape;277;p28"/>
            <p:cNvSpPr/>
            <p:nvPr/>
          </p:nvSpPr>
          <p:spPr>
            <a:xfrm>
              <a:off x="390249" y="4321849"/>
              <a:ext cx="907713" cy="200187"/>
            </a:xfrm>
            <a:prstGeom prst="wedgeRectCallout">
              <a:avLst>
                <a:gd name="adj1" fmla="val -21428"/>
                <a:gd name="adj2" fmla="val 84287"/>
              </a:avLst>
            </a:prstGeom>
            <a:solidFill>
              <a:srgbClr val="FFFFFF">
                <a:alpha val="8000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dirty="0" smtClean="0">
                  <a:solidFill>
                    <a:schemeClr val="dk1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Camporosso</a:t>
              </a:r>
              <a:endParaRPr sz="1000" dirty="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7" name="Google Shape;277;p28"/>
            <p:cNvSpPr/>
            <p:nvPr/>
          </p:nvSpPr>
          <p:spPr>
            <a:xfrm>
              <a:off x="611922" y="4621820"/>
              <a:ext cx="815097" cy="179795"/>
            </a:xfrm>
            <a:prstGeom prst="wedgeRectCallout">
              <a:avLst>
                <a:gd name="adj1" fmla="val -21428"/>
                <a:gd name="adj2" fmla="val 84287"/>
              </a:avLst>
            </a:prstGeom>
            <a:solidFill>
              <a:srgbClr val="FFFFFF">
                <a:alpha val="8000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dirty="0" smtClean="0">
                  <a:solidFill>
                    <a:schemeClr val="dk1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Vallecrosia</a:t>
              </a:r>
              <a:endParaRPr sz="1000" dirty="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10" name="Google Shape;277;p28"/>
            <p:cNvSpPr/>
            <p:nvPr/>
          </p:nvSpPr>
          <p:spPr>
            <a:xfrm>
              <a:off x="1504966" y="4457233"/>
              <a:ext cx="919005" cy="194729"/>
            </a:xfrm>
            <a:prstGeom prst="wedgeRectCallout">
              <a:avLst>
                <a:gd name="adj1" fmla="val -21428"/>
                <a:gd name="adj2" fmla="val 84287"/>
              </a:avLst>
            </a:prstGeom>
            <a:solidFill>
              <a:srgbClr val="FFFFFF">
                <a:alpha val="8000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dirty="0" smtClean="0">
                  <a:solidFill>
                    <a:schemeClr val="dk1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Ospedaletti</a:t>
              </a:r>
              <a:endParaRPr sz="1000" dirty="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11" name="Google Shape;277;p28"/>
            <p:cNvSpPr/>
            <p:nvPr/>
          </p:nvSpPr>
          <p:spPr>
            <a:xfrm>
              <a:off x="2035821" y="3828672"/>
              <a:ext cx="950293" cy="220765"/>
            </a:xfrm>
            <a:prstGeom prst="wedgeRectCallout">
              <a:avLst>
                <a:gd name="adj1" fmla="val -21428"/>
                <a:gd name="adj2" fmla="val 84287"/>
              </a:avLst>
            </a:prstGeom>
            <a:solidFill>
              <a:srgbClr val="FFFFFF">
                <a:alpha val="8000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dirty="0" smtClean="0">
                  <a:solidFill>
                    <a:schemeClr val="dk1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Diano Marina</a:t>
              </a:r>
              <a:endParaRPr sz="1000" dirty="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12" name="Google Shape;277;p28"/>
            <p:cNvSpPr/>
            <p:nvPr/>
          </p:nvSpPr>
          <p:spPr>
            <a:xfrm>
              <a:off x="1691338" y="2841068"/>
              <a:ext cx="950293" cy="220765"/>
            </a:xfrm>
            <a:prstGeom prst="wedgeRectCallout">
              <a:avLst>
                <a:gd name="adj1" fmla="val -21428"/>
                <a:gd name="adj2" fmla="val 84287"/>
              </a:avLst>
            </a:prstGeom>
            <a:solidFill>
              <a:srgbClr val="FFFFFF">
                <a:alpha val="8000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dirty="0" smtClean="0">
                  <a:solidFill>
                    <a:schemeClr val="dk1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Pieve di Teco</a:t>
              </a:r>
              <a:endParaRPr sz="1000" dirty="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13" name="Google Shape;277;p28"/>
            <p:cNvSpPr/>
            <p:nvPr/>
          </p:nvSpPr>
          <p:spPr>
            <a:xfrm>
              <a:off x="431927" y="2814637"/>
              <a:ext cx="1182561" cy="236189"/>
            </a:xfrm>
            <a:prstGeom prst="wedgeRectCallout">
              <a:avLst>
                <a:gd name="adj1" fmla="val -21428"/>
                <a:gd name="adj2" fmla="val 84287"/>
              </a:avLst>
            </a:prstGeom>
            <a:solidFill>
              <a:srgbClr val="FFFFFF">
                <a:alpha val="8000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dirty="0" smtClean="0">
                  <a:solidFill>
                    <a:schemeClr val="dk1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Montegrosso P.L.</a:t>
              </a:r>
              <a:endParaRPr sz="1000" dirty="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14" name="Google Shape;277;p28"/>
            <p:cNvSpPr/>
            <p:nvPr/>
          </p:nvSpPr>
          <p:spPr>
            <a:xfrm>
              <a:off x="302613" y="3262548"/>
              <a:ext cx="541492" cy="215608"/>
            </a:xfrm>
            <a:prstGeom prst="wedgeRectCallout">
              <a:avLst>
                <a:gd name="adj1" fmla="val -21428"/>
                <a:gd name="adj2" fmla="val 84287"/>
              </a:avLst>
            </a:prstGeom>
            <a:solidFill>
              <a:srgbClr val="FFFFFF">
                <a:alpha val="8000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dirty="0" smtClean="0">
                  <a:solidFill>
                    <a:schemeClr val="dk1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Triora</a:t>
              </a:r>
              <a:endParaRPr sz="1000" dirty="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15" name="Google Shape;277;p28"/>
            <p:cNvSpPr/>
            <p:nvPr/>
          </p:nvSpPr>
          <p:spPr>
            <a:xfrm>
              <a:off x="981328" y="3189627"/>
              <a:ext cx="1070877" cy="236189"/>
            </a:xfrm>
            <a:prstGeom prst="wedgeRectCallout">
              <a:avLst>
                <a:gd name="adj1" fmla="val -21428"/>
                <a:gd name="adj2" fmla="val 84287"/>
              </a:avLst>
            </a:prstGeom>
            <a:solidFill>
              <a:srgbClr val="FFFFFF">
                <a:alpha val="8000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dirty="0" smtClean="0">
                  <a:solidFill>
                    <a:schemeClr val="dk1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Molini di Triora</a:t>
              </a:r>
              <a:endParaRPr sz="1000" dirty="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16" name="Google Shape;277;p28"/>
            <p:cNvSpPr/>
            <p:nvPr/>
          </p:nvSpPr>
          <p:spPr>
            <a:xfrm>
              <a:off x="1427019" y="3506231"/>
              <a:ext cx="1217605" cy="236189"/>
            </a:xfrm>
            <a:prstGeom prst="wedgeRectCallout">
              <a:avLst>
                <a:gd name="adj1" fmla="val -21428"/>
                <a:gd name="adj2" fmla="val 84287"/>
              </a:avLst>
            </a:prstGeom>
            <a:solidFill>
              <a:srgbClr val="FFFFFF">
                <a:alpha val="8000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dirty="0" smtClean="0">
                  <a:solidFill>
                    <a:schemeClr val="dk1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Montalto Carpasio</a:t>
              </a:r>
              <a:endParaRPr sz="1000" dirty="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18" name="Google Shape;277;p28"/>
            <p:cNvSpPr/>
            <p:nvPr/>
          </p:nvSpPr>
          <p:spPr>
            <a:xfrm>
              <a:off x="158339" y="3571783"/>
              <a:ext cx="1070877" cy="236189"/>
            </a:xfrm>
            <a:prstGeom prst="wedgeRectCallout">
              <a:avLst>
                <a:gd name="adj1" fmla="val -21428"/>
                <a:gd name="adj2" fmla="val 84287"/>
              </a:avLst>
            </a:prstGeom>
            <a:solidFill>
              <a:srgbClr val="FFFFFF">
                <a:alpha val="8000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dirty="0" smtClean="0">
                  <a:solidFill>
                    <a:schemeClr val="dk1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Castel Vittorio</a:t>
              </a:r>
              <a:endParaRPr sz="1000" dirty="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19" name="Google Shape;277;p28"/>
            <p:cNvSpPr/>
            <p:nvPr/>
          </p:nvSpPr>
          <p:spPr>
            <a:xfrm>
              <a:off x="980989" y="3991830"/>
              <a:ext cx="628332" cy="179795"/>
            </a:xfrm>
            <a:prstGeom prst="wedgeRectCallout">
              <a:avLst>
                <a:gd name="adj1" fmla="val -21428"/>
                <a:gd name="adj2" fmla="val 84287"/>
              </a:avLst>
            </a:prstGeom>
            <a:solidFill>
              <a:srgbClr val="FFFFFF">
                <a:alpha val="8000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dirty="0" smtClean="0">
                  <a:solidFill>
                    <a:schemeClr val="dk1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Baiardo</a:t>
              </a:r>
              <a:endParaRPr sz="1000" dirty="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20" name="Google Shape;277;p28"/>
            <p:cNvSpPr/>
            <p:nvPr/>
          </p:nvSpPr>
          <p:spPr>
            <a:xfrm>
              <a:off x="1647745" y="4121365"/>
              <a:ext cx="784207" cy="194729"/>
            </a:xfrm>
            <a:prstGeom prst="wedgeRectCallout">
              <a:avLst>
                <a:gd name="adj1" fmla="val -21428"/>
                <a:gd name="adj2" fmla="val 84287"/>
              </a:avLst>
            </a:prstGeom>
            <a:solidFill>
              <a:srgbClr val="FFFFFF">
                <a:alpha val="8000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dirty="0" smtClean="0">
                  <a:solidFill>
                    <a:schemeClr val="dk1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Badalucco</a:t>
              </a:r>
              <a:endParaRPr sz="1000" dirty="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21" name="Google Shape;277;p28"/>
            <p:cNvSpPr/>
            <p:nvPr/>
          </p:nvSpPr>
          <p:spPr>
            <a:xfrm>
              <a:off x="2527384" y="1929179"/>
              <a:ext cx="644442" cy="197076"/>
            </a:xfrm>
            <a:prstGeom prst="wedgeRectCallout">
              <a:avLst>
                <a:gd name="adj1" fmla="val -21428"/>
                <a:gd name="adj2" fmla="val 84287"/>
              </a:avLst>
            </a:prstGeom>
            <a:solidFill>
              <a:srgbClr val="FFFFFF">
                <a:alpha val="8000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dirty="0" smtClean="0">
                  <a:solidFill>
                    <a:schemeClr val="dk1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Carcare</a:t>
              </a:r>
              <a:endParaRPr sz="1000" dirty="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22" name="Google Shape;277;p28"/>
            <p:cNvSpPr/>
            <p:nvPr/>
          </p:nvSpPr>
          <p:spPr>
            <a:xfrm>
              <a:off x="3514741" y="953920"/>
              <a:ext cx="919005" cy="194729"/>
            </a:xfrm>
            <a:prstGeom prst="wedgeRectCallout">
              <a:avLst>
                <a:gd name="adj1" fmla="val -21428"/>
                <a:gd name="adj2" fmla="val 84287"/>
              </a:avLst>
            </a:prstGeom>
            <a:solidFill>
              <a:srgbClr val="FFFFFF">
                <a:alpha val="8000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dirty="0" smtClean="0">
                  <a:solidFill>
                    <a:schemeClr val="dk1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Rossiglione</a:t>
              </a:r>
              <a:endParaRPr sz="1000" dirty="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23" name="Google Shape;277;p28"/>
            <p:cNvSpPr/>
            <p:nvPr/>
          </p:nvSpPr>
          <p:spPr>
            <a:xfrm>
              <a:off x="3993738" y="1461814"/>
              <a:ext cx="507254" cy="173329"/>
            </a:xfrm>
            <a:prstGeom prst="wedgeRectCallout">
              <a:avLst>
                <a:gd name="adj1" fmla="val -21428"/>
                <a:gd name="adj2" fmla="val 84287"/>
              </a:avLst>
            </a:prstGeom>
            <a:solidFill>
              <a:srgbClr val="FFFFFF">
                <a:alpha val="8000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dirty="0" smtClean="0">
                  <a:solidFill>
                    <a:schemeClr val="dk1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Mele</a:t>
              </a:r>
              <a:endParaRPr sz="1000" dirty="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24" name="Google Shape;277;p28"/>
            <p:cNvSpPr/>
            <p:nvPr/>
          </p:nvSpPr>
          <p:spPr>
            <a:xfrm>
              <a:off x="4511693" y="725506"/>
              <a:ext cx="1031192" cy="228414"/>
            </a:xfrm>
            <a:prstGeom prst="wedgeRectCallout">
              <a:avLst>
                <a:gd name="adj1" fmla="val -21428"/>
                <a:gd name="adj2" fmla="val 84287"/>
              </a:avLst>
            </a:prstGeom>
            <a:solidFill>
              <a:srgbClr val="FFFFFF">
                <a:alpha val="8000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dirty="0" smtClean="0">
                  <a:solidFill>
                    <a:schemeClr val="dk1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Ronco Scrivia</a:t>
              </a:r>
              <a:endParaRPr sz="1000" dirty="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25" name="Google Shape;277;p28"/>
            <p:cNvSpPr/>
            <p:nvPr/>
          </p:nvSpPr>
          <p:spPr>
            <a:xfrm>
              <a:off x="5260197" y="1165642"/>
              <a:ext cx="676259" cy="177736"/>
            </a:xfrm>
            <a:prstGeom prst="wedgeRectCallout">
              <a:avLst>
                <a:gd name="adj1" fmla="val -21428"/>
                <a:gd name="adj2" fmla="val 84287"/>
              </a:avLst>
            </a:prstGeom>
            <a:solidFill>
              <a:srgbClr val="FFFFFF">
                <a:alpha val="8000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dirty="0" smtClean="0">
                  <a:solidFill>
                    <a:schemeClr val="dk1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Torriglia</a:t>
              </a:r>
              <a:endParaRPr sz="1000" dirty="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26" name="Google Shape;277;p28"/>
            <p:cNvSpPr/>
            <p:nvPr/>
          </p:nvSpPr>
          <p:spPr>
            <a:xfrm>
              <a:off x="5204755" y="1766920"/>
              <a:ext cx="676259" cy="177736"/>
            </a:xfrm>
            <a:prstGeom prst="wedgeRectCallout">
              <a:avLst>
                <a:gd name="adj1" fmla="val -21428"/>
                <a:gd name="adj2" fmla="val 84287"/>
              </a:avLst>
            </a:prstGeom>
            <a:solidFill>
              <a:srgbClr val="FFFFFF">
                <a:alpha val="8000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dirty="0" smtClean="0">
                  <a:solidFill>
                    <a:schemeClr val="dk1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Avegno</a:t>
              </a:r>
              <a:endParaRPr sz="1000" dirty="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27" name="Google Shape;277;p28"/>
            <p:cNvSpPr/>
            <p:nvPr/>
          </p:nvSpPr>
          <p:spPr>
            <a:xfrm>
              <a:off x="6055341" y="1714500"/>
              <a:ext cx="874097" cy="214679"/>
            </a:xfrm>
            <a:prstGeom prst="wedgeRectCallout">
              <a:avLst>
                <a:gd name="adj1" fmla="val -21428"/>
                <a:gd name="adj2" fmla="val 84287"/>
              </a:avLst>
            </a:prstGeom>
            <a:solidFill>
              <a:srgbClr val="FFFFFF">
                <a:alpha val="8000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dirty="0" smtClean="0">
                  <a:solidFill>
                    <a:schemeClr val="dk1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Mezzanego</a:t>
              </a:r>
              <a:endParaRPr sz="1000" dirty="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28" name="Google Shape;277;p28"/>
            <p:cNvSpPr/>
            <p:nvPr/>
          </p:nvSpPr>
          <p:spPr>
            <a:xfrm>
              <a:off x="5936456" y="2262220"/>
              <a:ext cx="676259" cy="177736"/>
            </a:xfrm>
            <a:prstGeom prst="wedgeRectCallout">
              <a:avLst>
                <a:gd name="adj1" fmla="val -21428"/>
                <a:gd name="adj2" fmla="val 84287"/>
              </a:avLst>
            </a:prstGeom>
            <a:solidFill>
              <a:srgbClr val="FFFFFF">
                <a:alpha val="8000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dirty="0" smtClean="0">
                  <a:solidFill>
                    <a:schemeClr val="dk1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Carasco</a:t>
              </a:r>
              <a:endParaRPr sz="1000" dirty="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29" name="Google Shape;277;p28"/>
            <p:cNvSpPr/>
            <p:nvPr/>
          </p:nvSpPr>
          <p:spPr>
            <a:xfrm>
              <a:off x="6612715" y="2667224"/>
              <a:ext cx="1600200" cy="211546"/>
            </a:xfrm>
            <a:prstGeom prst="wedgeRectCallout">
              <a:avLst>
                <a:gd name="adj1" fmla="val -21428"/>
                <a:gd name="adj2" fmla="val 84287"/>
              </a:avLst>
            </a:prstGeom>
            <a:solidFill>
              <a:srgbClr val="FFFFFF">
                <a:alpha val="8000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dirty="0" smtClean="0">
                  <a:solidFill>
                    <a:schemeClr val="dk1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Riccò del Golfo di Spezia</a:t>
              </a:r>
              <a:endParaRPr sz="1000" dirty="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30" name="Google Shape;277;p28"/>
            <p:cNvSpPr/>
            <p:nvPr/>
          </p:nvSpPr>
          <p:spPr>
            <a:xfrm>
              <a:off x="7329328" y="3413651"/>
              <a:ext cx="653921" cy="185159"/>
            </a:xfrm>
            <a:prstGeom prst="wedgeRectCallout">
              <a:avLst>
                <a:gd name="adj1" fmla="val -21428"/>
                <a:gd name="adj2" fmla="val 84287"/>
              </a:avLst>
            </a:prstGeom>
            <a:solidFill>
              <a:srgbClr val="FFFFFF">
                <a:alpha val="8000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dirty="0" smtClean="0">
                  <a:solidFill>
                    <a:schemeClr val="dk1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Sarzana</a:t>
              </a:r>
              <a:endParaRPr sz="1000" dirty="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31" name="Google Shape;277;p28"/>
            <p:cNvSpPr/>
            <p:nvPr/>
          </p:nvSpPr>
          <p:spPr>
            <a:xfrm>
              <a:off x="6735095" y="3007239"/>
              <a:ext cx="1600200" cy="211546"/>
            </a:xfrm>
            <a:prstGeom prst="wedgeRectCallout">
              <a:avLst>
                <a:gd name="adj1" fmla="val -21428"/>
                <a:gd name="adj2" fmla="val 84287"/>
              </a:avLst>
            </a:prstGeom>
            <a:solidFill>
              <a:srgbClr val="FFFFFF">
                <a:alpha val="8000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dirty="0" smtClean="0">
                  <a:solidFill>
                    <a:schemeClr val="dk1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Santo Stefano di Magra</a:t>
              </a:r>
              <a:endParaRPr sz="1000" dirty="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</p:grpSp>
      <p:sp>
        <p:nvSpPr>
          <p:cNvPr id="17" name="Google Shape;191;p20"/>
          <p:cNvSpPr txBox="1">
            <a:spLocks/>
          </p:cNvSpPr>
          <p:nvPr/>
        </p:nvSpPr>
        <p:spPr>
          <a:xfrm>
            <a:off x="2852805" y="3285244"/>
            <a:ext cx="4027463" cy="449347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it-IT" sz="3200" b="1" dirty="0">
                <a:ln w="3175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002B82"/>
                </a:solidFill>
                <a:latin typeface="Calibri" panose="020F0502020204030204" pitchFamily="34" charset="0"/>
                <a:ea typeface="IBM Plex Sans Light"/>
                <a:cs typeface="Calibri" panose="020F0502020204030204" pitchFamily="34" charset="0"/>
                <a:sym typeface="IBM Plex Sans Light"/>
              </a:rPr>
              <a:t>24</a:t>
            </a:r>
            <a:r>
              <a:rPr lang="it-IT" sz="3200" b="1" dirty="0" smtClean="0"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IBM Plex Sans Light"/>
                <a:cs typeface="Calibri" panose="020F0502020204030204" pitchFamily="34" charset="0"/>
                <a:sym typeface="IBM Plex Sans Light"/>
              </a:rPr>
              <a:t> </a:t>
            </a:r>
            <a:r>
              <a:rPr lang="it-IT" sz="3200" b="1" dirty="0">
                <a:ln w="3175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002B82"/>
                </a:solidFill>
                <a:latin typeface="Calibri" panose="020F0502020204030204" pitchFamily="34" charset="0"/>
                <a:ea typeface="IBM Plex Sans Light"/>
                <a:cs typeface="Calibri" panose="020F0502020204030204" pitchFamily="34" charset="0"/>
                <a:sym typeface="IBM Plex Sans Light"/>
              </a:rPr>
              <a:t>Comuni</a:t>
            </a:r>
            <a:r>
              <a:rPr lang="it-IT" sz="3200" b="1" dirty="0" smtClean="0"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3200" b="1" dirty="0">
                <a:ln w="3175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002B82"/>
                </a:solidFill>
                <a:latin typeface="Calibri" panose="020F0502020204030204" pitchFamily="34" charset="0"/>
                <a:ea typeface="IBM Plex Sans Light"/>
                <a:cs typeface="Calibri" panose="020F0502020204030204" pitchFamily="34" charset="0"/>
              </a:rPr>
              <a:t>finanziati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it-IT" smtClean="0"/>
              <a:pPr/>
              <a:t>8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smtClean="0">
                <a:ln>
                  <a:solidFill>
                    <a:srgbClr val="F2B800"/>
                  </a:solidFill>
                </a:ln>
                <a:solidFill>
                  <a:srgbClr val="FFC000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Comuni finanziati</a:t>
            </a:r>
            <a:endParaRPr sz="2800" dirty="0">
              <a:ln>
                <a:solidFill>
                  <a:srgbClr val="F2B800"/>
                </a:solidFill>
              </a:ln>
              <a:solidFill>
                <a:srgbClr val="FFC000"/>
              </a:solidFill>
              <a:latin typeface="Calibri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69" name="Google Shape;269;p27"/>
          <p:cNvGraphicFramePr/>
          <p:nvPr>
            <p:extLst>
              <p:ext uri="{D42A27DB-BD31-4B8C-83A1-F6EECF244321}">
                <p14:modId xmlns:p14="http://schemas.microsoft.com/office/powerpoint/2010/main" val="2856579134"/>
              </p:ext>
            </p:extLst>
          </p:nvPr>
        </p:nvGraphicFramePr>
        <p:xfrm>
          <a:off x="871883" y="1417161"/>
          <a:ext cx="3013350" cy="3550659"/>
        </p:xfrm>
        <a:graphic>
          <a:graphicData uri="http://schemas.openxmlformats.org/drawingml/2006/table">
            <a:tbl>
              <a:tblPr>
                <a:noFill/>
                <a:tableStyleId>{B8EACD0A-1C41-4429-A923-136898E534FD}</a:tableStyleId>
              </a:tblPr>
              <a:tblGrid>
                <a:gridCol w="1506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6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58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 cap="non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Comune</a:t>
                      </a:r>
                      <a:endParaRPr lang="it-IT" sz="11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 cap="non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Importo</a:t>
                      </a:r>
                      <a:r>
                        <a:rPr lang="it-IT" sz="1100" b="0" cap="none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it-IT" sz="1100" b="1" cap="non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(Euro)</a:t>
                      </a:r>
                      <a:endParaRPr lang="it-IT" sz="11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3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cap="non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Badalucco</a:t>
                      </a:r>
                      <a:endParaRPr lang="it-IT" sz="11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14.640,00</a:t>
                      </a:r>
                    </a:p>
                  </a:txBody>
                  <a:tcPr marL="44450" marR="44450" marT="0" marB="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3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cap="non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Carcare</a:t>
                      </a:r>
                      <a:endParaRPr lang="it-IT" sz="11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22.300,00</a:t>
                      </a:r>
                    </a:p>
                  </a:txBody>
                  <a:tcPr marL="44450" marR="44450" marT="0" marB="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03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cap="non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Diano Marina</a:t>
                      </a:r>
                      <a:endParaRPr lang="it-IT" sz="11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23.000,00</a:t>
                      </a:r>
                    </a:p>
                  </a:txBody>
                  <a:tcPr marL="44450" marR="44450" marT="0" marB="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03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cap="non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Pieve Di Teco</a:t>
                      </a:r>
                      <a:endParaRPr lang="it-IT" sz="11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11.066,00</a:t>
                      </a:r>
                    </a:p>
                  </a:txBody>
                  <a:tcPr marL="44450" marR="44450" marT="0" marB="0" anchor="ctr">
                    <a:lnL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8334793"/>
                  </a:ext>
                </a:extLst>
              </a:tr>
              <a:tr h="2703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cap="non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Carasco</a:t>
                      </a:r>
                      <a:endParaRPr lang="it-IT" sz="11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19.899,32</a:t>
                      </a:r>
                    </a:p>
                  </a:txBody>
                  <a:tcPr marL="44450" marR="44450" marT="0" marB="0" anchor="ctr">
                    <a:lnL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6799474"/>
                  </a:ext>
                </a:extLst>
              </a:tr>
              <a:tr h="2703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cap="non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Ospedaletti</a:t>
                      </a:r>
                      <a:endParaRPr lang="it-IT" sz="11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24.002,04</a:t>
                      </a:r>
                    </a:p>
                  </a:txBody>
                  <a:tcPr marL="44450" marR="44450" marT="0" marB="0" anchor="ctr">
                    <a:lnL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1853570"/>
                  </a:ext>
                </a:extLst>
              </a:tr>
              <a:tr h="2703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cap="non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Triora</a:t>
                      </a:r>
                      <a:endParaRPr lang="it-IT" sz="11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8.818,19</a:t>
                      </a:r>
                    </a:p>
                  </a:txBody>
                  <a:tcPr marL="44450" marR="44450" marT="0" marB="0" anchor="ctr">
                    <a:lnL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7691742"/>
                  </a:ext>
                </a:extLst>
              </a:tr>
              <a:tr h="2703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cap="non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Montalto Carpasio</a:t>
                      </a:r>
                      <a:endParaRPr lang="it-IT" sz="11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7.799,46</a:t>
                      </a:r>
                    </a:p>
                  </a:txBody>
                  <a:tcPr marL="44450" marR="44450" marT="0" marB="0" anchor="ctr">
                    <a:lnL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0061074"/>
                  </a:ext>
                </a:extLst>
              </a:tr>
              <a:tr h="2703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cap="non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Ventimiglia</a:t>
                      </a:r>
                      <a:endParaRPr lang="it-IT" sz="11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20.000,00</a:t>
                      </a:r>
                    </a:p>
                  </a:txBody>
                  <a:tcPr marL="44450" marR="44450" marT="0" marB="0" anchor="ctr">
                    <a:lnL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4411190"/>
                  </a:ext>
                </a:extLst>
              </a:tr>
              <a:tr h="2703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cap="none" dirty="0" err="1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Bajardo</a:t>
                      </a:r>
                      <a:endParaRPr lang="it-IT" sz="11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7.799,46</a:t>
                      </a:r>
                    </a:p>
                  </a:txBody>
                  <a:tcPr marL="44450" marR="44450" marT="0" marB="0" anchor="ctr">
                    <a:lnL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2104080"/>
                  </a:ext>
                </a:extLst>
              </a:tr>
              <a:tr h="2703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cap="non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Molini di Triora</a:t>
                      </a:r>
                      <a:endParaRPr lang="it-IT" sz="11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8.818,19</a:t>
                      </a:r>
                    </a:p>
                  </a:txBody>
                  <a:tcPr marL="44450" marR="44450" marT="0" marB="0" anchor="ctr">
                    <a:lnL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9086769"/>
                  </a:ext>
                </a:extLst>
              </a:tr>
              <a:tr h="2703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cap="non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Riccò del Golfo</a:t>
                      </a:r>
                      <a:endParaRPr lang="it-IT" sz="11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20.300,80</a:t>
                      </a:r>
                    </a:p>
                  </a:txBody>
                  <a:tcPr marL="44450" marR="44450" marT="0" marB="0" anchor="ctr">
                    <a:lnL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8536903"/>
                  </a:ext>
                </a:extLst>
              </a:tr>
            </a:tbl>
          </a:graphicData>
        </a:graphic>
      </p:graphicFrame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2836293"/>
              </p:ext>
            </p:extLst>
          </p:nvPr>
        </p:nvGraphicFramePr>
        <p:xfrm>
          <a:off x="4353156" y="1417161"/>
          <a:ext cx="3013350" cy="3545883"/>
        </p:xfrm>
        <a:graphic>
          <a:graphicData uri="http://schemas.openxmlformats.org/drawingml/2006/table">
            <a:tbl>
              <a:tblPr>
                <a:noFill/>
                <a:tableStyleId>{B8EACD0A-1C41-4429-A923-136898E534FD}</a:tableStyleId>
              </a:tblPr>
              <a:tblGrid>
                <a:gridCol w="1506675">
                  <a:extLst>
                    <a:ext uri="{9D8B030D-6E8A-4147-A177-3AD203B41FA5}">
                      <a16:colId xmlns:a16="http://schemas.microsoft.com/office/drawing/2014/main" val="3147424953"/>
                    </a:ext>
                  </a:extLst>
                </a:gridCol>
                <a:gridCol w="1506675">
                  <a:extLst>
                    <a:ext uri="{9D8B030D-6E8A-4147-A177-3AD203B41FA5}">
                      <a16:colId xmlns:a16="http://schemas.microsoft.com/office/drawing/2014/main" val="1008286479"/>
                    </a:ext>
                  </a:extLst>
                </a:gridCol>
              </a:tblGrid>
              <a:tr h="3058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 cap="non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Comune</a:t>
                      </a:r>
                      <a:endParaRPr lang="it-IT" sz="11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 cap="non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Importo</a:t>
                      </a:r>
                      <a:r>
                        <a:rPr lang="it-IT" sz="1100" b="0" cap="none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it-IT" sz="1100" b="1" cap="non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(Euro)</a:t>
                      </a:r>
                      <a:endParaRPr lang="it-IT" sz="11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4326411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cap="non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Avegno</a:t>
                      </a:r>
                      <a:endParaRPr lang="it-IT" sz="11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1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22.602,91</a:t>
                      </a:r>
                      <a:endParaRPr lang="it-IT" sz="11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2383470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cap="non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Rossiglione</a:t>
                      </a:r>
                      <a:endParaRPr lang="it-IT" sz="11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1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13.000,00</a:t>
                      </a:r>
                      <a:endParaRPr lang="it-IT" sz="11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7613244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cap="non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Ronco Scrivia</a:t>
                      </a:r>
                      <a:endParaRPr lang="it-IT" sz="11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1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23.424,00</a:t>
                      </a:r>
                      <a:endParaRPr lang="it-IT" sz="11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7398296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cap="non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Sarzana</a:t>
                      </a:r>
                      <a:endParaRPr lang="it-IT" sz="11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1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30.000,00</a:t>
                      </a:r>
                      <a:endParaRPr lang="it-IT" sz="11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8567078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cap="non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Vallecrosia</a:t>
                      </a:r>
                      <a:endParaRPr lang="it-IT" sz="11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1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26.000,00</a:t>
                      </a:r>
                      <a:endParaRPr lang="it-IT" sz="11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7399872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cap="non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Montegrosso P. L.</a:t>
                      </a:r>
                      <a:endParaRPr lang="it-IT" sz="11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1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7.799,46</a:t>
                      </a:r>
                      <a:endParaRPr lang="it-IT" sz="11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9547207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cap="non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Castelvittorio</a:t>
                      </a:r>
                      <a:endParaRPr lang="it-IT" sz="11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1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7.799,46</a:t>
                      </a:r>
                      <a:endParaRPr lang="it-IT" sz="11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5621878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cap="non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Torriglia</a:t>
                      </a:r>
                      <a:endParaRPr lang="it-IT" sz="11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1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20.577,10</a:t>
                      </a:r>
                      <a:endParaRPr lang="it-IT" sz="11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0134906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cap="non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Mele</a:t>
                      </a:r>
                      <a:endParaRPr lang="it-IT" sz="11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1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20.553,12</a:t>
                      </a:r>
                      <a:endParaRPr lang="it-IT" sz="11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1024516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cap="non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Mezzanego</a:t>
                      </a:r>
                      <a:endParaRPr lang="it-IT" sz="11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1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13.383,34</a:t>
                      </a:r>
                      <a:endParaRPr lang="it-IT" sz="11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0474125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cap="non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Santo Stefano Magra</a:t>
                      </a:r>
                      <a:endParaRPr lang="it-IT" sz="11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1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27.000,00</a:t>
                      </a:r>
                      <a:endParaRPr lang="it-IT" sz="11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2668947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cap="non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Camporosso</a:t>
                      </a:r>
                      <a:endParaRPr lang="it-IT" sz="11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1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19.417,15</a:t>
                      </a:r>
                      <a:endParaRPr lang="it-IT" sz="11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1745598"/>
                  </a:ext>
                </a:extLst>
              </a:tr>
            </a:tbl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it-IT" smtClean="0"/>
              <a:pPr/>
              <a:t>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3197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rrey template">
  <a:themeElements>
    <a:clrScheme name="Personalizzato 13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002060"/>
      </a:accent1>
      <a:accent2>
        <a:srgbClr val="002D89"/>
      </a:accent2>
      <a:accent3>
        <a:srgbClr val="F69200"/>
      </a:accent3>
      <a:accent4>
        <a:srgbClr val="D8D8D8"/>
      </a:accent4>
      <a:accent5>
        <a:srgbClr val="FEC306"/>
      </a:accent5>
      <a:accent6>
        <a:srgbClr val="FEC306"/>
      </a:accent6>
      <a:hlink>
        <a:srgbClr val="F59E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920</TotalTime>
  <Words>413</Words>
  <Application>Microsoft Office PowerPoint</Application>
  <PresentationFormat>Presentazione su schermo (16:9)</PresentationFormat>
  <Paragraphs>109</Paragraphs>
  <Slides>10</Slides>
  <Notes>10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7" baseType="lpstr">
      <vt:lpstr>Arial</vt:lpstr>
      <vt:lpstr>Calibri</vt:lpstr>
      <vt:lpstr>IBM Plex Sans</vt:lpstr>
      <vt:lpstr>IBM Plex Sans Light</vt:lpstr>
      <vt:lpstr>Merriweather</vt:lpstr>
      <vt:lpstr>Verdana</vt:lpstr>
      <vt:lpstr>Surrey template</vt:lpstr>
      <vt:lpstr>Presentazione standard di PowerPoint</vt:lpstr>
      <vt:lpstr>Bando Rigenerazione Urbana </vt:lpstr>
      <vt:lpstr>Gli obiettivi della l.r. 29 novembre 2018, n.23</vt:lpstr>
      <vt:lpstr>Il ruolo dei Comuni</vt:lpstr>
      <vt:lpstr>Presentazione standard di PowerPoint</vt:lpstr>
      <vt:lpstr>Ambiti</vt:lpstr>
      <vt:lpstr>Istruttoria</vt:lpstr>
      <vt:lpstr>Presentazione standard di PowerPoint</vt:lpstr>
      <vt:lpstr>Comuni finanziati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Rizzo Claudia</dc:creator>
  <cp:lastModifiedBy>Rizzo Claudia</cp:lastModifiedBy>
  <cp:revision>83</cp:revision>
  <dcterms:modified xsi:type="dcterms:W3CDTF">2020-07-09T08:32:03Z</dcterms:modified>
</cp:coreProperties>
</file>