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31" r:id="rId5"/>
    <p:sldId id="332" r:id="rId6"/>
    <p:sldId id="312" r:id="rId7"/>
    <p:sldId id="311" r:id="rId8"/>
    <p:sldId id="340" r:id="rId9"/>
    <p:sldId id="317" r:id="rId10"/>
    <p:sldId id="334" r:id="rId11"/>
    <p:sldId id="318" r:id="rId12"/>
    <p:sldId id="321" r:id="rId13"/>
    <p:sldId id="323" r:id="rId14"/>
    <p:sldId id="324" r:id="rId15"/>
    <p:sldId id="308" r:id="rId16"/>
    <p:sldId id="307" r:id="rId17"/>
    <p:sldId id="305" r:id="rId18"/>
    <p:sldId id="306" r:id="rId19"/>
    <p:sldId id="291" r:id="rId20"/>
    <p:sldId id="265" r:id="rId21"/>
    <p:sldId id="259" r:id="rId22"/>
    <p:sldId id="260" r:id="rId23"/>
    <p:sldId id="266" r:id="rId24"/>
    <p:sldId id="257" r:id="rId25"/>
    <p:sldId id="258" r:id="rId26"/>
    <p:sldId id="261" r:id="rId27"/>
    <p:sldId id="262" r:id="rId28"/>
    <p:sldId id="263" r:id="rId29"/>
    <p:sldId id="264" r:id="rId30"/>
    <p:sldId id="288" r:id="rId31"/>
    <p:sldId id="286" r:id="rId32"/>
    <p:sldId id="279" r:id="rId33"/>
    <p:sldId id="273" r:id="rId34"/>
    <p:sldId id="274" r:id="rId35"/>
    <p:sldId id="276" r:id="rId36"/>
    <p:sldId id="278" r:id="rId37"/>
    <p:sldId id="285" r:id="rId38"/>
    <p:sldId id="302" r:id="rId39"/>
    <p:sldId id="325" r:id="rId40"/>
    <p:sldId id="303" r:id="rId41"/>
    <p:sldId id="314" r:id="rId42"/>
    <p:sldId id="316" r:id="rId43"/>
    <p:sldId id="315" r:id="rId44"/>
    <p:sldId id="304" r:id="rId45"/>
    <p:sldId id="292" r:id="rId46"/>
    <p:sldId id="301" r:id="rId47"/>
    <p:sldId id="339" r:id="rId48"/>
    <p:sldId id="336" r:id="rId49"/>
    <p:sldId id="299" r:id="rId50"/>
    <p:sldId id="337" r:id="rId51"/>
    <p:sldId id="338" r:id="rId52"/>
    <p:sldId id="329" r:id="rId53"/>
    <p:sldId id="335" r:id="rId54"/>
    <p:sldId id="328" r:id="rId55"/>
    <p:sldId id="327" r:id="rId56"/>
    <p:sldId id="287" r:id="rId57"/>
    <p:sldId id="289" r:id="rId58"/>
    <p:sldId id="290" r:id="rId59"/>
    <p:sldId id="313" r:id="rId60"/>
    <p:sldId id="333" r:id="rId61"/>
    <p:sldId id="300" r:id="rId62"/>
    <p:sldId id="280" r:id="rId63"/>
    <p:sldId id="281" r:id="rId64"/>
    <p:sldId id="282" r:id="rId65"/>
    <p:sldId id="283" r:id="rId66"/>
    <p:sldId id="284" r:id="rId6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presProps" Target="presProps.xml" /><Relationship Id="rId7" Type="http://schemas.openxmlformats.org/officeDocument/2006/relationships/slide" Target="slides/slide6.xml" /><Relationship Id="rId71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IG%20ott%202021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IM%202021.xlsx" TargetMode="External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IM%202021.xlsx" TargetMode="External" /><Relationship Id="rId2" Type="http://schemas.microsoft.com/office/2011/relationships/chartColorStyle" Target="colors11.xml" /><Relationship Id="rId1" Type="http://schemas.microsoft.com/office/2011/relationships/chartStyle" Target="style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mperia%202020\Assunzioni%20IM%202021.xlsx" TargetMode="External" /><Relationship Id="rId2" Type="http://schemas.microsoft.com/office/2011/relationships/chartColorStyle" Target="colors12.xml" /><Relationship Id="rId1" Type="http://schemas.microsoft.com/office/2011/relationships/chartStyle" Target="styl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IM%202021.xlsx" TargetMode="External" /><Relationship Id="rId2" Type="http://schemas.microsoft.com/office/2011/relationships/chartColorStyle" Target="colors13.xml" /><Relationship Id="rId1" Type="http://schemas.microsoft.com/office/2011/relationships/chartStyle" Target="style13.xml" 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IM%202021.xlsx" TargetMode="External" /><Relationship Id="rId2" Type="http://schemas.microsoft.com/office/2011/relationships/chartColorStyle" Target="colors14.xml" /><Relationship Id="rId1" Type="http://schemas.microsoft.com/office/2011/relationships/chartStyle" Target="style14.xml" 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IM%202021.xlsx" TargetMode="External" /><Relationship Id="rId2" Type="http://schemas.microsoft.com/office/2011/relationships/chartColorStyle" Target="colors15.xml" /><Relationship Id="rId1" Type="http://schemas.microsoft.com/office/2011/relationships/chartStyle" Target="style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IM%202021.xlsx" TargetMode="External" /><Relationship Id="rId2" Type="http://schemas.microsoft.com/office/2011/relationships/chartColorStyle" Target="colors16.xml" /><Relationship Id="rId1" Type="http://schemas.microsoft.com/office/2011/relationships/chartStyle" Target="style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tuni%202021.xlsx" TargetMode="External" /><Relationship Id="rId2" Type="http://schemas.microsoft.com/office/2011/relationships/chartColorStyle" Target="colors17.xml" /><Relationship Id="rId1" Type="http://schemas.microsoft.com/office/2011/relationships/chartStyle" Target="style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tuni%202021.xlsx" TargetMode="External" /><Relationship Id="rId2" Type="http://schemas.microsoft.com/office/2011/relationships/chartColorStyle" Target="colors18.xml" /><Relationship Id="rId1" Type="http://schemas.microsoft.com/office/2011/relationships/chartStyle" Target="style18.xml" 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tuni%202021.xlsx" TargetMode="External" /><Relationship Id="rId2" Type="http://schemas.microsoft.com/office/2011/relationships/chartColorStyle" Target="colors19.xml" /><Relationship Id="rId1" Type="http://schemas.microsoft.com/office/2011/relationships/chartStyle" Target="style19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IG%20ott%202021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tuni%202021.xlsx" TargetMode="External" /><Relationship Id="rId2" Type="http://schemas.microsoft.com/office/2011/relationships/chartColorStyle" Target="colors20.xml" /><Relationship Id="rId1" Type="http://schemas.microsoft.com/office/2011/relationships/chartStyle" Target="style20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AppData\Local\Temp\7zOC094BCA5\DatiConCadenzaMensileInfortuniLiguria.csv" TargetMode="External" /><Relationship Id="rId2" Type="http://schemas.microsoft.com/office/2011/relationships/chartColorStyle" Target="colors21.xml" /><Relationship Id="rId1" Type="http://schemas.microsoft.com/office/2011/relationships/chartStyle" Target="style21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Appendice_Statistica_Giugno_2022.xlsx" TargetMode="External" /><Relationship Id="rId2" Type="http://schemas.microsoft.com/office/2011/relationships/chartColorStyle" Target="colors22.xml" /><Relationship Id="rId1" Type="http://schemas.microsoft.com/office/2011/relationships/chartStyle" Target="style22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Appendice_Statistica_Maggio_2022.xlsx" TargetMode="External" /><Relationship Id="rId2" Type="http://schemas.microsoft.com/office/2011/relationships/chartColorStyle" Target="colors23.xml" /><Relationship Id="rId1" Type="http://schemas.microsoft.com/office/2011/relationships/chartStyle" Target="style23.xml" 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Appendice_Statistica_Giugno_2022.xlsx" TargetMode="External" /><Relationship Id="rId2" Type="http://schemas.microsoft.com/office/2011/relationships/chartColorStyle" Target="colors24.xml" /><Relationship Id="rId1" Type="http://schemas.microsoft.com/office/2011/relationships/chartStyle" Target="style24.xml" 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dc%20pdc%20mag%2022.xlsx" TargetMode="External" /><Relationship Id="rId2" Type="http://schemas.microsoft.com/office/2011/relationships/chartColorStyle" Target="colors25.xml" /><Relationship Id="rId1" Type="http://schemas.microsoft.com/office/2011/relationships/chartStyle" Target="style25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wnloads\decessi-provonciali_2-2marzo-2022.xlsx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decessi-provinciali-totali-16-06-2022-2%20(1).xlsx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6c9862ab-be30-442b-aecc-42b1ba1ce511.xls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6c9862ab-be30-442b-aecc-42b1ba1ce511.xls" TargetMode="External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6c9862ab-be30-442b-aecc-42b1ba1ce511.xls" TargetMode="External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6c9862ab-be30-442b-aecc-42b1ba1ce511.xls" TargetMode="External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IM%202021.xlsx" TargetMode="External" /><Relationship Id="rId2" Type="http://schemas.microsoft.com/office/2011/relationships/chartColorStyle" Target="colors9.xml" /><Relationship Id="rId1" Type="http://schemas.microsoft.com/office/2011/relationships/chartStyle" Target="styl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Imperia: CIG 2009&gt;2021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Foglio3!$A$10</c:f>
              <c:strCache>
                <c:ptCount val="1"/>
                <c:pt idx="0">
                  <c:v>Imperia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Foglio3!$B$9:$N$9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Foglio3!$B$10:$N$10</c:f>
              <c:numCache>
                <c:formatCode>#,##0</c:formatCode>
                <c:ptCount val="13"/>
                <c:pt idx="0">
                  <c:v>343275</c:v>
                </c:pt>
                <c:pt idx="1">
                  <c:v>338769</c:v>
                </c:pt>
                <c:pt idx="2">
                  <c:v>393171</c:v>
                </c:pt>
                <c:pt idx="3">
                  <c:v>589290</c:v>
                </c:pt>
                <c:pt idx="4">
                  <c:v>589212</c:v>
                </c:pt>
                <c:pt idx="5">
                  <c:v>539393</c:v>
                </c:pt>
                <c:pt idx="6">
                  <c:v>503475</c:v>
                </c:pt>
                <c:pt idx="7">
                  <c:v>303138</c:v>
                </c:pt>
                <c:pt idx="8">
                  <c:v>188521</c:v>
                </c:pt>
                <c:pt idx="9">
                  <c:v>114161</c:v>
                </c:pt>
                <c:pt idx="10">
                  <c:v>90213</c:v>
                </c:pt>
                <c:pt idx="11">
                  <c:v>3006473</c:v>
                </c:pt>
                <c:pt idx="12">
                  <c:v>2288430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F-42A8-A6FE-A47413D4C6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7886352"/>
        <c:axId val="1808328912"/>
      </c:barChart>
      <c:catAx>
        <c:axId val="167788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8328912"/>
        <c:crosses val="autoZero"/>
        <c:auto val="1"/>
        <c:lblAlgn val="ctr"/>
        <c:lblOffset val="100"/>
        <c:noMultiLvlLbl val="0"/>
      </c:catAx>
      <c:valAx>
        <c:axId val="1808328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7788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Cessazioni per sesso ad IMPERIA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'17&gt;21 M&amp;F'!$B$11</c:f>
              <c:strCache>
                <c:ptCount val="1"/>
                <c:pt idx="0">
                  <c:v>maschi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'17&gt;21 M&amp;F'!$C$10:$G$10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'17&gt;21 M&amp;F'!$C$11:$G$11</c:f>
              <c:numCache>
                <c:formatCode>General</c:formatCode>
                <c:ptCount val="5"/>
                <c:pt idx="0">
                  <c:v>14567</c:v>
                </c:pt>
                <c:pt idx="1">
                  <c:v>15664</c:v>
                </c:pt>
                <c:pt idx="2">
                  <c:v>16454</c:v>
                </c:pt>
                <c:pt idx="3">
                  <c:v>13078</c:v>
                </c:pt>
                <c:pt idx="4">
                  <c:v>14232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6F-4C94-A28F-4C1278B2C9D4}"/>
            </c:ext>
          </c:extLst>
        </c:ser>
        <c:ser>
          <c:idx val="1"/>
          <c:order val="1"/>
          <c:tx>
            <c:strRef>
              <c:f>'17&gt;21 M&amp;F'!$B$12</c:f>
              <c:strCache>
                <c:ptCount val="1"/>
                <c:pt idx="0">
                  <c:v>femmine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8.578431372549019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66-443E-9BEF-5A205DC33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'17&gt;21 M&amp;F'!$C$10:$G$10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'17&gt;21 M&amp;F'!$C$12:$G$12</c:f>
              <c:numCache>
                <c:formatCode>General</c:formatCode>
                <c:ptCount val="5"/>
                <c:pt idx="0">
                  <c:v>15284</c:v>
                </c:pt>
                <c:pt idx="1">
                  <c:v>16072</c:v>
                </c:pt>
                <c:pt idx="2">
                  <c:v>15785</c:v>
                </c:pt>
                <c:pt idx="3">
                  <c:v>12811</c:v>
                </c:pt>
                <c:pt idx="4">
                  <c:v>14329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6F-4C94-A28F-4C1278B2C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991312"/>
        <c:axId val="1253744448"/>
      </c:lineChart>
      <c:catAx>
        <c:axId val="125399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3744448"/>
        <c:crosses val="autoZero"/>
        <c:auto val="1"/>
        <c:lblAlgn val="ctr"/>
        <c:lblOffset val="100"/>
        <c:noMultiLvlLbl val="0"/>
      </c:catAx>
      <c:valAx>
        <c:axId val="1253744448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399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en-US" sz="1600" b="1">
                <a:highlight>
                  <a:srgbClr val="FFFF00"/>
                </a:highlight>
              </a:rPr>
              <a:t>Saldo ass/cess per sesso ad IMPERIA</a:t>
            </a:r>
          </a:p>
        </c:rich>
      </c:tx>
      <c:layout>
        <c:manualLayout>
          <c:xMode val="edge"/>
          <c:yMode val="edge"/>
          <c:x val="0.39187507974397118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9079846638626549E-2"/>
          <c:y val="8.3268870402620987E-2"/>
          <c:w val="0.94792862826234214"/>
          <c:h val="0.7822593878020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'17&gt;21 M&amp;F'!$B$16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'17&gt;21 M&amp;F'!$C$15:$G$15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'17&gt;21 M&amp;F'!$C$16:$G$16</c:f>
              <c:numCache>
                <c:formatCode>General</c:formatCode>
                <c:ptCount val="5"/>
                <c:pt idx="0">
                  <c:v>1241</c:v>
                </c:pt>
                <c:pt idx="1">
                  <c:v>1287</c:v>
                </c:pt>
                <c:pt idx="2">
                  <c:v>1461</c:v>
                </c:pt>
                <c:pt idx="3">
                  <c:v>1060</c:v>
                </c:pt>
                <c:pt idx="4">
                  <c:v>1937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8-4205-BAB3-B156A1447795}"/>
            </c:ext>
          </c:extLst>
        </c:ser>
        <c:ser>
          <c:idx val="1"/>
          <c:order val="1"/>
          <c:tx>
            <c:strRef>
              <c:f>'17&gt;21 M&amp;F'!$B$17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'17&gt;21 M&amp;F'!$C$15:$G$15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'17&gt;21 M&amp;F'!$C$17:$G$17</c:f>
              <c:numCache>
                <c:formatCode>General</c:formatCode>
                <c:ptCount val="5"/>
                <c:pt idx="0">
                  <c:v>1200</c:v>
                </c:pt>
                <c:pt idx="1">
                  <c:v>1121</c:v>
                </c:pt>
                <c:pt idx="2">
                  <c:v>1524</c:v>
                </c:pt>
                <c:pt idx="3">
                  <c:v>529</c:v>
                </c:pt>
                <c:pt idx="4">
                  <c:v>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8-4205-BAB3-B156A1447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8170128"/>
        <c:axId val="1122396656"/>
      </c:barChart>
      <c:catAx>
        <c:axId val="17081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2396656"/>
        <c:crosses val="autoZero"/>
        <c:auto val="1"/>
        <c:lblAlgn val="ctr"/>
        <c:lblOffset val="100"/>
        <c:noMultiLvlLbl val="0"/>
      </c:catAx>
      <c:valAx>
        <c:axId val="1122396656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81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600" b="1" dirty="0" err="1"/>
              <a:t>var</a:t>
            </a:r>
            <a:r>
              <a:rPr lang="it-IT" sz="1600" b="1" dirty="0"/>
              <a:t>. % saldo assunzioni/cessazioni per sesso	</a:t>
            </a:r>
          </a:p>
        </c:rich>
      </c:tx>
      <c:layout>
        <c:manualLayout>
          <c:xMode val="edge"/>
          <c:yMode val="edge"/>
          <c:x val="0.35833333333333334"/>
          <c:y val="1.3888831435296456E-2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7782817908630986E-2"/>
          <c:y val="7.9066025208797852E-2"/>
          <c:w val="0.94893215793677965"/>
          <c:h val="0.79737427889996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'17&gt;21 M&amp;F'!$B$37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'17&gt;21 M&amp;F'!$C$36:$G$36</c:f>
              <c:strCache>
                <c:ptCount val="5"/>
                <c:pt idx="0">
                  <c:v>2018&gt;2017</c:v>
                </c:pt>
                <c:pt idx="1">
                  <c:v>2019&gt;2018</c:v>
                </c:pt>
                <c:pt idx="2">
                  <c:v>2020&gt;2019</c:v>
                </c:pt>
                <c:pt idx="3">
                  <c:v>2021&gt;2019</c:v>
                </c:pt>
                <c:pt idx="4">
                  <c:v>2021&gt;2020</c:v>
                </c:pt>
              </c:strCache>
            </c:strRef>
          </c:cat>
          <c:val>
            <c:numRef>
              <c:f>'17&gt;21 M&amp;F'!$C$37:$G$37</c:f>
              <c:numCache>
                <c:formatCode>General</c:formatCode>
                <c:ptCount val="5"/>
                <c:pt idx="0">
                  <c:v>3.7</c:v>
                </c:pt>
                <c:pt idx="1">
                  <c:v>13.5</c:v>
                </c:pt>
                <c:pt idx="2">
                  <c:v>-27.4</c:v>
                </c:pt>
                <c:pt idx="3">
                  <c:v>32.6</c:v>
                </c:pt>
                <c:pt idx="4">
                  <c:v>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5-4BE0-8379-55C735F2C76D}"/>
            </c:ext>
          </c:extLst>
        </c:ser>
        <c:ser>
          <c:idx val="1"/>
          <c:order val="1"/>
          <c:tx>
            <c:strRef>
              <c:f>'17&gt;21 M&amp;F'!$B$38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'17&gt;21 M&amp;F'!$C$36:$G$36</c:f>
              <c:strCache>
                <c:ptCount val="5"/>
                <c:pt idx="0">
                  <c:v>2018&gt;2017</c:v>
                </c:pt>
                <c:pt idx="1">
                  <c:v>2019&gt;2018</c:v>
                </c:pt>
                <c:pt idx="2">
                  <c:v>2020&gt;2019</c:v>
                </c:pt>
                <c:pt idx="3">
                  <c:v>2021&gt;2019</c:v>
                </c:pt>
                <c:pt idx="4">
                  <c:v>2021&gt;2020</c:v>
                </c:pt>
              </c:strCache>
            </c:strRef>
          </c:cat>
          <c:val>
            <c:numRef>
              <c:f>'17&gt;21 M&amp;F'!$C$38:$G$38</c:f>
              <c:numCache>
                <c:formatCode>General</c:formatCode>
                <c:ptCount val="5"/>
                <c:pt idx="0">
                  <c:v>-6.6</c:v>
                </c:pt>
                <c:pt idx="1">
                  <c:v>36</c:v>
                </c:pt>
                <c:pt idx="2">
                  <c:v>-65.3</c:v>
                </c:pt>
                <c:pt idx="3">
                  <c:v>-4.3</c:v>
                </c:pt>
                <c:pt idx="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5-4BE0-8379-55C735F2C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8758640"/>
        <c:axId val="1698911248"/>
      </c:barChart>
      <c:catAx>
        <c:axId val="183875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98911248"/>
        <c:crosses val="autoZero"/>
        <c:auto val="1"/>
        <c:lblAlgn val="ctr"/>
        <c:lblOffset val="100"/>
        <c:noMultiLvlLbl val="0"/>
      </c:catAx>
      <c:valAx>
        <c:axId val="169891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83875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/>
              <a:t>tipologia di assunzione in % su totale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comparazioni!$B$5</c:f>
              <c:strCache>
                <c:ptCount val="1"/>
                <c:pt idx="0">
                  <c:v>T.DET.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comparazioni!$A$6:$A$11</c:f>
              <c:strCache>
                <c:ptCount val="6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IMPERIA</c:v>
                </c:pt>
                <c:pt idx="5">
                  <c:v>LIGURIA</c:v>
                </c:pt>
              </c:strCache>
            </c:strRef>
          </c:cat>
          <c:val>
            <c:numRef>
              <c:f>comparazioni!$B$6:$B$11</c:f>
              <c:numCache>
                <c:formatCode>General</c:formatCode>
                <c:ptCount val="6"/>
                <c:pt idx="0">
                  <c:v>63</c:v>
                </c:pt>
                <c:pt idx="1">
                  <c:v>60.9</c:v>
                </c:pt>
                <c:pt idx="2">
                  <c:v>64.400000000000006</c:v>
                </c:pt>
                <c:pt idx="3">
                  <c:v>60.6</c:v>
                </c:pt>
                <c:pt idx="4">
                  <c:v>62.5</c:v>
                </c:pt>
                <c:pt idx="5">
                  <c:v>62.1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3-4CDA-B43F-550E447362D5}"/>
            </c:ext>
          </c:extLst>
        </c:ser>
        <c:ser>
          <c:idx val="1"/>
          <c:order val="1"/>
          <c:tx>
            <c:strRef>
              <c:f>comparazioni!$C$5</c:f>
              <c:strCache>
                <c:ptCount val="1"/>
                <c:pt idx="0">
                  <c:v>T.IND.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comparazioni!$A$6:$A$11</c:f>
              <c:strCache>
                <c:ptCount val="6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IMPERIA</c:v>
                </c:pt>
                <c:pt idx="5">
                  <c:v>LIGURIA</c:v>
                </c:pt>
              </c:strCache>
            </c:strRef>
          </c:cat>
          <c:val>
            <c:numRef>
              <c:f>comparazioni!$C$6:$C$11</c:f>
              <c:numCache>
                <c:formatCode>General</c:formatCode>
                <c:ptCount val="6"/>
                <c:pt idx="0">
                  <c:v>14.3</c:v>
                </c:pt>
                <c:pt idx="1">
                  <c:v>24.9</c:v>
                </c:pt>
                <c:pt idx="2">
                  <c:v>15.5</c:v>
                </c:pt>
                <c:pt idx="3">
                  <c:v>17.899999999999999</c:v>
                </c:pt>
                <c:pt idx="4">
                  <c:v>16.7</c:v>
                </c:pt>
                <c:pt idx="5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43-4CDA-B43F-550E447362D5}"/>
            </c:ext>
          </c:extLst>
        </c:ser>
        <c:ser>
          <c:idx val="2"/>
          <c:order val="2"/>
          <c:tx>
            <c:strRef>
              <c:f>comparazioni!$D$5</c:f>
              <c:strCache>
                <c:ptCount val="1"/>
                <c:pt idx="0">
                  <c:v>INTERM.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comparazioni!$A$6:$A$11</c:f>
              <c:strCache>
                <c:ptCount val="6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IMPERIA</c:v>
                </c:pt>
                <c:pt idx="5">
                  <c:v>LIGURIA</c:v>
                </c:pt>
              </c:strCache>
            </c:strRef>
          </c:cat>
          <c:val>
            <c:numRef>
              <c:f>comparazioni!$D$6:$D$11</c:f>
              <c:numCache>
                <c:formatCode>General</c:formatCode>
                <c:ptCount val="6"/>
                <c:pt idx="0">
                  <c:v>10.5</c:v>
                </c:pt>
                <c:pt idx="1">
                  <c:v>7.7</c:v>
                </c:pt>
                <c:pt idx="2">
                  <c:v>9.4</c:v>
                </c:pt>
                <c:pt idx="3">
                  <c:v>10.3</c:v>
                </c:pt>
                <c:pt idx="4">
                  <c:v>9.9</c:v>
                </c:pt>
                <c:pt idx="5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43-4CDA-B43F-550E44736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8124928"/>
        <c:axId val="1122396240"/>
      </c:barChart>
      <c:catAx>
        <c:axId val="170812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122396240"/>
        <c:crosses val="autoZero"/>
        <c:auto val="1"/>
        <c:lblAlgn val="ctr"/>
        <c:lblOffset val="100"/>
        <c:noMultiLvlLbl val="0"/>
      </c:catAx>
      <c:valAx>
        <c:axId val="112239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0812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dirty="0">
                <a:highlight>
                  <a:srgbClr val="FFFF00"/>
                </a:highlight>
              </a:rPr>
              <a:t>assunzioni 2021 per livello di istruzione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comparazioni!$B$13</c:f>
              <c:strCache>
                <c:ptCount val="1"/>
                <c:pt idx="0">
                  <c:v>LIC. MED.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comparazioni!$A$14:$A$19</c:f>
              <c:strCache>
                <c:ptCount val="6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IMPERIA</c:v>
                </c:pt>
                <c:pt idx="5">
                  <c:v>LIGURIA</c:v>
                </c:pt>
              </c:strCache>
            </c:strRef>
          </c:cat>
          <c:val>
            <c:numRef>
              <c:f>comparazioni!$B$14:$B$19</c:f>
              <c:numCache>
                <c:formatCode>General</c:formatCode>
                <c:ptCount val="6"/>
                <c:pt idx="0">
                  <c:v>38.700000000000003</c:v>
                </c:pt>
                <c:pt idx="1">
                  <c:v>36.6</c:v>
                </c:pt>
                <c:pt idx="2">
                  <c:v>44</c:v>
                </c:pt>
                <c:pt idx="3">
                  <c:v>32.4</c:v>
                </c:pt>
                <c:pt idx="4">
                  <c:v>38.299999999999997</c:v>
                </c:pt>
                <c:pt idx="5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D-4FCC-9F90-1D34765E897D}"/>
            </c:ext>
          </c:extLst>
        </c:ser>
        <c:ser>
          <c:idx val="1"/>
          <c:order val="1"/>
          <c:tx>
            <c:strRef>
              <c:f>comparazioni!$C$13</c:f>
              <c:strCache>
                <c:ptCount val="1"/>
                <c:pt idx="0">
                  <c:v>SEC. SUP.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comparazioni!$A$14:$A$19</c:f>
              <c:strCache>
                <c:ptCount val="6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IMPERIA</c:v>
                </c:pt>
                <c:pt idx="5">
                  <c:v>LIGURIA</c:v>
                </c:pt>
              </c:strCache>
            </c:strRef>
          </c:cat>
          <c:val>
            <c:numRef>
              <c:f>comparazioni!$C$14:$C$19</c:f>
              <c:numCache>
                <c:formatCode>General</c:formatCode>
                <c:ptCount val="6"/>
                <c:pt idx="0">
                  <c:v>34.200000000000003</c:v>
                </c:pt>
                <c:pt idx="1">
                  <c:v>8.4</c:v>
                </c:pt>
                <c:pt idx="2">
                  <c:v>24.8</c:v>
                </c:pt>
                <c:pt idx="3">
                  <c:v>32.1</c:v>
                </c:pt>
                <c:pt idx="4">
                  <c:v>28.4</c:v>
                </c:pt>
                <c:pt idx="5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D-4FCC-9F90-1D34765E897D}"/>
            </c:ext>
          </c:extLst>
        </c:ser>
        <c:ser>
          <c:idx val="2"/>
          <c:order val="2"/>
          <c:tx>
            <c:strRef>
              <c:f>comparazioni!$D$13</c:f>
              <c:strCache>
                <c:ptCount val="1"/>
                <c:pt idx="0">
                  <c:v>NO TIT.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comparazioni!$A$14:$A$19</c:f>
              <c:strCache>
                <c:ptCount val="6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IMPERIA</c:v>
                </c:pt>
                <c:pt idx="5">
                  <c:v>LIGURIA</c:v>
                </c:pt>
              </c:strCache>
            </c:strRef>
          </c:cat>
          <c:val>
            <c:numRef>
              <c:f>comparazioni!$D$14:$D$19</c:f>
              <c:numCache>
                <c:formatCode>General</c:formatCode>
                <c:ptCount val="6"/>
                <c:pt idx="0">
                  <c:v>14.1</c:v>
                </c:pt>
                <c:pt idx="1">
                  <c:v>49.9</c:v>
                </c:pt>
                <c:pt idx="2">
                  <c:v>22.1</c:v>
                </c:pt>
                <c:pt idx="3">
                  <c:v>22.4</c:v>
                </c:pt>
                <c:pt idx="4">
                  <c:v>22.2</c:v>
                </c:pt>
                <c:pt idx="5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5D-4FCC-9F90-1D34765E8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2253552"/>
        <c:axId val="1711450176"/>
      </c:barChart>
      <c:catAx>
        <c:axId val="17122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11450176"/>
        <c:crosses val="autoZero"/>
        <c:auto val="1"/>
        <c:lblAlgn val="ctr"/>
        <c:lblOffset val="100"/>
        <c:noMultiLvlLbl val="0"/>
      </c:catAx>
      <c:valAx>
        <c:axId val="17114501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1225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it-IT" sz="1600" dirty="0"/>
              <a:t>assunzioni per qualifica professionale ISTAT</a:t>
            </a:r>
          </a:p>
        </c:rich>
      </c:tx>
      <c:layout>
        <c:manualLayout>
          <c:xMode val="edge"/>
          <c:yMode val="edge"/>
          <c:x val="0.30553739206512232"/>
          <c:y val="5.4421768707482989E-3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5.9711288803581786E-2"/>
          <c:w val="0.90286351706036749"/>
          <c:h val="0.78140789544164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comparazioni!$A$22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comparazioni!$B$21:$G$21</c:f>
              <c:strCache>
                <c:ptCount val="6"/>
                <c:pt idx="0">
                  <c:v>CAM.</c:v>
                </c:pt>
                <c:pt idx="1">
                  <c:v>COMM. </c:v>
                </c:pt>
                <c:pt idx="2">
                  <c:v>CUOCHI</c:v>
                </c:pt>
                <c:pt idx="3">
                  <c:v>Add. Ass. Pers.</c:v>
                </c:pt>
                <c:pt idx="4">
                  <c:v>Bracc. Agr.</c:v>
                </c:pt>
                <c:pt idx="5">
                  <c:v>Manov.</c:v>
                </c:pt>
              </c:strCache>
            </c:strRef>
          </c:cat>
          <c:val>
            <c:numRef>
              <c:f>comparazioni!$B$22:$G$22</c:f>
              <c:numCache>
                <c:formatCode>General</c:formatCode>
                <c:ptCount val="6"/>
                <c:pt idx="0">
                  <c:v>14.1</c:v>
                </c:pt>
                <c:pt idx="1">
                  <c:v>8.1</c:v>
                </c:pt>
                <c:pt idx="2">
                  <c:v>4.7</c:v>
                </c:pt>
                <c:pt idx="3">
                  <c:v>1.8</c:v>
                </c:pt>
                <c:pt idx="4">
                  <c:v>2.9</c:v>
                </c:pt>
                <c:pt idx="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6-4348-A4D9-5A936024CCE7}"/>
            </c:ext>
          </c:extLst>
        </c:ser>
        <c:ser>
          <c:idx val="1"/>
          <c:order val="1"/>
          <c:tx>
            <c:strRef>
              <c:f>comparazioni!$A$23</c:f>
              <c:strCache>
                <c:ptCount val="1"/>
                <c:pt idx="0">
                  <c:v>STR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comparazioni!$B$21:$G$21</c:f>
              <c:strCache>
                <c:ptCount val="6"/>
                <c:pt idx="0">
                  <c:v>CAM.</c:v>
                </c:pt>
                <c:pt idx="1">
                  <c:v>COMM. </c:v>
                </c:pt>
                <c:pt idx="2">
                  <c:v>CUOCHI</c:v>
                </c:pt>
                <c:pt idx="3">
                  <c:v>Add. Ass. Pers.</c:v>
                </c:pt>
                <c:pt idx="4">
                  <c:v>Bracc. Agr.</c:v>
                </c:pt>
                <c:pt idx="5">
                  <c:v>Manov.</c:v>
                </c:pt>
              </c:strCache>
            </c:strRef>
          </c:cat>
          <c:val>
            <c:numRef>
              <c:f>comparazioni!$B$23:$G$23</c:f>
              <c:numCache>
                <c:formatCode>General</c:formatCode>
                <c:ptCount val="6"/>
                <c:pt idx="0">
                  <c:v>12.5</c:v>
                </c:pt>
                <c:pt idx="1">
                  <c:v>3.7</c:v>
                </c:pt>
                <c:pt idx="2">
                  <c:v>7.9</c:v>
                </c:pt>
                <c:pt idx="3">
                  <c:v>12.5</c:v>
                </c:pt>
                <c:pt idx="4">
                  <c:v>8.6999999999999993</c:v>
                </c:pt>
                <c:pt idx="5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6-4348-A4D9-5A936024CCE7}"/>
            </c:ext>
          </c:extLst>
        </c:ser>
        <c:ser>
          <c:idx val="2"/>
          <c:order val="2"/>
          <c:tx>
            <c:strRef>
              <c:f>comparazioni!$A$24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comparazioni!$B$21:$G$21</c:f>
              <c:strCache>
                <c:ptCount val="6"/>
                <c:pt idx="0">
                  <c:v>CAM.</c:v>
                </c:pt>
                <c:pt idx="1">
                  <c:v>COMM. </c:v>
                </c:pt>
                <c:pt idx="2">
                  <c:v>CUOCHI</c:v>
                </c:pt>
                <c:pt idx="3">
                  <c:v>Add. Ass. Pers.</c:v>
                </c:pt>
                <c:pt idx="4">
                  <c:v>Bracc. Agr.</c:v>
                </c:pt>
                <c:pt idx="5">
                  <c:v>Manov.</c:v>
                </c:pt>
              </c:strCache>
            </c:strRef>
          </c:cat>
          <c:val>
            <c:numRef>
              <c:f>comparazioni!$B$24:$G$24</c:f>
              <c:numCache>
                <c:formatCode>General</c:formatCode>
                <c:ptCount val="6"/>
                <c:pt idx="0">
                  <c:v>10.5</c:v>
                </c:pt>
                <c:pt idx="1">
                  <c:v>4</c:v>
                </c:pt>
                <c:pt idx="2">
                  <c:v>7.9</c:v>
                </c:pt>
                <c:pt idx="3">
                  <c:v>0.8</c:v>
                </c:pt>
                <c:pt idx="4">
                  <c:v>5.5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86-4348-A4D9-5A936024CCE7}"/>
            </c:ext>
          </c:extLst>
        </c:ser>
        <c:ser>
          <c:idx val="3"/>
          <c:order val="3"/>
          <c:tx>
            <c:strRef>
              <c:f>comparazioni!$A$25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comparazioni!$B$21:$G$21</c:f>
              <c:strCache>
                <c:ptCount val="6"/>
                <c:pt idx="0">
                  <c:v>CAM.</c:v>
                </c:pt>
                <c:pt idx="1">
                  <c:v>COMM. </c:v>
                </c:pt>
                <c:pt idx="2">
                  <c:v>CUOCHI</c:v>
                </c:pt>
                <c:pt idx="3">
                  <c:v>Add. Ass. Pers.</c:v>
                </c:pt>
                <c:pt idx="4">
                  <c:v>Bracc. Agr.</c:v>
                </c:pt>
                <c:pt idx="5">
                  <c:v>Manov.</c:v>
                </c:pt>
              </c:strCache>
            </c:strRef>
          </c:cat>
          <c:val>
            <c:numRef>
              <c:f>comparazioni!$B$25:$G$25</c:f>
              <c:numCache>
                <c:formatCode>General</c:formatCode>
                <c:ptCount val="6"/>
                <c:pt idx="0">
                  <c:v>17</c:v>
                </c:pt>
                <c:pt idx="1">
                  <c:v>10.3</c:v>
                </c:pt>
                <c:pt idx="2">
                  <c:v>2.9</c:v>
                </c:pt>
                <c:pt idx="3">
                  <c:v>7.6</c:v>
                </c:pt>
                <c:pt idx="4">
                  <c:v>2.9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86-4348-A4D9-5A936024CCE7}"/>
            </c:ext>
          </c:extLst>
        </c:ser>
        <c:ser>
          <c:idx val="4"/>
          <c:order val="4"/>
          <c:tx>
            <c:strRef>
              <c:f>comparazioni!$A$26</c:f>
              <c:strCache>
                <c:ptCount val="1"/>
                <c:pt idx="0">
                  <c:v>IMPERIA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comparazioni!$B$21:$G$21</c:f>
              <c:strCache>
                <c:ptCount val="6"/>
                <c:pt idx="0">
                  <c:v>CAM.</c:v>
                </c:pt>
                <c:pt idx="1">
                  <c:v>COMM. </c:v>
                </c:pt>
                <c:pt idx="2">
                  <c:v>CUOCHI</c:v>
                </c:pt>
                <c:pt idx="3">
                  <c:v>Add. Ass. Pers.</c:v>
                </c:pt>
                <c:pt idx="4">
                  <c:v>Bracc. Agr.</c:v>
                </c:pt>
                <c:pt idx="5">
                  <c:v>Manov.</c:v>
                </c:pt>
              </c:strCache>
            </c:strRef>
          </c:cat>
          <c:val>
            <c:numRef>
              <c:f>comparazioni!$B$26:$G$26</c:f>
              <c:numCache>
                <c:formatCode>General</c:formatCode>
                <c:ptCount val="6"/>
                <c:pt idx="0">
                  <c:v>13.7</c:v>
                </c:pt>
                <c:pt idx="1">
                  <c:v>7.1</c:v>
                </c:pt>
                <c:pt idx="2">
                  <c:v>5.4</c:v>
                </c:pt>
                <c:pt idx="3">
                  <c:v>4.2</c:v>
                </c:pt>
                <c:pt idx="4">
                  <c:v>4.2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86-4348-A4D9-5A936024CCE7}"/>
            </c:ext>
          </c:extLst>
        </c:ser>
        <c:ser>
          <c:idx val="5"/>
          <c:order val="5"/>
          <c:tx>
            <c:strRef>
              <c:f>comparazioni!$A$27</c:f>
              <c:strCache>
                <c:ptCount val="1"/>
                <c:pt idx="0">
                  <c:v>LIGURIA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comparazioni!$B$21:$G$21</c:f>
              <c:strCache>
                <c:ptCount val="6"/>
                <c:pt idx="0">
                  <c:v>CAM.</c:v>
                </c:pt>
                <c:pt idx="1">
                  <c:v>COMM. </c:v>
                </c:pt>
                <c:pt idx="2">
                  <c:v>CUOCHI</c:v>
                </c:pt>
                <c:pt idx="3">
                  <c:v>Add. Ass. Pers.</c:v>
                </c:pt>
                <c:pt idx="4">
                  <c:v>Bracc. Agr.</c:v>
                </c:pt>
                <c:pt idx="5">
                  <c:v>Manov.</c:v>
                </c:pt>
              </c:strCache>
            </c:strRef>
          </c:cat>
          <c:val>
            <c:numRef>
              <c:f>comparazioni!$B$27:$G$27</c:f>
              <c:numCache>
                <c:formatCode>General</c:formatCode>
                <c:ptCount val="6"/>
                <c:pt idx="0">
                  <c:v>10.1</c:v>
                </c:pt>
                <c:pt idx="1">
                  <c:v>6.9</c:v>
                </c:pt>
                <c:pt idx="2">
                  <c:v>4.3</c:v>
                </c:pt>
                <c:pt idx="3">
                  <c:v>5.7</c:v>
                </c:pt>
                <c:pt idx="4">
                  <c:v>1.6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86-4348-A4D9-5A936024C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8090704"/>
        <c:axId val="1122405392"/>
      </c:barChart>
      <c:catAx>
        <c:axId val="175809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it-IT"/>
          </a:p>
        </c:txPr>
        <c:crossAx val="1122405392"/>
        <c:crosses val="autoZero"/>
        <c:auto val="1"/>
        <c:lblAlgn val="ctr"/>
        <c:lblOffset val="100"/>
        <c:noMultiLvlLbl val="0"/>
      </c:catAx>
      <c:valAx>
        <c:axId val="112240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pPr>
            <a:endParaRPr lang="it-IT"/>
          </a:p>
        </c:txPr>
        <c:crossAx val="175809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rgbClr val="FF0000"/>
                </a:solidFill>
              </a:rPr>
              <a:t>assunzioni per fascia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2051112032048622E-2"/>
          <c:y val="8.8379629629629614E-2"/>
          <c:w val="0.93865064235391626"/>
          <c:h val="0.69831765820939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comparazioni!$A$49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comparazioni!$B$48:$I$48</c:f>
              <c:strCache>
                <c:ptCount val="8"/>
                <c:pt idx="0">
                  <c:v>0&gt;17</c:v>
                </c:pt>
                <c:pt idx="1">
                  <c:v>18&gt;24</c:v>
                </c:pt>
                <c:pt idx="2">
                  <c:v>25&gt;29</c:v>
                </c:pt>
                <c:pt idx="3">
                  <c:v>30&gt;34</c:v>
                </c:pt>
                <c:pt idx="4">
                  <c:v>35&gt;44</c:v>
                </c:pt>
                <c:pt idx="5">
                  <c:v>45&gt;54</c:v>
                </c:pt>
                <c:pt idx="6">
                  <c:v>55&gt;64</c:v>
                </c:pt>
                <c:pt idx="7">
                  <c:v>65&gt;</c:v>
                </c:pt>
              </c:strCache>
            </c:strRef>
          </c:cat>
          <c:val>
            <c:numRef>
              <c:f>comparazioni!$B$49:$I$49</c:f>
              <c:numCache>
                <c:formatCode>General</c:formatCode>
                <c:ptCount val="8"/>
                <c:pt idx="0">
                  <c:v>1</c:v>
                </c:pt>
                <c:pt idx="1">
                  <c:v>19</c:v>
                </c:pt>
                <c:pt idx="2">
                  <c:v>15</c:v>
                </c:pt>
                <c:pt idx="3">
                  <c:v>12</c:v>
                </c:pt>
                <c:pt idx="4">
                  <c:v>20</c:v>
                </c:pt>
                <c:pt idx="5">
                  <c:v>20</c:v>
                </c:pt>
                <c:pt idx="6">
                  <c:v>11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1-41B9-BF32-BD79E7271ECA}"/>
            </c:ext>
          </c:extLst>
        </c:ser>
        <c:ser>
          <c:idx val="1"/>
          <c:order val="1"/>
          <c:tx>
            <c:strRef>
              <c:f>comparazioni!$A$50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comparazioni!$B$48:$I$48</c:f>
              <c:strCache>
                <c:ptCount val="8"/>
                <c:pt idx="0">
                  <c:v>0&gt;17</c:v>
                </c:pt>
                <c:pt idx="1">
                  <c:v>18&gt;24</c:v>
                </c:pt>
                <c:pt idx="2">
                  <c:v>25&gt;29</c:v>
                </c:pt>
                <c:pt idx="3">
                  <c:v>30&gt;34</c:v>
                </c:pt>
                <c:pt idx="4">
                  <c:v>35&gt;44</c:v>
                </c:pt>
                <c:pt idx="5">
                  <c:v>45&gt;54</c:v>
                </c:pt>
                <c:pt idx="6">
                  <c:v>55&gt;64</c:v>
                </c:pt>
                <c:pt idx="7">
                  <c:v>65&gt;</c:v>
                </c:pt>
              </c:strCache>
            </c:strRef>
          </c:cat>
          <c:val>
            <c:numRef>
              <c:f>comparazioni!$B$50:$I$50</c:f>
              <c:numCache>
                <c:formatCode>General</c:formatCode>
                <c:ptCount val="8"/>
                <c:pt idx="0">
                  <c:v>1</c:v>
                </c:pt>
                <c:pt idx="1">
                  <c:v>19</c:v>
                </c:pt>
                <c:pt idx="2">
                  <c:v>13</c:v>
                </c:pt>
                <c:pt idx="3">
                  <c:v>11</c:v>
                </c:pt>
                <c:pt idx="4">
                  <c:v>20</c:v>
                </c:pt>
                <c:pt idx="5">
                  <c:v>22</c:v>
                </c:pt>
                <c:pt idx="6">
                  <c:v>12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1-41B9-BF32-BD79E7271ECA}"/>
            </c:ext>
          </c:extLst>
        </c:ser>
        <c:ser>
          <c:idx val="2"/>
          <c:order val="2"/>
          <c:tx>
            <c:strRef>
              <c:f>comparazioni!$A$51</c:f>
              <c:strCache>
                <c:ptCount val="1"/>
                <c:pt idx="0">
                  <c:v>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comparazioni!$B$48:$I$48</c:f>
              <c:strCache>
                <c:ptCount val="8"/>
                <c:pt idx="0">
                  <c:v>0&gt;17</c:v>
                </c:pt>
                <c:pt idx="1">
                  <c:v>18&gt;24</c:v>
                </c:pt>
                <c:pt idx="2">
                  <c:v>25&gt;29</c:v>
                </c:pt>
                <c:pt idx="3">
                  <c:v>30&gt;34</c:v>
                </c:pt>
                <c:pt idx="4">
                  <c:v>35&gt;44</c:v>
                </c:pt>
                <c:pt idx="5">
                  <c:v>45&gt;54</c:v>
                </c:pt>
                <c:pt idx="6">
                  <c:v>55&gt;64</c:v>
                </c:pt>
                <c:pt idx="7">
                  <c:v>65&gt;</c:v>
                </c:pt>
              </c:strCache>
            </c:strRef>
          </c:cat>
          <c:val>
            <c:numRef>
              <c:f>comparazioni!$B$51:$I$51</c:f>
              <c:numCache>
                <c:formatCode>General</c:formatCode>
                <c:ptCount val="8"/>
                <c:pt idx="0">
                  <c:v>1</c:v>
                </c:pt>
                <c:pt idx="1">
                  <c:v>19</c:v>
                </c:pt>
                <c:pt idx="2">
                  <c:v>16</c:v>
                </c:pt>
                <c:pt idx="3">
                  <c:v>13</c:v>
                </c:pt>
                <c:pt idx="4">
                  <c:v>20</c:v>
                </c:pt>
                <c:pt idx="5">
                  <c:v>20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1-41B9-BF32-BD79E7271ECA}"/>
            </c:ext>
          </c:extLst>
        </c:ser>
        <c:ser>
          <c:idx val="3"/>
          <c:order val="3"/>
          <c:tx>
            <c:strRef>
              <c:f>comparazioni!$A$52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comparazioni!$B$48:$I$48</c:f>
              <c:strCache>
                <c:ptCount val="8"/>
                <c:pt idx="0">
                  <c:v>0&gt;17</c:v>
                </c:pt>
                <c:pt idx="1">
                  <c:v>18&gt;24</c:v>
                </c:pt>
                <c:pt idx="2">
                  <c:v>25&gt;29</c:v>
                </c:pt>
                <c:pt idx="3">
                  <c:v>30&gt;34</c:v>
                </c:pt>
                <c:pt idx="4">
                  <c:v>35&gt;44</c:v>
                </c:pt>
                <c:pt idx="5">
                  <c:v>45&gt;54</c:v>
                </c:pt>
                <c:pt idx="6">
                  <c:v>55&gt;64</c:v>
                </c:pt>
                <c:pt idx="7">
                  <c:v>65&gt;</c:v>
                </c:pt>
              </c:strCache>
            </c:strRef>
          </c:cat>
          <c:val>
            <c:numRef>
              <c:f>comparazioni!$B$52:$I$52</c:f>
              <c:numCache>
                <c:formatCode>General</c:formatCode>
                <c:ptCount val="8"/>
                <c:pt idx="0">
                  <c:v>1</c:v>
                </c:pt>
                <c:pt idx="1">
                  <c:v>18</c:v>
                </c:pt>
                <c:pt idx="2">
                  <c:v>15</c:v>
                </c:pt>
                <c:pt idx="3">
                  <c:v>12</c:v>
                </c:pt>
                <c:pt idx="4">
                  <c:v>22</c:v>
                </c:pt>
                <c:pt idx="5">
                  <c:v>20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A1-41B9-BF32-BD79E7271ECA}"/>
            </c:ext>
          </c:extLst>
        </c:ser>
        <c:ser>
          <c:idx val="4"/>
          <c:order val="4"/>
          <c:tx>
            <c:strRef>
              <c:f>comparazioni!$A$53</c:f>
              <c:strCache>
                <c:ptCount val="1"/>
                <c:pt idx="0">
                  <c:v>FUORI LIGURIA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comparazioni!$B$48:$I$48</c:f>
              <c:strCache>
                <c:ptCount val="8"/>
                <c:pt idx="0">
                  <c:v>0&gt;17</c:v>
                </c:pt>
                <c:pt idx="1">
                  <c:v>18&gt;24</c:v>
                </c:pt>
                <c:pt idx="2">
                  <c:v>25&gt;29</c:v>
                </c:pt>
                <c:pt idx="3">
                  <c:v>30&gt;34</c:v>
                </c:pt>
                <c:pt idx="4">
                  <c:v>35&gt;44</c:v>
                </c:pt>
                <c:pt idx="5">
                  <c:v>45&gt;54</c:v>
                </c:pt>
                <c:pt idx="6">
                  <c:v>55&gt;64</c:v>
                </c:pt>
                <c:pt idx="7">
                  <c:v>65&gt;</c:v>
                </c:pt>
              </c:strCache>
            </c:strRef>
          </c:cat>
          <c:val>
            <c:numRef>
              <c:f>comparazioni!$B$53:$I$53</c:f>
              <c:numCache>
                <c:formatCode>General</c:formatCode>
                <c:ptCount val="8"/>
                <c:pt idx="0">
                  <c:v>0.4</c:v>
                </c:pt>
                <c:pt idx="1">
                  <c:v>16.2</c:v>
                </c:pt>
                <c:pt idx="2">
                  <c:v>15</c:v>
                </c:pt>
                <c:pt idx="3">
                  <c:v>12.5</c:v>
                </c:pt>
                <c:pt idx="4">
                  <c:v>22.2</c:v>
                </c:pt>
                <c:pt idx="5">
                  <c:v>20</c:v>
                </c:pt>
                <c:pt idx="6">
                  <c:v>11.5</c:v>
                </c:pt>
                <c:pt idx="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A1-41B9-BF32-BD79E7271ECA}"/>
            </c:ext>
          </c:extLst>
        </c:ser>
        <c:ser>
          <c:idx val="5"/>
          <c:order val="5"/>
          <c:tx>
            <c:strRef>
              <c:f>comparazioni!$A$54</c:f>
              <c:strCache>
                <c:ptCount val="1"/>
                <c:pt idx="0">
                  <c:v>TUTTE PROV.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comparazioni!$B$48:$I$48</c:f>
              <c:strCache>
                <c:ptCount val="8"/>
                <c:pt idx="0">
                  <c:v>0&gt;17</c:v>
                </c:pt>
                <c:pt idx="1">
                  <c:v>18&gt;24</c:v>
                </c:pt>
                <c:pt idx="2">
                  <c:v>25&gt;29</c:v>
                </c:pt>
                <c:pt idx="3">
                  <c:v>30&gt;34</c:v>
                </c:pt>
                <c:pt idx="4">
                  <c:v>35&gt;44</c:v>
                </c:pt>
                <c:pt idx="5">
                  <c:v>45&gt;54</c:v>
                </c:pt>
                <c:pt idx="6">
                  <c:v>55&gt;64</c:v>
                </c:pt>
                <c:pt idx="7">
                  <c:v>65&gt;</c:v>
                </c:pt>
              </c:strCache>
            </c:strRef>
          </c:cat>
          <c:val>
            <c:numRef>
              <c:f>comparazioni!$B$54:$I$54</c:f>
              <c:numCache>
                <c:formatCode>General</c:formatCode>
                <c:ptCount val="8"/>
                <c:pt idx="0">
                  <c:v>1</c:v>
                </c:pt>
                <c:pt idx="1">
                  <c:v>19</c:v>
                </c:pt>
                <c:pt idx="2">
                  <c:v>15</c:v>
                </c:pt>
                <c:pt idx="3">
                  <c:v>12</c:v>
                </c:pt>
                <c:pt idx="4">
                  <c:v>21</c:v>
                </c:pt>
                <c:pt idx="5">
                  <c:v>20</c:v>
                </c:pt>
                <c:pt idx="6">
                  <c:v>11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A1-41B9-BF32-BD79E7271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3510096"/>
        <c:axId val="981412080"/>
      </c:barChart>
      <c:catAx>
        <c:axId val="18435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1412080"/>
        <c:crosses val="autoZero"/>
        <c:auto val="1"/>
        <c:lblAlgn val="ctr"/>
        <c:lblOffset val="100"/>
        <c:noMultiLvlLbl val="0"/>
      </c:catAx>
      <c:valAx>
        <c:axId val="98141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35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63043478260872"/>
          <c:y val="0.89529335574483071"/>
          <c:w val="0.60224637681159421"/>
          <c:h val="8.7194789280906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it-IT" dirty="0"/>
              <a:t>Denunce di infortunio per provincia e per causale 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3925621429674229E-2"/>
          <c:y val="0.1564684241950407"/>
          <c:w val="0.89577408522464108"/>
          <c:h val="0.698987989441408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'2021'!$B$17</c:f>
              <c:strCache>
                <c:ptCount val="1"/>
                <c:pt idx="0">
                  <c:v>denunce Covid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'2021'!$A$18:$A$21</c:f>
              <c:strCache>
                <c:ptCount val="4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</c:strCache>
            </c:strRef>
          </c:cat>
          <c:val>
            <c:numRef>
              <c:f>'2021'!$B$18:$B$21</c:f>
              <c:numCache>
                <c:formatCode>General</c:formatCode>
                <c:ptCount val="4"/>
                <c:pt idx="0">
                  <c:v>1224</c:v>
                </c:pt>
                <c:pt idx="1">
                  <c:v>349</c:v>
                </c:pt>
                <c:pt idx="2">
                  <c:v>182</c:v>
                </c:pt>
                <c:pt idx="3">
                  <c:v>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D-4939-8AA9-3E9186275CA8}"/>
            </c:ext>
          </c:extLst>
        </c:ser>
        <c:ser>
          <c:idx val="1"/>
          <c:order val="1"/>
          <c:tx>
            <c:strRef>
              <c:f>'2021'!$C$17</c:f>
              <c:strCache>
                <c:ptCount val="1"/>
                <c:pt idx="0">
                  <c:v>tot. Denunce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'2021'!$A$18:$A$21</c:f>
              <c:strCache>
                <c:ptCount val="4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</c:strCache>
            </c:strRef>
          </c:cat>
          <c:val>
            <c:numRef>
              <c:f>'2021'!$C$18:$C$21</c:f>
              <c:numCache>
                <c:formatCode>General</c:formatCode>
                <c:ptCount val="4"/>
                <c:pt idx="0">
                  <c:v>10089</c:v>
                </c:pt>
                <c:pt idx="1">
                  <c:v>2526</c:v>
                </c:pt>
                <c:pt idx="2">
                  <c:v>2552</c:v>
                </c:pt>
                <c:pt idx="3">
                  <c:v>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D-4939-8AA9-3E9186275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3739359"/>
        <c:axId val="783899359"/>
      </c:barChart>
      <c:catAx>
        <c:axId val="783739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it-IT"/>
          </a:p>
        </c:txPr>
        <c:crossAx val="783899359"/>
        <c:crosses val="autoZero"/>
        <c:auto val="1"/>
        <c:lblAlgn val="ctr"/>
        <c:lblOffset val="100"/>
        <c:noMultiLvlLbl val="0"/>
      </c:catAx>
      <c:valAx>
        <c:axId val="783899359"/>
        <c:scaling>
          <c:orientation val="minMax"/>
          <c:max val="1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it-IT"/>
          </a:p>
        </c:txPr>
        <c:crossAx val="783739359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baseline="0" dirty="0">
                <a:effectLst/>
              </a:rPr>
              <a:t>Incidenza in % delle denunce di infortunio per provincia e per causale COVID-19 sul totale</a:t>
            </a:r>
            <a:endParaRPr lang="it-IT" sz="1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'2021'!$B$76</c:f>
              <c:strCache>
                <c:ptCount val="1"/>
                <c:pt idx="0">
                  <c:v>inc.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'2021'!$A$77:$A$81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LIGURIA</c:v>
                </c:pt>
              </c:strCache>
            </c:strRef>
          </c:cat>
          <c:val>
            <c:numRef>
              <c:f>'2021'!$B$77:$B$81</c:f>
              <c:numCache>
                <c:formatCode>0.0</c:formatCode>
                <c:ptCount val="5"/>
                <c:pt idx="0" formatCode="General">
                  <c:v>32.299999999999997</c:v>
                </c:pt>
                <c:pt idx="1">
                  <c:v>27</c:v>
                </c:pt>
                <c:pt idx="2" formatCode="General">
                  <c:v>14.5</c:v>
                </c:pt>
                <c:pt idx="3" formatCode="General">
                  <c:v>15.4</c:v>
                </c:pt>
                <c:pt idx="4" formatCode="General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7-412F-AAE3-8FAF0BB9E8A4}"/>
            </c:ext>
          </c:extLst>
        </c:ser>
        <c:ser>
          <c:idx val="1"/>
          <c:order val="1"/>
          <c:tx>
            <c:strRef>
              <c:f>'2021'!$C$76</c:f>
              <c:strCache>
                <c:ptCount val="1"/>
                <c:pt idx="0">
                  <c:v>inc. 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'2021'!$A$77:$A$81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LIGURIA</c:v>
                </c:pt>
              </c:strCache>
            </c:strRef>
          </c:cat>
          <c:val>
            <c:numRef>
              <c:f>'2021'!$C$77:$C$81</c:f>
              <c:numCache>
                <c:formatCode>General</c:formatCode>
                <c:ptCount val="5"/>
                <c:pt idx="0">
                  <c:v>12.1</c:v>
                </c:pt>
                <c:pt idx="1">
                  <c:v>13.8</c:v>
                </c:pt>
                <c:pt idx="2">
                  <c:v>7.1</c:v>
                </c:pt>
                <c:pt idx="3">
                  <c:v>9.6</c:v>
                </c:pt>
                <c:pt idx="4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7-412F-AAE3-8FAF0BB9E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50936559"/>
        <c:axId val="783920991"/>
      </c:barChart>
      <c:catAx>
        <c:axId val="75093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3920991"/>
        <c:crosses val="autoZero"/>
        <c:auto val="1"/>
        <c:lblAlgn val="ctr"/>
        <c:lblOffset val="100"/>
        <c:noMultiLvlLbl val="0"/>
      </c:catAx>
      <c:valAx>
        <c:axId val="78392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093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it-IT" sz="1800" b="1" dirty="0">
                <a:highlight>
                  <a:srgbClr val="FFFF00"/>
                </a:highlight>
              </a:rPr>
              <a:t>Decessi per 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'2021'!$B$33</c:f>
              <c:strCache>
                <c:ptCount val="1"/>
                <c:pt idx="0">
                  <c:v>covid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'2021'!$A$34:$A$38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LIGURIA</c:v>
                </c:pt>
              </c:strCache>
            </c:strRef>
          </c:cat>
          <c:val>
            <c:numRef>
              <c:f>'2021'!$B$34:$B$38</c:f>
              <c:numCache>
                <c:formatCode>General</c:formatCode>
                <c:ptCount val="5"/>
                <c:pt idx="0">
                  <c:v>15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0-48AE-A188-CF73E3B20B14}"/>
            </c:ext>
          </c:extLst>
        </c:ser>
        <c:ser>
          <c:idx val="1"/>
          <c:order val="1"/>
          <c:tx>
            <c:strRef>
              <c:f>'2021'!$C$33</c:f>
              <c:strCache>
                <c:ptCount val="1"/>
                <c:pt idx="0">
                  <c:v>covid 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'2021'!$A$34:$A$38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LIGURIA</c:v>
                </c:pt>
              </c:strCache>
            </c:strRef>
          </c:cat>
          <c:val>
            <c:numRef>
              <c:f>'2021'!$C$34:$C$38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E0-48AE-A188-CF73E3B2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77558111"/>
        <c:axId val="783916415"/>
      </c:barChart>
      <c:catAx>
        <c:axId val="97755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3916415"/>
        <c:crosses val="autoZero"/>
        <c:auto val="1"/>
        <c:lblAlgn val="ctr"/>
        <c:lblOffset val="100"/>
        <c:noMultiLvlLbl val="0"/>
      </c:catAx>
      <c:valAx>
        <c:axId val="78391641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55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CIG IMPERIA: gen-mag 2009&gt;2022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Foglio3!$A$18</c:f>
              <c:strCache>
                <c:ptCount val="1"/>
                <c:pt idx="0">
                  <c:v>CIGD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Foglio3!$B$17:$O$17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Foglio3!$B$18:$O$18</c:f>
              <c:numCache>
                <c:formatCode>#,##0</c:formatCode>
                <c:ptCount val="14"/>
                <c:pt idx="0" formatCode="General">
                  <c:v>640</c:v>
                </c:pt>
                <c:pt idx="1">
                  <c:v>44595</c:v>
                </c:pt>
                <c:pt idx="2">
                  <c:v>87763</c:v>
                </c:pt>
                <c:pt idx="3">
                  <c:v>196905</c:v>
                </c:pt>
                <c:pt idx="4">
                  <c:v>105009</c:v>
                </c:pt>
                <c:pt idx="5">
                  <c:v>51112</c:v>
                </c:pt>
                <c:pt idx="6">
                  <c:v>30778</c:v>
                </c:pt>
                <c:pt idx="7">
                  <c:v>31910</c:v>
                </c:pt>
                <c:pt idx="8">
                  <c:v>7656</c:v>
                </c:pt>
                <c:pt idx="9" formatCode="General">
                  <c:v>0</c:v>
                </c:pt>
                <c:pt idx="10" formatCode="General">
                  <c:v>0</c:v>
                </c:pt>
                <c:pt idx="11">
                  <c:v>709732</c:v>
                </c:pt>
                <c:pt idx="12">
                  <c:v>1262491</c:v>
                </c:pt>
                <c:pt idx="13">
                  <c:v>21886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E-42A5-A43F-CAB21B0149FB}"/>
            </c:ext>
          </c:extLst>
        </c:ser>
        <c:ser>
          <c:idx val="1"/>
          <c:order val="1"/>
          <c:tx>
            <c:strRef>
              <c:f>Foglio3!$A$19</c:f>
              <c:strCache>
                <c:ptCount val="1"/>
                <c:pt idx="0">
                  <c:v>CIGS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Foglio3!$B$17:$O$17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Foglio3!$B$19:$O$19</c:f>
              <c:numCache>
                <c:formatCode>#,##0</c:formatCode>
                <c:ptCount val="14"/>
                <c:pt idx="0">
                  <c:v>22975</c:v>
                </c:pt>
                <c:pt idx="1">
                  <c:v>20516</c:v>
                </c:pt>
                <c:pt idx="2">
                  <c:v>3802</c:v>
                </c:pt>
                <c:pt idx="3">
                  <c:v>68932</c:v>
                </c:pt>
                <c:pt idx="4">
                  <c:v>33063</c:v>
                </c:pt>
                <c:pt idx="5">
                  <c:v>38762</c:v>
                </c:pt>
                <c:pt idx="6">
                  <c:v>155325</c:v>
                </c:pt>
                <c:pt idx="7">
                  <c:v>180481</c:v>
                </c:pt>
                <c:pt idx="8">
                  <c:v>51583</c:v>
                </c:pt>
                <c:pt idx="9">
                  <c:v>17267</c:v>
                </c:pt>
                <c:pt idx="10">
                  <c:v>4085</c:v>
                </c:pt>
                <c:pt idx="11">
                  <c:v>1854</c:v>
                </c:pt>
                <c:pt idx="12">
                  <c:v>26979</c:v>
                </c:pt>
                <c:pt idx="13">
                  <c:v>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E-42A5-A43F-CAB21B0149FB}"/>
            </c:ext>
          </c:extLst>
        </c:ser>
        <c:ser>
          <c:idx val="2"/>
          <c:order val="2"/>
          <c:tx>
            <c:strRef>
              <c:f>Foglio3!$A$20</c:f>
              <c:strCache>
                <c:ptCount val="1"/>
                <c:pt idx="0">
                  <c:v>CIGO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Foglio3!$B$17:$O$17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Foglio3!$B$20:$O$20</c:f>
              <c:numCache>
                <c:formatCode>#,##0</c:formatCode>
                <c:ptCount val="14"/>
                <c:pt idx="0">
                  <c:v>72790</c:v>
                </c:pt>
                <c:pt idx="1">
                  <c:v>108300</c:v>
                </c:pt>
                <c:pt idx="2">
                  <c:v>129700</c:v>
                </c:pt>
                <c:pt idx="3">
                  <c:v>45451</c:v>
                </c:pt>
                <c:pt idx="4">
                  <c:v>128478</c:v>
                </c:pt>
                <c:pt idx="5">
                  <c:v>95162</c:v>
                </c:pt>
                <c:pt idx="6">
                  <c:v>116545</c:v>
                </c:pt>
                <c:pt idx="7">
                  <c:v>22509</c:v>
                </c:pt>
                <c:pt idx="8">
                  <c:v>19892</c:v>
                </c:pt>
                <c:pt idx="9">
                  <c:v>43787</c:v>
                </c:pt>
                <c:pt idx="10">
                  <c:v>25743</c:v>
                </c:pt>
                <c:pt idx="11">
                  <c:v>871215</c:v>
                </c:pt>
                <c:pt idx="12">
                  <c:v>235703</c:v>
                </c:pt>
                <c:pt idx="13">
                  <c:v>17723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E-42A5-A43F-CAB21B014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9436432"/>
        <c:axId val="1674427776"/>
      </c:barChart>
      <c:catAx>
        <c:axId val="180943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4427776"/>
        <c:crosses val="autoZero"/>
        <c:auto val="1"/>
        <c:lblAlgn val="ctr"/>
        <c:lblOffset val="100"/>
        <c:noMultiLvlLbl val="0"/>
      </c:catAx>
      <c:valAx>
        <c:axId val="1674427776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943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it-IT" sz="1600" b="1" dirty="0">
                <a:highlight>
                  <a:srgbClr val="FFFF00"/>
                </a:highlight>
              </a:rPr>
              <a:t>Totali decessi in Liguria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'2021'!$M$56</c:f>
              <c:strCache>
                <c:ptCount val="1"/>
                <c:pt idx="0">
                  <c:v>gen&gt;dic 2020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'2021'!$L$57:$L$61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LIGURIA</c:v>
                </c:pt>
              </c:strCache>
            </c:strRef>
          </c:cat>
          <c:val>
            <c:numRef>
              <c:f>'2021'!$M$57:$M$61</c:f>
              <c:numCache>
                <c:formatCode>General</c:formatCode>
                <c:ptCount val="5"/>
                <c:pt idx="0">
                  <c:v>21</c:v>
                </c:pt>
                <c:pt idx="1">
                  <c:v>10</c:v>
                </c:pt>
                <c:pt idx="2">
                  <c:v>5</c:v>
                </c:pt>
                <c:pt idx="3">
                  <c:v>8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D-498F-BECC-28404B0D6011}"/>
            </c:ext>
          </c:extLst>
        </c:ser>
        <c:ser>
          <c:idx val="1"/>
          <c:order val="1"/>
          <c:tx>
            <c:strRef>
              <c:f>'2021'!$E$56</c:f>
              <c:strCache>
                <c:ptCount val="1"/>
                <c:pt idx="0">
                  <c:v>gen&gt;dic 2021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'2021'!$L$57:$L$61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LIGURIA</c:v>
                </c:pt>
              </c:strCache>
            </c:strRef>
          </c:cat>
          <c:val>
            <c:numRef>
              <c:f>'2021'!$N$57:$N$61</c:f>
              <c:numCache>
                <c:formatCode>General</c:formatCode>
                <c:ptCount val="5"/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D-498F-BECC-28404B0D6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86520223"/>
        <c:axId val="783920159"/>
      </c:barChart>
      <c:catAx>
        <c:axId val="78652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3920159"/>
        <c:crosses val="autoZero"/>
        <c:auto val="1"/>
        <c:lblAlgn val="ctr"/>
        <c:lblOffset val="100"/>
        <c:noMultiLvlLbl val="0"/>
      </c:catAx>
      <c:valAx>
        <c:axId val="78392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652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Denunce con esito mortale per provincia, nazionalità e sesso.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8948229297424778E-2"/>
          <c:y val="8.4567781220397042E-2"/>
          <c:w val="0.95776674654798588"/>
          <c:h val="0.76332061540611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Foglio1!$B$6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Foglio1!$C$5:$G$5</c:f>
              <c:strCache>
                <c:ptCount val="5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totale</c:v>
                </c:pt>
              </c:strCache>
            </c:strRef>
          </c:cat>
          <c:val>
            <c:numRef>
              <c:f>Foglio1!$C$6:$G$6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7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B-49DD-B658-8CFFFEE79529}"/>
            </c:ext>
          </c:extLst>
        </c:ser>
        <c:ser>
          <c:idx val="1"/>
          <c:order val="1"/>
          <c:tx>
            <c:strRef>
              <c:f>Foglio1!$B$7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Foglio1!$C$5:$G$5</c:f>
              <c:strCache>
                <c:ptCount val="5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totale</c:v>
                </c:pt>
              </c:strCache>
            </c:strRef>
          </c:cat>
          <c:val>
            <c:numRef>
              <c:f>Foglio1!$C$7:$G$7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B-49DD-B658-8CFFFEE79529}"/>
            </c:ext>
          </c:extLst>
        </c:ser>
        <c:ser>
          <c:idx val="2"/>
          <c:order val="2"/>
          <c:tx>
            <c:strRef>
              <c:f>Foglio1!$B$8</c:f>
              <c:strCache>
                <c:ptCount val="1"/>
                <c:pt idx="0">
                  <c:v>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Foglio1!$C$5:$G$5</c:f>
              <c:strCache>
                <c:ptCount val="5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totale</c:v>
                </c:pt>
              </c:strCache>
            </c:strRef>
          </c:cat>
          <c:val>
            <c:numRef>
              <c:f>Foglio1!$C$8:$G$8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8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FB-49DD-B658-8CFFFEE79529}"/>
            </c:ext>
          </c:extLst>
        </c:ser>
        <c:ser>
          <c:idx val="3"/>
          <c:order val="3"/>
          <c:tx>
            <c:strRef>
              <c:f>Foglio1!$B$9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Foglio1!$C$5:$G$5</c:f>
              <c:strCache>
                <c:ptCount val="5"/>
                <c:pt idx="0">
                  <c:v>ITA</c:v>
                </c:pt>
                <c:pt idx="1">
                  <c:v>STR</c:v>
                </c:pt>
                <c:pt idx="2">
                  <c:v>M</c:v>
                </c:pt>
                <c:pt idx="3">
                  <c:v>F</c:v>
                </c:pt>
                <c:pt idx="4">
                  <c:v>totale</c:v>
                </c:pt>
              </c:strCache>
            </c:strRef>
          </c:cat>
          <c:val>
            <c:numRef>
              <c:f>Foglio1!$C$9:$G$9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FB-49DD-B658-8CFFFEE79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569311"/>
        <c:axId val="917534063"/>
      </c:barChart>
      <c:catAx>
        <c:axId val="9775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7534063"/>
        <c:crosses val="autoZero"/>
        <c:auto val="1"/>
        <c:lblAlgn val="ctr"/>
        <c:lblOffset val="100"/>
        <c:noMultiLvlLbl val="0"/>
      </c:catAx>
      <c:valAx>
        <c:axId val="917534063"/>
        <c:scaling>
          <c:orientation val="minMax"/>
          <c:max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56931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it-IT" dirty="0">
                <a:latin typeface="Arial Black" panose="020B0A04020102020204" pitchFamily="34" charset="0"/>
              </a:rPr>
              <a:t>Nuclei familiari RICHIEDENTI per anno e per provincia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827817718437369E-2"/>
          <c:y val="8.1984667704508379E-2"/>
          <c:w val="0.91687882764654416"/>
          <c:h val="0.751803008637803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'Tavola 1.1.1 RdC'!$J$2:$J$3</c:f>
              <c:strCache>
                <c:ptCount val="2"/>
                <c:pt idx="1">
                  <c:v>Anno 2019
(Aprile - Dicembre)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1.1.1 RdC'!$I$4:$I$7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RdC'!$J$4:$J$7</c:f>
              <c:numCache>
                <c:formatCode>_-* #,##0_-;\-* #,##0_-;_-* "-"??_-;_-@_-</c:formatCode>
                <c:ptCount val="4"/>
                <c:pt idx="0">
                  <c:v>20154</c:v>
                </c:pt>
                <c:pt idx="1">
                  <c:v>5973</c:v>
                </c:pt>
                <c:pt idx="2">
                  <c:v>4277</c:v>
                </c:pt>
                <c:pt idx="3">
                  <c:v>5665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8-48D2-8DFA-1648D3D6973F}"/>
            </c:ext>
          </c:extLst>
        </c:ser>
        <c:ser>
          <c:idx val="1"/>
          <c:order val="1"/>
          <c:tx>
            <c:strRef>
              <c:f>'Tavola 1.1.1 RdC'!$K$2:$K$3</c:f>
              <c:strCache>
                <c:ptCount val="2"/>
                <c:pt idx="1">
                  <c:v>Anno 2020
(Gennaio - Dicembre)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1.1.1 RdC'!$I$4:$I$7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RdC'!$K$4:$K$7</c:f>
              <c:numCache>
                <c:formatCode>_-* #,##0_-;\-* #,##0_-;_-* "-"??_-;_-@_-</c:formatCode>
                <c:ptCount val="4"/>
                <c:pt idx="0">
                  <c:v>18251</c:v>
                </c:pt>
                <c:pt idx="1">
                  <c:v>5198</c:v>
                </c:pt>
                <c:pt idx="2">
                  <c:v>3210</c:v>
                </c:pt>
                <c:pt idx="3">
                  <c:v>4782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F8-48D2-8DFA-1648D3D6973F}"/>
            </c:ext>
          </c:extLst>
        </c:ser>
        <c:ser>
          <c:idx val="2"/>
          <c:order val="2"/>
          <c:tx>
            <c:strRef>
              <c:f>'Tavola 1.1.1 RdC'!$L$2:$L$3</c:f>
              <c:strCache>
                <c:ptCount val="2"/>
                <c:pt idx="1">
                  <c:v>Anno 2021
(Gennaio - Dicembre)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1.1.1 RdC'!$I$4:$I$7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RdC'!$L$4:$L$7</c:f>
              <c:numCache>
                <c:formatCode>_-* #,##0_-;\-* #,##0_-;_-* "-"??_-;_-@_-</c:formatCode>
                <c:ptCount val="4"/>
                <c:pt idx="0">
                  <c:v>13605</c:v>
                </c:pt>
                <c:pt idx="1">
                  <c:v>4254</c:v>
                </c:pt>
                <c:pt idx="2">
                  <c:v>2573</c:v>
                </c:pt>
                <c:pt idx="3">
                  <c:v>3875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F8-48D2-8DFA-1648D3D6973F}"/>
            </c:ext>
          </c:extLst>
        </c:ser>
        <c:ser>
          <c:idx val="3"/>
          <c:order val="3"/>
          <c:tx>
            <c:strRef>
              <c:f>'Tavola 1.1.1 RdC'!$M$2:$M$3</c:f>
              <c:strCache>
                <c:ptCount val="2"/>
                <c:pt idx="1">
                  <c:v>Anno 2022
(Gennaio - Maggio)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rgbClr val="7030A0"/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1"/>
              <c:layout>
                <c:manualLayout>
                  <c:x val="3.864734299516903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F8-48D2-8DFA-1648D3D6973F}"/>
                </c:ext>
              </c:extLst>
            </c:dLbl>
            <c:dLbl>
              <c:idx val="2"/>
              <c:layout>
                <c:manualLayout>
                  <c:x val="3.0193236714975844E-2"/>
                  <c:y val="-1.1674569982842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F8-48D2-8DFA-1648D3D6973F}"/>
                </c:ext>
              </c:extLst>
            </c:dLbl>
            <c:dLbl>
              <c:idx val="3"/>
              <c:layout>
                <c:manualLayout>
                  <c:x val="3.5024154589371984E-2"/>
                  <c:y val="-2.91864249571051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F8-48D2-8DFA-1648D3D69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1.1.1 RdC'!$I$4:$I$7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RdC'!$M$4:$M$7</c:f>
              <c:numCache>
                <c:formatCode>_-* #,##0_-;\-* #,##0_-;_-* "-"??_-;_-@_-</c:formatCode>
                <c:ptCount val="4"/>
                <c:pt idx="0">
                  <c:v>7490</c:v>
                </c:pt>
                <c:pt idx="1">
                  <c:v>2446</c:v>
                </c:pt>
                <c:pt idx="2">
                  <c:v>1443</c:v>
                </c:pt>
                <c:pt idx="3">
                  <c:v>2159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F8-48D2-8DFA-1648D3D697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3775312"/>
        <c:axId val="692629760"/>
      </c:barChart>
      <c:catAx>
        <c:axId val="68377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2629760"/>
        <c:crosses val="autoZero"/>
        <c:auto val="1"/>
        <c:lblAlgn val="ctr"/>
        <c:lblOffset val="100"/>
        <c:noMultiLvlLbl val="0"/>
      </c:catAx>
      <c:valAx>
        <c:axId val="692629760"/>
        <c:scaling>
          <c:orientation val="minMax"/>
          <c:max val="6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377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64433793601888"/>
          <c:y val="0.91023873345619033"/>
          <c:w val="0.62245045456274484"/>
          <c:h val="7.38038197352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+mn-cs"/>
              </a:defRPr>
            </a:pPr>
            <a:r>
              <a:rPr lang="it-IT" sz="1600" dirty="0"/>
              <a:t>Incidenza persone coinvolte da </a:t>
            </a:r>
            <a:r>
              <a:rPr lang="it-IT" sz="1600" dirty="0" err="1"/>
              <a:t>R+PdC</a:t>
            </a:r>
            <a:r>
              <a:rPr lang="it-IT" sz="1600" dirty="0"/>
              <a:t> su totale popolazione residente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'Tavola 1.5.1 RdC'!$M$59</c:f>
              <c:strCache>
                <c:ptCount val="1"/>
                <c:pt idx="0">
                  <c:v>Incidenza persone R+PdC su pop. Res.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Source Sans Pro Black" panose="020B0803030403020204" pitchFamily="34" charset="0"/>
                    <a:ea typeface="Source Sans Pro Black" panose="020B080303040302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'Tavola 1.5.1 RdC'!$L$60:$L$64</c:f>
              <c:strCache>
                <c:ptCount val="5"/>
                <c:pt idx="0">
                  <c:v>La Spezia</c:v>
                </c:pt>
                <c:pt idx="1">
                  <c:v>Savona</c:v>
                </c:pt>
                <c:pt idx="2">
                  <c:v>Liguria</c:v>
                </c:pt>
                <c:pt idx="3">
                  <c:v>Genova</c:v>
                </c:pt>
                <c:pt idx="4">
                  <c:v>Imperia</c:v>
                </c:pt>
              </c:strCache>
            </c:strRef>
          </c:cat>
          <c:val>
            <c:numRef>
              <c:f>'Tavola 1.5.1 RdC'!$M$60:$M$64</c:f>
              <c:numCache>
                <c:formatCode>0.00%</c:formatCode>
                <c:ptCount val="5"/>
                <c:pt idx="0">
                  <c:v>1.95E-2</c:v>
                </c:pt>
                <c:pt idx="1">
                  <c:v>2.4799999999999999E-2</c:v>
                </c:pt>
                <c:pt idx="2">
                  <c:v>2.5700000000000001E-2</c:v>
                </c:pt>
                <c:pt idx="3">
                  <c:v>2.5700000000000001E-2</c:v>
                </c:pt>
                <c:pt idx="4">
                  <c:v>3.3399999999999999E-2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1-4ED3-A44B-9A8D375DD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1343232"/>
        <c:axId val="812475312"/>
      </c:barChart>
      <c:catAx>
        <c:axId val="9313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+mn-cs"/>
              </a:defRPr>
            </a:pPr>
            <a:endParaRPr lang="it-IT"/>
          </a:p>
        </c:txPr>
        <c:crossAx val="812475312"/>
        <c:crosses val="autoZero"/>
        <c:auto val="1"/>
        <c:lblAlgn val="ctr"/>
        <c:lblOffset val="100"/>
        <c:noMultiLvlLbl val="0"/>
      </c:catAx>
      <c:valAx>
        <c:axId val="81247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+mn-cs"/>
              </a:defRPr>
            </a:pPr>
            <a:endParaRPr lang="it-IT"/>
          </a:p>
        </c:txPr>
        <c:crossAx val="93134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ource Sans Pro Black" panose="020B0803030403020204" pitchFamily="34" charset="0"/>
          <a:ea typeface="Source Sans Pro Black" panose="020B0803030403020204" pitchFamily="34" charset="0"/>
        </a:defRPr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/>
              <a:t>Importi medi mensili per provincia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3285024154589372E-2"/>
          <c:y val="0.16646052317700899"/>
          <c:w val="0.97342995169082125"/>
          <c:h val="0.771250590048394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'Tavola 1.5.1 RdC'!$M$49</c:f>
              <c:strCache>
                <c:ptCount val="1"/>
                <c:pt idx="0">
                  <c:v>Reddito di Cittadinanza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1.5.1 RdC'!$L$50:$L$54</c:f>
              <c:strCache>
                <c:ptCount val="5"/>
                <c:pt idx="0">
                  <c:v>Liguria</c:v>
                </c:pt>
                <c:pt idx="1">
                  <c:v>Genova</c:v>
                </c:pt>
                <c:pt idx="2">
                  <c:v>Imperia</c:v>
                </c:pt>
                <c:pt idx="3">
                  <c:v>La Spezia</c:v>
                </c:pt>
                <c:pt idx="4">
                  <c:v>Savona</c:v>
                </c:pt>
              </c:strCache>
            </c:strRef>
          </c:cat>
          <c:val>
            <c:numRef>
              <c:f>'Tavola 1.5.1 RdC'!$M$50:$M$54</c:f>
              <c:numCache>
                <c:formatCode>_(* #,##0.00_);_(* \(#,##0.00\);_(* "-"??_);_(@_)</c:formatCode>
                <c:ptCount val="5"/>
                <c:pt idx="0">
                  <c:v>531.40989633929632</c:v>
                </c:pt>
                <c:pt idx="1">
                  <c:v>522.33250797024402</c:v>
                </c:pt>
                <c:pt idx="2">
                  <c:v>580.44431972789107</c:v>
                </c:pt>
                <c:pt idx="3">
                  <c:v>519.77105862265228</c:v>
                </c:pt>
                <c:pt idx="4">
                  <c:v>517.61042162162153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4-4E10-890D-49DA71859C0C}"/>
            </c:ext>
          </c:extLst>
        </c:ser>
        <c:ser>
          <c:idx val="1"/>
          <c:order val="1"/>
          <c:tx>
            <c:strRef>
              <c:f>'Tavola 1.5.1 RdC'!$N$49</c:f>
              <c:strCache>
                <c:ptCount val="1"/>
                <c:pt idx="0">
                  <c:v>Pensione di Cittadinanza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1.5.1 RdC'!$L$50:$L$54</c:f>
              <c:strCache>
                <c:ptCount val="5"/>
                <c:pt idx="0">
                  <c:v>Liguria</c:v>
                </c:pt>
                <c:pt idx="1">
                  <c:v>Genova</c:v>
                </c:pt>
                <c:pt idx="2">
                  <c:v>Imperia</c:v>
                </c:pt>
                <c:pt idx="3">
                  <c:v>La Spezia</c:v>
                </c:pt>
                <c:pt idx="4">
                  <c:v>Savona</c:v>
                </c:pt>
              </c:strCache>
            </c:strRef>
          </c:cat>
          <c:val>
            <c:numRef>
              <c:f>'Tavola 1.5.1 RdC'!$N$50:$N$54</c:f>
              <c:numCache>
                <c:formatCode>_(* #,##0.00_);_(* \(#,##0.00\);_(* "-"??_);_(@_)</c:formatCode>
                <c:ptCount val="5"/>
                <c:pt idx="0">
                  <c:v>264.21638959570254</c:v>
                </c:pt>
                <c:pt idx="1">
                  <c:v>271.63186046511635</c:v>
                </c:pt>
                <c:pt idx="2">
                  <c:v>288.35946188340802</c:v>
                </c:pt>
                <c:pt idx="3">
                  <c:v>233.88568965517246</c:v>
                </c:pt>
                <c:pt idx="4">
                  <c:v>230.12140170940168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4-4E10-890D-49DA71859C0C}"/>
            </c:ext>
          </c:extLst>
        </c:ser>
        <c:ser>
          <c:idx val="2"/>
          <c:order val="2"/>
          <c:tx>
            <c:strRef>
              <c:f>'Tavola 1.5.1 RdC'!$O$49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1.5.1 RdC'!$L$50:$L$54</c:f>
              <c:strCache>
                <c:ptCount val="5"/>
                <c:pt idx="0">
                  <c:v>Liguria</c:v>
                </c:pt>
                <c:pt idx="1">
                  <c:v>Genova</c:v>
                </c:pt>
                <c:pt idx="2">
                  <c:v>Imperia</c:v>
                </c:pt>
                <c:pt idx="3">
                  <c:v>La Spezia</c:v>
                </c:pt>
                <c:pt idx="4">
                  <c:v>Savona</c:v>
                </c:pt>
              </c:strCache>
            </c:strRef>
          </c:cat>
          <c:val>
            <c:numRef>
              <c:f>'Tavola 1.5.1 RdC'!$O$50:$O$54</c:f>
              <c:numCache>
                <c:formatCode>_(* #,##0.00_);_(* \(#,##0.00\);_(* "-"??_);_(@_)</c:formatCode>
                <c:ptCount val="5"/>
                <c:pt idx="0">
                  <c:v>485.12636466036537</c:v>
                </c:pt>
                <c:pt idx="1">
                  <c:v>479.57307624504159</c:v>
                </c:pt>
                <c:pt idx="2">
                  <c:v>526.30057633693536</c:v>
                </c:pt>
                <c:pt idx="3">
                  <c:v>472.50829928741098</c:v>
                </c:pt>
                <c:pt idx="4">
                  <c:v>467.55652976190464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4-4E10-890D-49DA71859C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83555296"/>
        <c:axId val="642661760"/>
      </c:barChart>
      <c:catAx>
        <c:axId val="68355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2661760"/>
        <c:crosses val="autoZero"/>
        <c:auto val="1"/>
        <c:lblAlgn val="ctr"/>
        <c:lblOffset val="100"/>
        <c:noMultiLvlLbl val="0"/>
      </c:catAx>
      <c:valAx>
        <c:axId val="64266176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68355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pPr>
            <a:r>
              <a:rPr lang="it-IT" sz="1600">
                <a:highlight>
                  <a:srgbClr val="FFFF00"/>
                </a:highlight>
              </a:rPr>
              <a:t>Incidenza persone R+PdC su pop. residente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highlight>
                <a:srgbClr val="FFFF00"/>
              </a:highlight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6960784313725492E-2"/>
          <c:y val="4.9952681221270334E-2"/>
          <c:w val="0.94607843137254899"/>
          <c:h val="0.88083642318753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'Nuclei beneficiari che hanno pe'!$B$54</c:f>
              <c:strCache>
                <c:ptCount val="1"/>
                <c:pt idx="0">
                  <c:v>Incidenza persone R+PdC su pop. Res.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'Nuclei beneficiari che hanno pe'!$A$55:$A$59</c:f>
              <c:strCache>
                <c:ptCount val="5"/>
                <c:pt idx="0">
                  <c:v>La Spezia</c:v>
                </c:pt>
                <c:pt idx="1">
                  <c:v>Savona</c:v>
                </c:pt>
                <c:pt idx="2">
                  <c:v>Genova</c:v>
                </c:pt>
                <c:pt idx="3">
                  <c:v>Liguria</c:v>
                </c:pt>
                <c:pt idx="4">
                  <c:v>Imperia</c:v>
                </c:pt>
              </c:strCache>
            </c:strRef>
          </c:cat>
          <c:val>
            <c:numRef>
              <c:f>'Nuclei beneficiari che hanno pe'!$B$55:$B$59</c:f>
              <c:numCache>
                <c:formatCode>0.00%</c:formatCode>
                <c:ptCount val="5"/>
                <c:pt idx="0">
                  <c:v>1.6799999999999999E-2</c:v>
                </c:pt>
                <c:pt idx="1">
                  <c:v>2.12E-2</c:v>
                </c:pt>
                <c:pt idx="2">
                  <c:v>2.1499999999999998E-2</c:v>
                </c:pt>
                <c:pt idx="3">
                  <c:v>2.18E-2</c:v>
                </c:pt>
                <c:pt idx="4">
                  <c:v>2.8899999999999999E-2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7-4B5B-8957-1A5C3EC4A2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63281872"/>
        <c:axId val="810321072"/>
      </c:barChart>
      <c:catAx>
        <c:axId val="56328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pPr>
            <a:endParaRPr lang="it-IT"/>
          </a:p>
        </c:txPr>
        <c:crossAx val="810321072"/>
        <c:crosses val="autoZero"/>
        <c:auto val="1"/>
        <c:lblAlgn val="ctr"/>
        <c:lblOffset val="100"/>
        <c:noMultiLvlLbl val="0"/>
      </c:catAx>
      <c:valAx>
        <c:axId val="8103210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56328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Source Sans Pro Semibold" panose="020B0603030403020204" pitchFamily="34" charset="0"/>
          <a:ea typeface="Source Sans Pro Semibold" panose="020B0603030403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>
                <a:solidFill>
                  <a:srgbClr val="7030A0"/>
                </a:solidFill>
              </a:rPr>
              <a:t>totale mortalità Imperia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8066403915884495E-2"/>
          <c:y val="0.10612297103773542"/>
          <c:w val="0.8832970815968475"/>
          <c:h val="0.81700827170588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Foglio1!$Q$1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66-4827-8EA2-88049E3DE7B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66-4827-8EA2-88049E3DE7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Foglio1!$P$2:$P$4</c:f>
              <c:strCache>
                <c:ptCount val="3"/>
                <c:pt idx="0">
                  <c:v>2015-19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Foglio1!$Q$2:$Q$4</c:f>
              <c:numCache>
                <c:formatCode>General</c:formatCode>
                <c:ptCount val="3"/>
                <c:pt idx="0" formatCode="0">
                  <c:v>3001.2</c:v>
                </c:pt>
                <c:pt idx="1">
                  <c:v>3408</c:v>
                </c:pt>
                <c:pt idx="2">
                  <c:v>3212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D-4D35-8500-255C8F942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206800"/>
        <c:axId val="212152368"/>
      </c:barChart>
      <c:catAx>
        <c:axId val="2132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2152368"/>
        <c:crosses val="autoZero"/>
        <c:auto val="1"/>
        <c:lblAlgn val="ctr"/>
        <c:lblOffset val="100"/>
        <c:noMultiLvlLbl val="0"/>
      </c:catAx>
      <c:valAx>
        <c:axId val="21215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1320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Black" panose="020B0A040201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dirty="0" err="1">
                <a:highlight>
                  <a:srgbClr val="FFFF00"/>
                </a:highlight>
                <a:latin typeface="Arial Narrow" panose="020B0606020202030204" pitchFamily="34" charset="0"/>
              </a:rPr>
              <a:t>mortalità</a:t>
            </a:r>
            <a:r>
              <a:rPr lang="en-US" b="1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Arial Narrow" panose="020B0606020202030204" pitchFamily="34" charset="0"/>
              </a:rPr>
              <a:t>mensile</a:t>
            </a:r>
            <a:r>
              <a:rPr lang="en-US" b="1" dirty="0">
                <a:highlight>
                  <a:srgbClr val="FFFF00"/>
                </a:highlight>
                <a:latin typeface="Arial Narrow" panose="020B0606020202030204" pitchFamily="34" charset="0"/>
              </a:rPr>
              <a:t> ad Imperia</a:t>
            </a:r>
            <a:r>
              <a:rPr lang="en-US" b="1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en-US" b="1" baseline="0" dirty="0" err="1">
                <a:highlight>
                  <a:srgbClr val="FFFF00"/>
                </a:highlight>
                <a:latin typeface="Arial Narrow" panose="020B0606020202030204" pitchFamily="34" charset="0"/>
              </a:rPr>
              <a:t>aggiornata</a:t>
            </a:r>
            <a:r>
              <a:rPr lang="en-US" b="1" baseline="0" dirty="0">
                <a:highlight>
                  <a:srgbClr val="FFFF00"/>
                </a:highlight>
                <a:latin typeface="Arial Narrow" panose="020B0606020202030204" pitchFamily="34" charset="0"/>
              </a:rPr>
              <a:t> ad </a:t>
            </a:r>
            <a:r>
              <a:rPr lang="en-US" b="1" dirty="0" err="1">
                <a:highlight>
                  <a:srgbClr val="FFFF00"/>
                </a:highlight>
                <a:latin typeface="Arial Narrow" panose="020B0606020202030204" pitchFamily="34" charset="0"/>
              </a:rPr>
              <a:t>aprile</a:t>
            </a:r>
            <a:r>
              <a:rPr lang="en-US" b="1" dirty="0">
                <a:highlight>
                  <a:srgbClr val="FFFF00"/>
                </a:highlight>
                <a:latin typeface="Arial Narrow" panose="020B0606020202030204" pitchFamily="34" charset="0"/>
              </a:rPr>
              <a:t>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Arial Narrow" panose="020B060602020203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Foglio1!$B$8</c:f>
              <c:strCache>
                <c:ptCount val="1"/>
                <c:pt idx="0">
                  <c:v>2015-19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strRef>
              <c:f>Foglio1!$C$7:$N$7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Foglio1!$C$8:$N$8</c:f>
              <c:numCache>
                <c:formatCode>0</c:formatCode>
                <c:ptCount val="12"/>
                <c:pt idx="0">
                  <c:v>310.60000000000002</c:v>
                </c:pt>
                <c:pt idx="1">
                  <c:v>271.8</c:v>
                </c:pt>
                <c:pt idx="2">
                  <c:v>279.60000000000002</c:v>
                </c:pt>
                <c:pt idx="3">
                  <c:v>243.8</c:v>
                </c:pt>
                <c:pt idx="4">
                  <c:v>230.8</c:v>
                </c:pt>
                <c:pt idx="5">
                  <c:v>235.2</c:v>
                </c:pt>
                <c:pt idx="6">
                  <c:v>235.8</c:v>
                </c:pt>
                <c:pt idx="7">
                  <c:v>251.2</c:v>
                </c:pt>
                <c:pt idx="8">
                  <c:v>204.2</c:v>
                </c:pt>
                <c:pt idx="9">
                  <c:v>240.2</c:v>
                </c:pt>
                <c:pt idx="10">
                  <c:v>231.6</c:v>
                </c:pt>
                <c:pt idx="11">
                  <c:v>266.39999999999998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72-47C7-B914-038F2AB4A4C3}"/>
            </c:ext>
          </c:extLst>
        </c:ser>
        <c:ser>
          <c:idx val="1"/>
          <c:order val="1"/>
          <c:tx>
            <c:strRef>
              <c:f>Foglio1!$B$9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1666666666666713E-2"/>
                  <c:y val="-4.3779637435657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72-47C7-B914-038F2AB4A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Foglio1!$C$7:$N$7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Foglio1!$C$9:$N$9</c:f>
              <c:numCache>
                <c:formatCode>General</c:formatCode>
                <c:ptCount val="12"/>
                <c:pt idx="0">
                  <c:v>265</c:v>
                </c:pt>
                <c:pt idx="1">
                  <c:v>237</c:v>
                </c:pt>
                <c:pt idx="2">
                  <c:v>459</c:v>
                </c:pt>
                <c:pt idx="3">
                  <c:v>387</c:v>
                </c:pt>
                <c:pt idx="4">
                  <c:v>212</c:v>
                </c:pt>
                <c:pt idx="5">
                  <c:v>218</c:v>
                </c:pt>
                <c:pt idx="6">
                  <c:v>223</c:v>
                </c:pt>
                <c:pt idx="7">
                  <c:v>273</c:v>
                </c:pt>
                <c:pt idx="8">
                  <c:v>225</c:v>
                </c:pt>
                <c:pt idx="9">
                  <c:v>267</c:v>
                </c:pt>
                <c:pt idx="10">
                  <c:v>311</c:v>
                </c:pt>
                <c:pt idx="11">
                  <c:v>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72-47C7-B914-038F2AB4A4C3}"/>
            </c:ext>
          </c:extLst>
        </c:ser>
        <c:ser>
          <c:idx val="2"/>
          <c:order val="2"/>
          <c:tx>
            <c:strRef>
              <c:f>Foglio1!$B$10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Foglio1!$C$7:$N$7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Foglio1!$C$10:$N$10</c:f>
              <c:numCache>
                <c:formatCode>General</c:formatCode>
                <c:ptCount val="12"/>
                <c:pt idx="0">
                  <c:v>290</c:v>
                </c:pt>
                <c:pt idx="1">
                  <c:v>281</c:v>
                </c:pt>
                <c:pt idx="2">
                  <c:v>288</c:v>
                </c:pt>
                <c:pt idx="3">
                  <c:v>283</c:v>
                </c:pt>
                <c:pt idx="4">
                  <c:v>236</c:v>
                </c:pt>
                <c:pt idx="5">
                  <c:v>236</c:v>
                </c:pt>
                <c:pt idx="6">
                  <c:v>268</c:v>
                </c:pt>
                <c:pt idx="7">
                  <c:v>256</c:v>
                </c:pt>
                <c:pt idx="8">
                  <c:v>232</c:v>
                </c:pt>
                <c:pt idx="9">
                  <c:v>241</c:v>
                </c:pt>
                <c:pt idx="10">
                  <c:v>268</c:v>
                </c:pt>
                <c:pt idx="11">
                  <c:v>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72-47C7-B914-038F2AB4A4C3}"/>
            </c:ext>
          </c:extLst>
        </c:ser>
        <c:ser>
          <c:idx val="3"/>
          <c:order val="3"/>
          <c:tx>
            <c:strRef>
              <c:f>Foglio1!$B$11</c:f>
              <c:strCache>
                <c:ptCount val="1"/>
                <c:pt idx="0">
                  <c:v>2022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117647058823539E-2"/>
                  <c:y val="-3.2105067452815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72-47C7-B914-038F2AB4A4C3}"/>
                </c:ext>
              </c:extLst>
            </c:dLbl>
            <c:dLbl>
              <c:idx val="1"/>
              <c:layout>
                <c:manualLayout>
                  <c:x val="-3.9215686274509824E-2"/>
                  <c:y val="-8.392618688445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9-4A1F-A61C-65A53413C11E}"/>
                </c:ext>
              </c:extLst>
            </c:dLbl>
            <c:dLbl>
              <c:idx val="2"/>
              <c:layout>
                <c:manualLayout>
                  <c:x val="-4.1666666666666713E-2"/>
                  <c:y val="4.669827993136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72-47C7-B914-038F2AB4A4C3}"/>
                </c:ext>
              </c:extLst>
            </c:dLbl>
            <c:dLbl>
              <c:idx val="3"/>
              <c:layout>
                <c:manualLayout>
                  <c:x val="-5.6372549019607844E-2"/>
                  <c:y val="6.656214821870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9-4A1F-A61C-65A53413C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Foglio1!$C$7:$N$7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Foglio1!$C$11:$N$11</c:f>
              <c:numCache>
                <c:formatCode>General</c:formatCode>
                <c:ptCount val="12"/>
                <c:pt idx="0">
                  <c:v>362</c:v>
                </c:pt>
                <c:pt idx="1">
                  <c:v>302</c:v>
                </c:pt>
                <c:pt idx="2">
                  <c:v>264</c:v>
                </c:pt>
                <c:pt idx="3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72-47C7-B914-038F2AB4A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9602144"/>
        <c:axId val="1366514976"/>
      </c:lineChart>
      <c:catAx>
        <c:axId val="136960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6514976"/>
        <c:crosses val="autoZero"/>
        <c:auto val="1"/>
        <c:lblAlgn val="ctr"/>
        <c:lblOffset val="100"/>
        <c:noMultiLvlLbl val="0"/>
      </c:catAx>
      <c:valAx>
        <c:axId val="1366514976"/>
        <c:scaling>
          <c:orientation val="minMax"/>
          <c:min val="1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960214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81804847923426E-2"/>
          <c:y val="0.95074756316333031"/>
          <c:w val="0.96569129226493733"/>
          <c:h val="4.92524368366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var.% per </a:t>
            </a:r>
            <a:r>
              <a:rPr lang="en-US" sz="1400" dirty="0" err="1"/>
              <a:t>nazionalità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residenti</a:t>
            </a:r>
            <a:r>
              <a:rPr lang="en-US" sz="1400" dirty="0"/>
              <a:t> </a:t>
            </a:r>
            <a:r>
              <a:rPr lang="en-US" sz="1400" dirty="0" err="1"/>
              <a:t>stranieri</a:t>
            </a:r>
            <a:r>
              <a:rPr lang="en-US" sz="1400" dirty="0"/>
              <a:t> 2021&gt;2019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5649789029535865"/>
          <c:w val="0.96111111111111114"/>
          <c:h val="0.79708860759493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Liguria!$E$177</c:f>
              <c:strCache>
                <c:ptCount val="1"/>
                <c:pt idx="0">
                  <c:v>var.%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59-4AFE-8869-F998A064A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Liguria!$D$178:$D$187</c:f>
              <c:strCache>
                <c:ptCount val="10"/>
                <c:pt idx="0">
                  <c:v>ROM</c:v>
                </c:pt>
                <c:pt idx="1">
                  <c:v>TUN</c:v>
                </c:pt>
                <c:pt idx="2">
                  <c:v>FRA</c:v>
                </c:pt>
                <c:pt idx="3">
                  <c:v>TUR</c:v>
                </c:pt>
                <c:pt idx="4">
                  <c:v>ALB</c:v>
                </c:pt>
                <c:pt idx="5">
                  <c:v>UKR</c:v>
                </c:pt>
                <c:pt idx="6">
                  <c:v>MAR</c:v>
                </c:pt>
                <c:pt idx="7">
                  <c:v>PER</c:v>
                </c:pt>
                <c:pt idx="8">
                  <c:v>CHN</c:v>
                </c:pt>
                <c:pt idx="9">
                  <c:v>BGL</c:v>
                </c:pt>
              </c:strCache>
            </c:strRef>
          </c:cat>
          <c:val>
            <c:numRef>
              <c:f>Liguria!$E$178:$E$187</c:f>
              <c:numCache>
                <c:formatCode>General</c:formatCode>
                <c:ptCount val="10"/>
                <c:pt idx="0">
                  <c:v>-4.2</c:v>
                </c:pt>
                <c:pt idx="1">
                  <c:v>3.5</c:v>
                </c:pt>
                <c:pt idx="2">
                  <c:v>6.2</c:v>
                </c:pt>
                <c:pt idx="3">
                  <c:v>7.3</c:v>
                </c:pt>
                <c:pt idx="4">
                  <c:v>8.9</c:v>
                </c:pt>
                <c:pt idx="5">
                  <c:v>12.1</c:v>
                </c:pt>
                <c:pt idx="6">
                  <c:v>13.4</c:v>
                </c:pt>
                <c:pt idx="7">
                  <c:v>19.5</c:v>
                </c:pt>
                <c:pt idx="8">
                  <c:v>25.3</c:v>
                </c:pt>
                <c:pt idx="9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9-4AFE-8869-F998A064AC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80377071"/>
        <c:axId val="1952140783"/>
      </c:barChart>
      <c:catAx>
        <c:axId val="178037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2140783"/>
        <c:crosses val="autoZero"/>
        <c:auto val="1"/>
        <c:lblAlgn val="ctr"/>
        <c:lblOffset val="100"/>
        <c:noMultiLvlLbl val="0"/>
      </c:catAx>
      <c:valAx>
        <c:axId val="195214078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0377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/>
              <a:t>Stranieri nel</a:t>
            </a:r>
            <a:r>
              <a:rPr lang="en-US" sz="1400" baseline="0"/>
              <a:t> </a:t>
            </a:r>
            <a:r>
              <a:rPr lang="en-US" sz="1400"/>
              <a:t>2021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Liguria!$H$162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Liguria!$G$163:$G$172</c:f>
              <c:strCache>
                <c:ptCount val="10"/>
                <c:pt idx="0">
                  <c:v>CHN</c:v>
                </c:pt>
                <c:pt idx="1">
                  <c:v>UKR</c:v>
                </c:pt>
                <c:pt idx="2">
                  <c:v>FRA</c:v>
                </c:pt>
                <c:pt idx="3">
                  <c:v>PER</c:v>
                </c:pt>
                <c:pt idx="4">
                  <c:v>TUN</c:v>
                </c:pt>
                <c:pt idx="5">
                  <c:v>BGL</c:v>
                </c:pt>
                <c:pt idx="6">
                  <c:v>TUR</c:v>
                </c:pt>
                <c:pt idx="7">
                  <c:v>MAR</c:v>
                </c:pt>
                <c:pt idx="8">
                  <c:v>ROM</c:v>
                </c:pt>
                <c:pt idx="9">
                  <c:v>ALB</c:v>
                </c:pt>
              </c:strCache>
            </c:strRef>
          </c:cat>
          <c:val>
            <c:numRef>
              <c:f>Liguria!$H$163:$H$172</c:f>
              <c:numCache>
                <c:formatCode>General</c:formatCode>
                <c:ptCount val="10"/>
                <c:pt idx="0">
                  <c:v>762</c:v>
                </c:pt>
                <c:pt idx="1">
                  <c:v>771</c:v>
                </c:pt>
                <c:pt idx="2">
                  <c:v>1149</c:v>
                </c:pt>
                <c:pt idx="3">
                  <c:v>1176</c:v>
                </c:pt>
                <c:pt idx="4">
                  <c:v>1236</c:v>
                </c:pt>
                <c:pt idx="5">
                  <c:v>1236</c:v>
                </c:pt>
                <c:pt idx="6">
                  <c:v>1367</c:v>
                </c:pt>
                <c:pt idx="7">
                  <c:v>2734</c:v>
                </c:pt>
                <c:pt idx="8">
                  <c:v>3660</c:v>
                </c:pt>
                <c:pt idx="9">
                  <c:v>3919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0-40B4-AD7B-521DA99A5A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80110639"/>
        <c:axId val="1957156159"/>
      </c:barChart>
      <c:catAx>
        <c:axId val="178011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7156159"/>
        <c:crosses val="autoZero"/>
        <c:auto val="1"/>
        <c:lblAlgn val="ctr"/>
        <c:lblOffset val="100"/>
        <c:noMultiLvlLbl val="0"/>
      </c:catAx>
      <c:valAx>
        <c:axId val="19571561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011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STRANIERI in provincia di Imperia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6960784313725492E-2"/>
          <c:y val="0.12995290184306529"/>
          <c:w val="0.94607843137254899"/>
          <c:h val="0.80775821138233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Liguria!$B$162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Liguria!$A$163:$A$172</c:f>
              <c:strCache>
                <c:ptCount val="10"/>
                <c:pt idx="0">
                  <c:v>ALB</c:v>
                </c:pt>
                <c:pt idx="1">
                  <c:v>FRA</c:v>
                </c:pt>
                <c:pt idx="2">
                  <c:v>ROM</c:v>
                </c:pt>
                <c:pt idx="3">
                  <c:v>TUR</c:v>
                </c:pt>
                <c:pt idx="4">
                  <c:v>UKR</c:v>
                </c:pt>
                <c:pt idx="5">
                  <c:v>MAR</c:v>
                </c:pt>
                <c:pt idx="6">
                  <c:v>TUN</c:v>
                </c:pt>
                <c:pt idx="7">
                  <c:v>PER</c:v>
                </c:pt>
                <c:pt idx="8">
                  <c:v>BGL</c:v>
                </c:pt>
                <c:pt idx="9">
                  <c:v>CHN</c:v>
                </c:pt>
              </c:strCache>
            </c:strRef>
          </c:cat>
          <c:val>
            <c:numRef>
              <c:f>Liguria!$B$163:$B$172</c:f>
              <c:numCache>
                <c:formatCode>General</c:formatCode>
                <c:ptCount val="10"/>
                <c:pt idx="0">
                  <c:v>3598</c:v>
                </c:pt>
                <c:pt idx="1">
                  <c:v>1082</c:v>
                </c:pt>
                <c:pt idx="2">
                  <c:v>3819</c:v>
                </c:pt>
                <c:pt idx="3">
                  <c:v>1274</c:v>
                </c:pt>
                <c:pt idx="4">
                  <c:v>688</c:v>
                </c:pt>
                <c:pt idx="5">
                  <c:v>2411</c:v>
                </c:pt>
                <c:pt idx="6">
                  <c:v>1194</c:v>
                </c:pt>
                <c:pt idx="7">
                  <c:v>984</c:v>
                </c:pt>
                <c:pt idx="8">
                  <c:v>868</c:v>
                </c:pt>
                <c:pt idx="9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6-4CA4-9D6C-43088E5ECF73}"/>
            </c:ext>
          </c:extLst>
        </c:ser>
        <c:ser>
          <c:idx val="1"/>
          <c:order val="1"/>
          <c:tx>
            <c:strRef>
              <c:f>Liguria!$C$162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Liguria!$A$163:$A$172</c:f>
              <c:strCache>
                <c:ptCount val="10"/>
                <c:pt idx="0">
                  <c:v>ALB</c:v>
                </c:pt>
                <c:pt idx="1">
                  <c:v>FRA</c:v>
                </c:pt>
                <c:pt idx="2">
                  <c:v>ROM</c:v>
                </c:pt>
                <c:pt idx="3">
                  <c:v>TUR</c:v>
                </c:pt>
                <c:pt idx="4">
                  <c:v>UKR</c:v>
                </c:pt>
                <c:pt idx="5">
                  <c:v>MAR</c:v>
                </c:pt>
                <c:pt idx="6">
                  <c:v>TUN</c:v>
                </c:pt>
                <c:pt idx="7">
                  <c:v>PER</c:v>
                </c:pt>
                <c:pt idx="8">
                  <c:v>BGL</c:v>
                </c:pt>
                <c:pt idx="9">
                  <c:v>CHN</c:v>
                </c:pt>
              </c:strCache>
            </c:strRef>
          </c:cat>
          <c:val>
            <c:numRef>
              <c:f>Liguria!$C$163:$C$172</c:f>
              <c:numCache>
                <c:formatCode>General</c:formatCode>
                <c:ptCount val="10"/>
                <c:pt idx="0">
                  <c:v>3919</c:v>
                </c:pt>
                <c:pt idx="1">
                  <c:v>1149</c:v>
                </c:pt>
                <c:pt idx="2">
                  <c:v>3660</c:v>
                </c:pt>
                <c:pt idx="3">
                  <c:v>1367</c:v>
                </c:pt>
                <c:pt idx="4">
                  <c:v>771</c:v>
                </c:pt>
                <c:pt idx="5">
                  <c:v>2734</c:v>
                </c:pt>
                <c:pt idx="6">
                  <c:v>1236</c:v>
                </c:pt>
                <c:pt idx="7">
                  <c:v>1176</c:v>
                </c:pt>
                <c:pt idx="8">
                  <c:v>1236</c:v>
                </c:pt>
                <c:pt idx="9">
                  <c:v>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6-4CA4-9D6C-43088E5ECF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67747839"/>
        <c:axId val="1780105759"/>
      </c:barChart>
      <c:catAx>
        <c:axId val="2067747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80105759"/>
        <c:crosses val="autoZero"/>
        <c:auto val="1"/>
        <c:lblAlgn val="ctr"/>
        <c:lblOffset val="100"/>
        <c:noMultiLvlLbl val="0"/>
      </c:catAx>
      <c:valAx>
        <c:axId val="1780105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774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var. in v.a. 2019&gt;2021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Liguria!$B$176</c:f>
              <c:strCache>
                <c:ptCount val="1"/>
                <c:pt idx="0">
                  <c:v>var.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87-409F-A53D-8C7FE65EC2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87-409F-A53D-8C7FE65EC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Liguria!$A$177:$A$186</c:f>
              <c:strCache>
                <c:ptCount val="10"/>
                <c:pt idx="0">
                  <c:v>ROM</c:v>
                </c:pt>
                <c:pt idx="1">
                  <c:v>TUN</c:v>
                </c:pt>
                <c:pt idx="2">
                  <c:v>FRA</c:v>
                </c:pt>
                <c:pt idx="3">
                  <c:v>UKR</c:v>
                </c:pt>
                <c:pt idx="4">
                  <c:v>TUR</c:v>
                </c:pt>
                <c:pt idx="5">
                  <c:v>CHN</c:v>
                </c:pt>
                <c:pt idx="6">
                  <c:v>PER</c:v>
                </c:pt>
                <c:pt idx="7">
                  <c:v>ALB</c:v>
                </c:pt>
                <c:pt idx="8">
                  <c:v>MAR</c:v>
                </c:pt>
                <c:pt idx="9">
                  <c:v>BGL</c:v>
                </c:pt>
              </c:strCache>
            </c:strRef>
          </c:cat>
          <c:val>
            <c:numRef>
              <c:f>Liguria!$B$177:$B$186</c:f>
              <c:numCache>
                <c:formatCode>General</c:formatCode>
                <c:ptCount val="10"/>
                <c:pt idx="0">
                  <c:v>-159</c:v>
                </c:pt>
                <c:pt idx="1">
                  <c:v>42</c:v>
                </c:pt>
                <c:pt idx="2">
                  <c:v>67</c:v>
                </c:pt>
                <c:pt idx="3">
                  <c:v>83</c:v>
                </c:pt>
                <c:pt idx="4">
                  <c:v>93</c:v>
                </c:pt>
                <c:pt idx="5">
                  <c:v>154</c:v>
                </c:pt>
                <c:pt idx="6">
                  <c:v>192</c:v>
                </c:pt>
                <c:pt idx="7">
                  <c:v>321</c:v>
                </c:pt>
                <c:pt idx="8">
                  <c:v>323</c:v>
                </c:pt>
                <c:pt idx="9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7-409F-A53D-8C7FE65EC23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56638527"/>
        <c:axId val="1776205551"/>
      </c:barChart>
      <c:catAx>
        <c:axId val="195663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6205551"/>
        <c:crosses val="autoZero"/>
        <c:auto val="1"/>
        <c:lblAlgn val="ctr"/>
        <c:lblOffset val="100"/>
        <c:noMultiLvlLbl val="0"/>
      </c:catAx>
      <c:valAx>
        <c:axId val="17762055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663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assunzioni per sesso ad IMPERIA 2017&gt;2021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'17&gt;21 M&amp;F'!$B$6</c:f>
              <c:strCache>
                <c:ptCount val="1"/>
                <c:pt idx="0">
                  <c:v>maschi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676470588235293E-2"/>
                  <c:y val="4.5749836027447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B-462A-B196-0165C1DA3BE9}"/>
                </c:ext>
              </c:extLst>
            </c:dLbl>
            <c:dLbl>
              <c:idx val="1"/>
              <c:layout>
                <c:manualLayout>
                  <c:x val="-1.7156862745098939E-3"/>
                  <c:y val="1.0726126078921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DB-462A-B196-0165C1DA3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'17&gt;21 M&amp;F'!$C$5:$G$5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'17&gt;21 M&amp;F'!$C$6:$G$6</c:f>
              <c:numCache>
                <c:formatCode>General</c:formatCode>
                <c:ptCount val="5"/>
                <c:pt idx="0">
                  <c:v>15808</c:v>
                </c:pt>
                <c:pt idx="1">
                  <c:v>16951</c:v>
                </c:pt>
                <c:pt idx="2">
                  <c:v>17915</c:v>
                </c:pt>
                <c:pt idx="3">
                  <c:v>14138</c:v>
                </c:pt>
                <c:pt idx="4">
                  <c:v>16169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B9-4658-8DC4-4B5B2B04BD1B}"/>
            </c:ext>
          </c:extLst>
        </c:ser>
        <c:ser>
          <c:idx val="1"/>
          <c:order val="1"/>
          <c:tx>
            <c:strRef>
              <c:f>'17&gt;21 M&amp;F'!$B$7</c:f>
              <c:strCache>
                <c:ptCount val="1"/>
                <c:pt idx="0">
                  <c:v>femmine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975490196078432E-2"/>
                  <c:y val="-1.0725896264551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DB-462A-B196-0165C1DA3BE9}"/>
                </c:ext>
              </c:extLst>
            </c:dLbl>
            <c:dLbl>
              <c:idx val="1"/>
              <c:layout>
                <c:manualLayout>
                  <c:x val="-4.3382352941176518E-2"/>
                  <c:y val="-3.4075036230235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B-462A-B196-0165C1DA3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'17&gt;21 M&amp;F'!$C$5:$G$5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'17&gt;21 M&amp;F'!$C$7:$G$7</c:f>
              <c:numCache>
                <c:formatCode>General</c:formatCode>
                <c:ptCount val="5"/>
                <c:pt idx="0">
                  <c:v>16484</c:v>
                </c:pt>
                <c:pt idx="1">
                  <c:v>17193</c:v>
                </c:pt>
                <c:pt idx="2">
                  <c:v>17309</c:v>
                </c:pt>
                <c:pt idx="3">
                  <c:v>13340</c:v>
                </c:pt>
                <c:pt idx="4">
                  <c:v>15787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B9-4658-8DC4-4B5B2B04B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978528"/>
        <c:axId val="997599936"/>
      </c:lineChart>
      <c:catAx>
        <c:axId val="125397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7599936"/>
        <c:crosses val="autoZero"/>
        <c:auto val="1"/>
        <c:lblAlgn val="ctr"/>
        <c:lblOffset val="100"/>
        <c:noMultiLvlLbl val="0"/>
      </c:catAx>
      <c:valAx>
        <c:axId val="997599936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397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BB07C-8327-4E79-9FD0-90ACD425F0B0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273C541-C103-44F2-8B98-516A7DFD5855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5400" b="1" dirty="0">
              <a:solidFill>
                <a:schemeClr val="bg1"/>
              </a:solidFill>
            </a:rPr>
            <a:t>IM</a:t>
          </a:r>
          <a:endParaRPr lang="it-IT" sz="3600" b="1" dirty="0">
            <a:solidFill>
              <a:schemeClr val="bg1"/>
            </a:solidFill>
          </a:endParaRPr>
        </a:p>
      </dgm:t>
    </dgm:pt>
    <dgm:pt modelId="{D5EA9758-EAF2-4C4E-96B7-AC56629350D4}" type="parTrans" cxnId="{A29E43FB-B73C-41A3-832D-893DD1F2597B}">
      <dgm:prSet/>
      <dgm:spPr/>
      <dgm:t>
        <a:bodyPr/>
        <a:lstStyle/>
        <a:p>
          <a:endParaRPr lang="it-IT"/>
        </a:p>
      </dgm:t>
    </dgm:pt>
    <dgm:pt modelId="{7D0E1AB3-59E3-4E83-BAE9-DE9EE1E285A8}" type="sibTrans" cxnId="{A29E43FB-B73C-41A3-832D-893DD1F2597B}">
      <dgm:prSet/>
      <dgm:spPr/>
      <dgm:t>
        <a:bodyPr/>
        <a:lstStyle/>
        <a:p>
          <a:endParaRPr lang="it-IT"/>
        </a:p>
      </dgm:t>
    </dgm:pt>
    <dgm:pt modelId="{F20B64AE-E3E5-46CE-A984-0B101D752E7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2400" b="1" dirty="0"/>
            <a:t>GE</a:t>
          </a:r>
        </a:p>
        <a:p>
          <a:r>
            <a:rPr lang="it-IT" sz="2400" b="1" dirty="0"/>
            <a:t>342</a:t>
          </a:r>
          <a:endParaRPr lang="it-IT" sz="3600" b="1" dirty="0"/>
        </a:p>
      </dgm:t>
    </dgm:pt>
    <dgm:pt modelId="{4FC694ED-864B-4D1A-8D02-584410A764D8}" type="parTrans" cxnId="{DE9AC49D-0729-4D57-9645-18BD9EA8FFD2}">
      <dgm:prSet/>
      <dgm:spPr/>
      <dgm:t>
        <a:bodyPr/>
        <a:lstStyle/>
        <a:p>
          <a:endParaRPr lang="it-IT"/>
        </a:p>
      </dgm:t>
    </dgm:pt>
    <dgm:pt modelId="{614480B6-F036-4CCB-AA0E-5B573117EC04}" type="sibTrans" cxnId="{DE9AC49D-0729-4D57-9645-18BD9EA8FFD2}">
      <dgm:prSet/>
      <dgm:spPr/>
      <dgm:t>
        <a:bodyPr/>
        <a:lstStyle/>
        <a:p>
          <a:endParaRPr lang="it-IT"/>
        </a:p>
      </dgm:t>
    </dgm:pt>
    <dgm:pt modelId="{6CB8895C-F93B-469C-AA91-664CED7851A6}">
      <dgm:prSet phldrT="[Testo]" custT="1"/>
      <dgm:spPr/>
      <dgm:t>
        <a:bodyPr/>
        <a:lstStyle/>
        <a:p>
          <a:r>
            <a:rPr lang="it-IT" sz="2400" b="1" dirty="0"/>
            <a:t>SP</a:t>
          </a:r>
        </a:p>
        <a:p>
          <a:r>
            <a:rPr lang="it-IT" sz="2400" b="1" dirty="0"/>
            <a:t>24</a:t>
          </a:r>
          <a:endParaRPr lang="it-IT" sz="3200" b="1" dirty="0"/>
        </a:p>
      </dgm:t>
    </dgm:pt>
    <dgm:pt modelId="{D9314DD9-CD4B-43B4-9D26-52B32225530B}" type="parTrans" cxnId="{2B0C7C8D-D047-4576-AE39-4D2D733D4408}">
      <dgm:prSet/>
      <dgm:spPr/>
      <dgm:t>
        <a:bodyPr/>
        <a:lstStyle/>
        <a:p>
          <a:endParaRPr lang="it-IT"/>
        </a:p>
      </dgm:t>
    </dgm:pt>
    <dgm:pt modelId="{D7C52EE0-A9AB-48AB-818D-23A86C4C9409}" type="sibTrans" cxnId="{2B0C7C8D-D047-4576-AE39-4D2D733D4408}">
      <dgm:prSet/>
      <dgm:spPr/>
      <dgm:t>
        <a:bodyPr/>
        <a:lstStyle/>
        <a:p>
          <a:endParaRPr lang="it-IT"/>
        </a:p>
      </dgm:t>
    </dgm:pt>
    <dgm:pt modelId="{0B0F94CE-8434-42C4-BDE7-0F570E193E93}">
      <dgm:prSet phldrT="[Tes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FUORI LIGURIA</a:t>
          </a:r>
        </a:p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1988</a:t>
          </a:r>
        </a:p>
      </dgm:t>
    </dgm:pt>
    <dgm:pt modelId="{90A119A4-48A1-48E8-8620-E61B852F4214}" type="parTrans" cxnId="{724DEED0-5EE2-4514-9B4B-27C7BE846AA4}">
      <dgm:prSet/>
      <dgm:spPr/>
      <dgm:t>
        <a:bodyPr/>
        <a:lstStyle/>
        <a:p>
          <a:endParaRPr lang="it-IT"/>
        </a:p>
      </dgm:t>
    </dgm:pt>
    <dgm:pt modelId="{12627D04-F784-4869-8AC0-0DC4B6CEF08C}" type="sibTrans" cxnId="{724DEED0-5EE2-4514-9B4B-27C7BE846AA4}">
      <dgm:prSet/>
      <dgm:spPr/>
      <dgm:t>
        <a:bodyPr/>
        <a:lstStyle/>
        <a:p>
          <a:endParaRPr lang="it-IT"/>
        </a:p>
      </dgm:t>
    </dgm:pt>
    <dgm:pt modelId="{22C90D5C-7C62-4009-841F-CA251D5BDEF3}">
      <dgm:prSet phldrT="[Testo]" custT="1"/>
      <dgm:spPr/>
      <dgm:t>
        <a:bodyPr/>
        <a:lstStyle/>
        <a:p>
          <a:r>
            <a:rPr lang="it-IT" sz="2400" b="1" dirty="0"/>
            <a:t>SV</a:t>
          </a:r>
        </a:p>
        <a:p>
          <a:r>
            <a:rPr lang="it-IT" sz="2400" b="1" dirty="0"/>
            <a:t>888</a:t>
          </a:r>
          <a:endParaRPr lang="it-IT" sz="3600" b="1" dirty="0"/>
        </a:p>
      </dgm:t>
    </dgm:pt>
    <dgm:pt modelId="{FA862F50-A151-4178-980C-EA377D3FB852}" type="parTrans" cxnId="{2A47F532-1639-4724-BF2D-4FEB4B3C9404}">
      <dgm:prSet/>
      <dgm:spPr/>
      <dgm:t>
        <a:bodyPr/>
        <a:lstStyle/>
        <a:p>
          <a:endParaRPr lang="it-IT"/>
        </a:p>
      </dgm:t>
    </dgm:pt>
    <dgm:pt modelId="{75A80095-D271-4609-8691-4CB346DA728C}" type="sibTrans" cxnId="{2A47F532-1639-4724-BF2D-4FEB4B3C9404}">
      <dgm:prSet/>
      <dgm:spPr/>
      <dgm:t>
        <a:bodyPr/>
        <a:lstStyle/>
        <a:p>
          <a:endParaRPr lang="it-IT"/>
        </a:p>
      </dgm:t>
    </dgm:pt>
    <dgm:pt modelId="{0A4796B8-CCF5-4C9B-9FD9-DEC8DE86E349}">
      <dgm:prSet phldrT="[Testo]" phldr="1"/>
      <dgm:spPr/>
      <dgm:t>
        <a:bodyPr/>
        <a:lstStyle/>
        <a:p>
          <a:endParaRPr lang="it-IT"/>
        </a:p>
      </dgm:t>
    </dgm:pt>
    <dgm:pt modelId="{1741B1B0-9445-4F5F-B7EC-839DEC2D8450}" type="parTrans" cxnId="{54250179-0FD0-4326-ABC2-B90FA5692BF1}">
      <dgm:prSet/>
      <dgm:spPr/>
      <dgm:t>
        <a:bodyPr/>
        <a:lstStyle/>
        <a:p>
          <a:endParaRPr lang="it-IT"/>
        </a:p>
      </dgm:t>
    </dgm:pt>
    <dgm:pt modelId="{F4E3C416-C2AC-4338-915D-A1F1813D67B2}" type="sibTrans" cxnId="{54250179-0FD0-4326-ABC2-B90FA5692BF1}">
      <dgm:prSet/>
      <dgm:spPr/>
      <dgm:t>
        <a:bodyPr/>
        <a:lstStyle/>
        <a:p>
          <a:endParaRPr lang="it-IT"/>
        </a:p>
      </dgm:t>
    </dgm:pt>
    <dgm:pt modelId="{7564CEBF-87CF-4C5B-BE21-7C8FAE4C6E46}" type="pres">
      <dgm:prSet presAssocID="{218BB07C-8327-4E79-9FD0-90ACD425F0B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F8AD2A1-A815-4F3B-B2DF-229D992BAF82}" type="pres">
      <dgm:prSet presAssocID="{9273C541-C103-44F2-8B98-516A7DFD5855}" presName="singleCycle" presStyleCnt="0"/>
      <dgm:spPr/>
    </dgm:pt>
    <dgm:pt modelId="{40180468-1C7B-4463-A1BD-9190D425C51F}" type="pres">
      <dgm:prSet presAssocID="{9273C541-C103-44F2-8B98-516A7DFD5855}" presName="singleCenter" presStyleLbl="node1" presStyleIdx="0" presStyleCnt="5">
        <dgm:presLayoutVars>
          <dgm:chMax val="7"/>
          <dgm:chPref val="7"/>
        </dgm:presLayoutVars>
      </dgm:prSet>
      <dgm:spPr/>
    </dgm:pt>
    <dgm:pt modelId="{08BED0FC-0099-4F21-92CE-A53D7990233F}" type="pres">
      <dgm:prSet presAssocID="{4FC694ED-864B-4D1A-8D02-584410A764D8}" presName="Name56" presStyleLbl="parChTrans1D2" presStyleIdx="0" presStyleCnt="4"/>
      <dgm:spPr/>
    </dgm:pt>
    <dgm:pt modelId="{611D20B2-3DF4-4948-BBFF-B678E4917A0A}" type="pres">
      <dgm:prSet presAssocID="{F20B64AE-E3E5-46CE-A984-0B101D752E71}" presName="text0" presStyleLbl="node1" presStyleIdx="1" presStyleCnt="5">
        <dgm:presLayoutVars>
          <dgm:bulletEnabled val="1"/>
        </dgm:presLayoutVars>
      </dgm:prSet>
      <dgm:spPr/>
    </dgm:pt>
    <dgm:pt modelId="{BBF1D208-2641-4C30-B704-E1ACE8ABE8C4}" type="pres">
      <dgm:prSet presAssocID="{D9314DD9-CD4B-43B4-9D26-52B32225530B}" presName="Name56" presStyleLbl="parChTrans1D2" presStyleIdx="1" presStyleCnt="4"/>
      <dgm:spPr/>
    </dgm:pt>
    <dgm:pt modelId="{A549D4B3-9C6D-429C-A132-FAC3D70D2D96}" type="pres">
      <dgm:prSet presAssocID="{6CB8895C-F93B-469C-AA91-664CED7851A6}" presName="text0" presStyleLbl="node1" presStyleIdx="2" presStyleCnt="5">
        <dgm:presLayoutVars>
          <dgm:bulletEnabled val="1"/>
        </dgm:presLayoutVars>
      </dgm:prSet>
      <dgm:spPr/>
    </dgm:pt>
    <dgm:pt modelId="{68CC8857-3861-492D-B38F-FFE03157DB4A}" type="pres">
      <dgm:prSet presAssocID="{90A119A4-48A1-48E8-8620-E61B852F4214}" presName="Name56" presStyleLbl="parChTrans1D2" presStyleIdx="2" presStyleCnt="4"/>
      <dgm:spPr/>
    </dgm:pt>
    <dgm:pt modelId="{898CC3B8-FEB3-497C-B9CF-1716F4E575B7}" type="pres">
      <dgm:prSet presAssocID="{0B0F94CE-8434-42C4-BDE7-0F570E193E93}" presName="text0" presStyleLbl="node1" presStyleIdx="3" presStyleCnt="5">
        <dgm:presLayoutVars>
          <dgm:bulletEnabled val="1"/>
        </dgm:presLayoutVars>
      </dgm:prSet>
      <dgm:spPr/>
    </dgm:pt>
    <dgm:pt modelId="{33EFEFB7-C467-4471-ADB7-966F3A665291}" type="pres">
      <dgm:prSet presAssocID="{FA862F50-A151-4178-980C-EA377D3FB852}" presName="Name56" presStyleLbl="parChTrans1D2" presStyleIdx="3" presStyleCnt="4"/>
      <dgm:spPr/>
    </dgm:pt>
    <dgm:pt modelId="{B72AEA67-2C33-4D3B-A36E-A3BA6CBF6BD1}" type="pres">
      <dgm:prSet presAssocID="{22C90D5C-7C62-4009-841F-CA251D5BDEF3}" presName="text0" presStyleLbl="node1" presStyleIdx="4" presStyleCnt="5">
        <dgm:presLayoutVars>
          <dgm:bulletEnabled val="1"/>
        </dgm:presLayoutVars>
      </dgm:prSet>
      <dgm:spPr/>
    </dgm:pt>
  </dgm:ptLst>
  <dgm:cxnLst>
    <dgm:cxn modelId="{1E0D6E2A-FDCD-4940-B534-1F199135E3DC}" type="presOf" srcId="{90A119A4-48A1-48E8-8620-E61B852F4214}" destId="{68CC8857-3861-492D-B38F-FFE03157DB4A}" srcOrd="0" destOrd="0" presId="urn:microsoft.com/office/officeart/2008/layout/RadialCluster"/>
    <dgm:cxn modelId="{2A47F532-1639-4724-BF2D-4FEB4B3C9404}" srcId="{9273C541-C103-44F2-8B98-516A7DFD5855}" destId="{22C90D5C-7C62-4009-841F-CA251D5BDEF3}" srcOrd="3" destOrd="0" parTransId="{FA862F50-A151-4178-980C-EA377D3FB852}" sibTransId="{75A80095-D271-4609-8691-4CB346DA728C}"/>
    <dgm:cxn modelId="{9C9A7034-862A-4AB1-83C2-BED798C84408}" type="presOf" srcId="{22C90D5C-7C62-4009-841F-CA251D5BDEF3}" destId="{B72AEA67-2C33-4D3B-A36E-A3BA6CBF6BD1}" srcOrd="0" destOrd="0" presId="urn:microsoft.com/office/officeart/2008/layout/RadialCluster"/>
    <dgm:cxn modelId="{9DFC4562-EA78-42D7-88BA-417CD223BA41}" type="presOf" srcId="{FA862F50-A151-4178-980C-EA377D3FB852}" destId="{33EFEFB7-C467-4471-ADB7-966F3A665291}" srcOrd="0" destOrd="0" presId="urn:microsoft.com/office/officeart/2008/layout/RadialCluster"/>
    <dgm:cxn modelId="{DA67796B-1011-4ED0-9726-4217F0FD3A06}" type="presOf" srcId="{9273C541-C103-44F2-8B98-516A7DFD5855}" destId="{40180468-1C7B-4463-A1BD-9190D425C51F}" srcOrd="0" destOrd="0" presId="urn:microsoft.com/office/officeart/2008/layout/RadialCluster"/>
    <dgm:cxn modelId="{54250179-0FD0-4326-ABC2-B90FA5692BF1}" srcId="{218BB07C-8327-4E79-9FD0-90ACD425F0B0}" destId="{0A4796B8-CCF5-4C9B-9FD9-DEC8DE86E349}" srcOrd="1" destOrd="0" parTransId="{1741B1B0-9445-4F5F-B7EC-839DEC2D8450}" sibTransId="{F4E3C416-C2AC-4338-915D-A1F1813D67B2}"/>
    <dgm:cxn modelId="{1530B17B-5D43-4365-A547-DB0B59435CF3}" type="presOf" srcId="{218BB07C-8327-4E79-9FD0-90ACD425F0B0}" destId="{7564CEBF-87CF-4C5B-BE21-7C8FAE4C6E46}" srcOrd="0" destOrd="0" presId="urn:microsoft.com/office/officeart/2008/layout/RadialCluster"/>
    <dgm:cxn modelId="{74334F84-C401-4699-B1EE-8C342B7C14B4}" type="presOf" srcId="{6CB8895C-F93B-469C-AA91-664CED7851A6}" destId="{A549D4B3-9C6D-429C-A132-FAC3D70D2D96}" srcOrd="0" destOrd="0" presId="urn:microsoft.com/office/officeart/2008/layout/RadialCluster"/>
    <dgm:cxn modelId="{2B0C7C8D-D047-4576-AE39-4D2D733D4408}" srcId="{9273C541-C103-44F2-8B98-516A7DFD5855}" destId="{6CB8895C-F93B-469C-AA91-664CED7851A6}" srcOrd="1" destOrd="0" parTransId="{D9314DD9-CD4B-43B4-9D26-52B32225530B}" sibTransId="{D7C52EE0-A9AB-48AB-818D-23A86C4C9409}"/>
    <dgm:cxn modelId="{DE9AC49D-0729-4D57-9645-18BD9EA8FFD2}" srcId="{9273C541-C103-44F2-8B98-516A7DFD5855}" destId="{F20B64AE-E3E5-46CE-A984-0B101D752E71}" srcOrd="0" destOrd="0" parTransId="{4FC694ED-864B-4D1A-8D02-584410A764D8}" sibTransId="{614480B6-F036-4CCB-AA0E-5B573117EC04}"/>
    <dgm:cxn modelId="{EF01DCA2-7327-4DF6-B8D1-CDD70713B2A0}" type="presOf" srcId="{F20B64AE-E3E5-46CE-A984-0B101D752E71}" destId="{611D20B2-3DF4-4948-BBFF-B678E4917A0A}" srcOrd="0" destOrd="0" presId="urn:microsoft.com/office/officeart/2008/layout/RadialCluster"/>
    <dgm:cxn modelId="{90C11FCE-60EC-41F5-B00E-86F694FAD57D}" type="presOf" srcId="{D9314DD9-CD4B-43B4-9D26-52B32225530B}" destId="{BBF1D208-2641-4C30-B704-E1ACE8ABE8C4}" srcOrd="0" destOrd="0" presId="urn:microsoft.com/office/officeart/2008/layout/RadialCluster"/>
    <dgm:cxn modelId="{724DEED0-5EE2-4514-9B4B-27C7BE846AA4}" srcId="{9273C541-C103-44F2-8B98-516A7DFD5855}" destId="{0B0F94CE-8434-42C4-BDE7-0F570E193E93}" srcOrd="2" destOrd="0" parTransId="{90A119A4-48A1-48E8-8620-E61B852F4214}" sibTransId="{12627D04-F784-4869-8AC0-0DC4B6CEF08C}"/>
    <dgm:cxn modelId="{7AFFDCD1-77F3-4BFF-A9E1-BE9FF4D02F75}" type="presOf" srcId="{4FC694ED-864B-4D1A-8D02-584410A764D8}" destId="{08BED0FC-0099-4F21-92CE-A53D7990233F}" srcOrd="0" destOrd="0" presId="urn:microsoft.com/office/officeart/2008/layout/RadialCluster"/>
    <dgm:cxn modelId="{6AC704E3-F549-486D-9288-FEABC2A09859}" type="presOf" srcId="{0B0F94CE-8434-42C4-BDE7-0F570E193E93}" destId="{898CC3B8-FEB3-497C-B9CF-1716F4E575B7}" srcOrd="0" destOrd="0" presId="urn:microsoft.com/office/officeart/2008/layout/RadialCluster"/>
    <dgm:cxn modelId="{A29E43FB-B73C-41A3-832D-893DD1F2597B}" srcId="{218BB07C-8327-4E79-9FD0-90ACD425F0B0}" destId="{9273C541-C103-44F2-8B98-516A7DFD5855}" srcOrd="0" destOrd="0" parTransId="{D5EA9758-EAF2-4C4E-96B7-AC56629350D4}" sibTransId="{7D0E1AB3-59E3-4E83-BAE9-DE9EE1E285A8}"/>
    <dgm:cxn modelId="{C9CD52C9-D550-4E02-AFBF-FA56B7913D20}" type="presParOf" srcId="{7564CEBF-87CF-4C5B-BE21-7C8FAE4C6E46}" destId="{5F8AD2A1-A815-4F3B-B2DF-229D992BAF82}" srcOrd="0" destOrd="0" presId="urn:microsoft.com/office/officeart/2008/layout/RadialCluster"/>
    <dgm:cxn modelId="{CFB03D55-DE76-4DB8-8F7E-1C1DFD2ACA2D}" type="presParOf" srcId="{5F8AD2A1-A815-4F3B-B2DF-229D992BAF82}" destId="{40180468-1C7B-4463-A1BD-9190D425C51F}" srcOrd="0" destOrd="0" presId="urn:microsoft.com/office/officeart/2008/layout/RadialCluster"/>
    <dgm:cxn modelId="{F18A7728-A2AC-4E51-B473-F7DB2925FC36}" type="presParOf" srcId="{5F8AD2A1-A815-4F3B-B2DF-229D992BAF82}" destId="{08BED0FC-0099-4F21-92CE-A53D7990233F}" srcOrd="1" destOrd="0" presId="urn:microsoft.com/office/officeart/2008/layout/RadialCluster"/>
    <dgm:cxn modelId="{3F4ABA17-0E2E-4965-968E-513E2E35CA8B}" type="presParOf" srcId="{5F8AD2A1-A815-4F3B-B2DF-229D992BAF82}" destId="{611D20B2-3DF4-4948-BBFF-B678E4917A0A}" srcOrd="2" destOrd="0" presId="urn:microsoft.com/office/officeart/2008/layout/RadialCluster"/>
    <dgm:cxn modelId="{AEEFC1C7-E15F-4869-9400-CE2E28DBF205}" type="presParOf" srcId="{5F8AD2A1-A815-4F3B-B2DF-229D992BAF82}" destId="{BBF1D208-2641-4C30-B704-E1ACE8ABE8C4}" srcOrd="3" destOrd="0" presId="urn:microsoft.com/office/officeart/2008/layout/RadialCluster"/>
    <dgm:cxn modelId="{A8A0C2EE-09C6-4878-9111-E7797A3FA505}" type="presParOf" srcId="{5F8AD2A1-A815-4F3B-B2DF-229D992BAF82}" destId="{A549D4B3-9C6D-429C-A132-FAC3D70D2D96}" srcOrd="4" destOrd="0" presId="urn:microsoft.com/office/officeart/2008/layout/RadialCluster"/>
    <dgm:cxn modelId="{3BCDC1AC-8E32-43B2-B3C8-EAAE7D5B5C74}" type="presParOf" srcId="{5F8AD2A1-A815-4F3B-B2DF-229D992BAF82}" destId="{68CC8857-3861-492D-B38F-FFE03157DB4A}" srcOrd="5" destOrd="0" presId="urn:microsoft.com/office/officeart/2008/layout/RadialCluster"/>
    <dgm:cxn modelId="{1408888B-3C1C-4065-823B-93FF8D2904E0}" type="presParOf" srcId="{5F8AD2A1-A815-4F3B-B2DF-229D992BAF82}" destId="{898CC3B8-FEB3-497C-B9CF-1716F4E575B7}" srcOrd="6" destOrd="0" presId="urn:microsoft.com/office/officeart/2008/layout/RadialCluster"/>
    <dgm:cxn modelId="{552730C0-177A-4B47-96B4-780D478E950A}" type="presParOf" srcId="{5F8AD2A1-A815-4F3B-B2DF-229D992BAF82}" destId="{33EFEFB7-C467-4471-ADB7-966F3A665291}" srcOrd="7" destOrd="0" presId="urn:microsoft.com/office/officeart/2008/layout/RadialCluster"/>
    <dgm:cxn modelId="{CAA9E8F4-E2EF-4D13-9215-5AE2F6C98DC2}" type="presParOf" srcId="{5F8AD2A1-A815-4F3B-B2DF-229D992BAF82}" destId="{B72AEA67-2C33-4D3B-A36E-A3BA6CBF6BD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BB07C-8327-4E79-9FD0-90ACD425F0B0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273C541-C103-44F2-8B98-516A7DFD5855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endParaRPr lang="it-IT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A9758-EAF2-4C4E-96B7-AC56629350D4}" type="parTrans" cxnId="{A29E43FB-B73C-41A3-832D-893DD1F2597B}">
      <dgm:prSet/>
      <dgm:spPr/>
      <dgm:t>
        <a:bodyPr/>
        <a:lstStyle/>
        <a:p>
          <a:endParaRPr lang="it-IT"/>
        </a:p>
      </dgm:t>
    </dgm:pt>
    <dgm:pt modelId="{7D0E1AB3-59E3-4E83-BAE9-DE9EE1E285A8}" type="sibTrans" cxnId="{A29E43FB-B73C-41A3-832D-893DD1F2597B}">
      <dgm:prSet/>
      <dgm:spPr/>
      <dgm:t>
        <a:bodyPr/>
        <a:lstStyle/>
        <a:p>
          <a:endParaRPr lang="it-IT"/>
        </a:p>
      </dgm:t>
    </dgm:pt>
    <dgm:pt modelId="{F20B64AE-E3E5-46CE-A984-0B101D752E7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2400" b="1" dirty="0"/>
            <a:t>GE</a:t>
          </a:r>
        </a:p>
        <a:p>
          <a:r>
            <a:rPr lang="it-IT" sz="2400" b="1" dirty="0"/>
            <a:t>989</a:t>
          </a:r>
          <a:endParaRPr lang="it-IT" sz="2000" dirty="0"/>
        </a:p>
      </dgm:t>
    </dgm:pt>
    <dgm:pt modelId="{4FC694ED-864B-4D1A-8D02-584410A764D8}" type="parTrans" cxnId="{DE9AC49D-0729-4D57-9645-18BD9EA8FFD2}">
      <dgm:prSet/>
      <dgm:spPr/>
      <dgm:t>
        <a:bodyPr/>
        <a:lstStyle/>
        <a:p>
          <a:endParaRPr lang="it-IT"/>
        </a:p>
      </dgm:t>
    </dgm:pt>
    <dgm:pt modelId="{614480B6-F036-4CCB-AA0E-5B573117EC04}" type="sibTrans" cxnId="{DE9AC49D-0729-4D57-9645-18BD9EA8FFD2}">
      <dgm:prSet/>
      <dgm:spPr/>
      <dgm:t>
        <a:bodyPr/>
        <a:lstStyle/>
        <a:p>
          <a:endParaRPr lang="it-IT"/>
        </a:p>
      </dgm:t>
    </dgm:pt>
    <dgm:pt modelId="{6CB8895C-F93B-469C-AA91-664CED7851A6}">
      <dgm:prSet phldrT="[Testo]"/>
      <dgm:spPr/>
      <dgm:t>
        <a:bodyPr/>
        <a:lstStyle/>
        <a:p>
          <a:r>
            <a:rPr lang="it-IT" b="1" dirty="0"/>
            <a:t>SP</a:t>
          </a:r>
        </a:p>
        <a:p>
          <a:r>
            <a:rPr lang="it-IT" b="1" dirty="0"/>
            <a:t>54</a:t>
          </a:r>
          <a:endParaRPr lang="it-IT" dirty="0"/>
        </a:p>
      </dgm:t>
    </dgm:pt>
    <dgm:pt modelId="{D9314DD9-CD4B-43B4-9D26-52B32225530B}" type="parTrans" cxnId="{2B0C7C8D-D047-4576-AE39-4D2D733D4408}">
      <dgm:prSet/>
      <dgm:spPr/>
      <dgm:t>
        <a:bodyPr/>
        <a:lstStyle/>
        <a:p>
          <a:endParaRPr lang="it-IT"/>
        </a:p>
      </dgm:t>
    </dgm:pt>
    <dgm:pt modelId="{D7C52EE0-A9AB-48AB-818D-23A86C4C9409}" type="sibTrans" cxnId="{2B0C7C8D-D047-4576-AE39-4D2D733D4408}">
      <dgm:prSet/>
      <dgm:spPr/>
      <dgm:t>
        <a:bodyPr/>
        <a:lstStyle/>
        <a:p>
          <a:endParaRPr lang="it-IT"/>
        </a:p>
      </dgm:t>
    </dgm:pt>
    <dgm:pt modelId="{0B0F94CE-8434-42C4-BDE7-0F570E193E93}">
      <dgm:prSet phldrT="[Tes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FUORI LIGURIA</a:t>
          </a:r>
        </a:p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4085</a:t>
          </a:r>
        </a:p>
      </dgm:t>
    </dgm:pt>
    <dgm:pt modelId="{90A119A4-48A1-48E8-8620-E61B852F4214}" type="parTrans" cxnId="{724DEED0-5EE2-4514-9B4B-27C7BE846AA4}">
      <dgm:prSet/>
      <dgm:spPr/>
      <dgm:t>
        <a:bodyPr/>
        <a:lstStyle/>
        <a:p>
          <a:endParaRPr lang="it-IT"/>
        </a:p>
      </dgm:t>
    </dgm:pt>
    <dgm:pt modelId="{12627D04-F784-4869-8AC0-0DC4B6CEF08C}" type="sibTrans" cxnId="{724DEED0-5EE2-4514-9B4B-27C7BE846AA4}">
      <dgm:prSet/>
      <dgm:spPr/>
      <dgm:t>
        <a:bodyPr/>
        <a:lstStyle/>
        <a:p>
          <a:endParaRPr lang="it-IT"/>
        </a:p>
      </dgm:t>
    </dgm:pt>
    <dgm:pt modelId="{22C90D5C-7C62-4009-841F-CA251D5BDEF3}">
      <dgm:prSet phldrT="[Testo]"/>
      <dgm:spPr/>
      <dgm:t>
        <a:bodyPr/>
        <a:lstStyle/>
        <a:p>
          <a:r>
            <a:rPr lang="it-IT" b="1" dirty="0"/>
            <a:t>SV</a:t>
          </a:r>
        </a:p>
        <a:p>
          <a:r>
            <a:rPr lang="it-IT" b="1" dirty="0"/>
            <a:t>1410</a:t>
          </a:r>
          <a:endParaRPr lang="it-IT" dirty="0"/>
        </a:p>
      </dgm:t>
    </dgm:pt>
    <dgm:pt modelId="{FA862F50-A151-4178-980C-EA377D3FB852}" type="parTrans" cxnId="{2A47F532-1639-4724-BF2D-4FEB4B3C9404}">
      <dgm:prSet/>
      <dgm:spPr/>
      <dgm:t>
        <a:bodyPr/>
        <a:lstStyle/>
        <a:p>
          <a:endParaRPr lang="it-IT"/>
        </a:p>
      </dgm:t>
    </dgm:pt>
    <dgm:pt modelId="{75A80095-D271-4609-8691-4CB346DA728C}" type="sibTrans" cxnId="{2A47F532-1639-4724-BF2D-4FEB4B3C9404}">
      <dgm:prSet/>
      <dgm:spPr/>
      <dgm:t>
        <a:bodyPr/>
        <a:lstStyle/>
        <a:p>
          <a:endParaRPr lang="it-IT"/>
        </a:p>
      </dgm:t>
    </dgm:pt>
    <dgm:pt modelId="{0A4796B8-CCF5-4C9B-9FD9-DEC8DE86E349}">
      <dgm:prSet phldrT="[Testo]" phldr="1"/>
      <dgm:spPr/>
      <dgm:t>
        <a:bodyPr/>
        <a:lstStyle/>
        <a:p>
          <a:endParaRPr lang="it-IT"/>
        </a:p>
      </dgm:t>
    </dgm:pt>
    <dgm:pt modelId="{1741B1B0-9445-4F5F-B7EC-839DEC2D8450}" type="parTrans" cxnId="{54250179-0FD0-4326-ABC2-B90FA5692BF1}">
      <dgm:prSet/>
      <dgm:spPr/>
      <dgm:t>
        <a:bodyPr/>
        <a:lstStyle/>
        <a:p>
          <a:endParaRPr lang="it-IT"/>
        </a:p>
      </dgm:t>
    </dgm:pt>
    <dgm:pt modelId="{F4E3C416-C2AC-4338-915D-A1F1813D67B2}" type="sibTrans" cxnId="{54250179-0FD0-4326-ABC2-B90FA5692BF1}">
      <dgm:prSet/>
      <dgm:spPr/>
      <dgm:t>
        <a:bodyPr/>
        <a:lstStyle/>
        <a:p>
          <a:endParaRPr lang="it-IT"/>
        </a:p>
      </dgm:t>
    </dgm:pt>
    <dgm:pt modelId="{7564CEBF-87CF-4C5B-BE21-7C8FAE4C6E46}" type="pres">
      <dgm:prSet presAssocID="{218BB07C-8327-4E79-9FD0-90ACD425F0B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F8AD2A1-A815-4F3B-B2DF-229D992BAF82}" type="pres">
      <dgm:prSet presAssocID="{9273C541-C103-44F2-8B98-516A7DFD5855}" presName="singleCycle" presStyleCnt="0"/>
      <dgm:spPr/>
    </dgm:pt>
    <dgm:pt modelId="{40180468-1C7B-4463-A1BD-9190D425C51F}" type="pres">
      <dgm:prSet presAssocID="{9273C541-C103-44F2-8B98-516A7DFD5855}" presName="singleCenter" presStyleLbl="node1" presStyleIdx="0" presStyleCnt="5">
        <dgm:presLayoutVars>
          <dgm:chMax val="7"/>
          <dgm:chPref val="7"/>
        </dgm:presLayoutVars>
      </dgm:prSet>
      <dgm:spPr/>
    </dgm:pt>
    <dgm:pt modelId="{08BED0FC-0099-4F21-92CE-A53D7990233F}" type="pres">
      <dgm:prSet presAssocID="{4FC694ED-864B-4D1A-8D02-584410A764D8}" presName="Name56" presStyleLbl="parChTrans1D2" presStyleIdx="0" presStyleCnt="4"/>
      <dgm:spPr/>
    </dgm:pt>
    <dgm:pt modelId="{611D20B2-3DF4-4948-BBFF-B678E4917A0A}" type="pres">
      <dgm:prSet presAssocID="{F20B64AE-E3E5-46CE-A984-0B101D752E71}" presName="text0" presStyleLbl="node1" presStyleIdx="1" presStyleCnt="5">
        <dgm:presLayoutVars>
          <dgm:bulletEnabled val="1"/>
        </dgm:presLayoutVars>
      </dgm:prSet>
      <dgm:spPr/>
    </dgm:pt>
    <dgm:pt modelId="{BBF1D208-2641-4C30-B704-E1ACE8ABE8C4}" type="pres">
      <dgm:prSet presAssocID="{D9314DD9-CD4B-43B4-9D26-52B32225530B}" presName="Name56" presStyleLbl="parChTrans1D2" presStyleIdx="1" presStyleCnt="4"/>
      <dgm:spPr/>
    </dgm:pt>
    <dgm:pt modelId="{A549D4B3-9C6D-429C-A132-FAC3D70D2D96}" type="pres">
      <dgm:prSet presAssocID="{6CB8895C-F93B-469C-AA91-664CED7851A6}" presName="text0" presStyleLbl="node1" presStyleIdx="2" presStyleCnt="5">
        <dgm:presLayoutVars>
          <dgm:bulletEnabled val="1"/>
        </dgm:presLayoutVars>
      </dgm:prSet>
      <dgm:spPr/>
    </dgm:pt>
    <dgm:pt modelId="{68CC8857-3861-492D-B38F-FFE03157DB4A}" type="pres">
      <dgm:prSet presAssocID="{90A119A4-48A1-48E8-8620-E61B852F4214}" presName="Name56" presStyleLbl="parChTrans1D2" presStyleIdx="2" presStyleCnt="4"/>
      <dgm:spPr/>
    </dgm:pt>
    <dgm:pt modelId="{898CC3B8-FEB3-497C-B9CF-1716F4E575B7}" type="pres">
      <dgm:prSet presAssocID="{0B0F94CE-8434-42C4-BDE7-0F570E193E93}" presName="text0" presStyleLbl="node1" presStyleIdx="3" presStyleCnt="5">
        <dgm:presLayoutVars>
          <dgm:bulletEnabled val="1"/>
        </dgm:presLayoutVars>
      </dgm:prSet>
      <dgm:spPr/>
    </dgm:pt>
    <dgm:pt modelId="{33EFEFB7-C467-4471-ADB7-966F3A665291}" type="pres">
      <dgm:prSet presAssocID="{FA862F50-A151-4178-980C-EA377D3FB852}" presName="Name56" presStyleLbl="parChTrans1D2" presStyleIdx="3" presStyleCnt="4"/>
      <dgm:spPr/>
    </dgm:pt>
    <dgm:pt modelId="{B72AEA67-2C33-4D3B-A36E-A3BA6CBF6BD1}" type="pres">
      <dgm:prSet presAssocID="{22C90D5C-7C62-4009-841F-CA251D5BDEF3}" presName="text0" presStyleLbl="node1" presStyleIdx="4" presStyleCnt="5">
        <dgm:presLayoutVars>
          <dgm:bulletEnabled val="1"/>
        </dgm:presLayoutVars>
      </dgm:prSet>
      <dgm:spPr/>
    </dgm:pt>
  </dgm:ptLst>
  <dgm:cxnLst>
    <dgm:cxn modelId="{1E0D6E2A-FDCD-4940-B534-1F199135E3DC}" type="presOf" srcId="{90A119A4-48A1-48E8-8620-E61B852F4214}" destId="{68CC8857-3861-492D-B38F-FFE03157DB4A}" srcOrd="0" destOrd="0" presId="urn:microsoft.com/office/officeart/2008/layout/RadialCluster"/>
    <dgm:cxn modelId="{2A47F532-1639-4724-BF2D-4FEB4B3C9404}" srcId="{9273C541-C103-44F2-8B98-516A7DFD5855}" destId="{22C90D5C-7C62-4009-841F-CA251D5BDEF3}" srcOrd="3" destOrd="0" parTransId="{FA862F50-A151-4178-980C-EA377D3FB852}" sibTransId="{75A80095-D271-4609-8691-4CB346DA728C}"/>
    <dgm:cxn modelId="{9C9A7034-862A-4AB1-83C2-BED798C84408}" type="presOf" srcId="{22C90D5C-7C62-4009-841F-CA251D5BDEF3}" destId="{B72AEA67-2C33-4D3B-A36E-A3BA6CBF6BD1}" srcOrd="0" destOrd="0" presId="urn:microsoft.com/office/officeart/2008/layout/RadialCluster"/>
    <dgm:cxn modelId="{9DFC4562-EA78-42D7-88BA-417CD223BA41}" type="presOf" srcId="{FA862F50-A151-4178-980C-EA377D3FB852}" destId="{33EFEFB7-C467-4471-ADB7-966F3A665291}" srcOrd="0" destOrd="0" presId="urn:microsoft.com/office/officeart/2008/layout/RadialCluster"/>
    <dgm:cxn modelId="{DA67796B-1011-4ED0-9726-4217F0FD3A06}" type="presOf" srcId="{9273C541-C103-44F2-8B98-516A7DFD5855}" destId="{40180468-1C7B-4463-A1BD-9190D425C51F}" srcOrd="0" destOrd="0" presId="urn:microsoft.com/office/officeart/2008/layout/RadialCluster"/>
    <dgm:cxn modelId="{54250179-0FD0-4326-ABC2-B90FA5692BF1}" srcId="{218BB07C-8327-4E79-9FD0-90ACD425F0B0}" destId="{0A4796B8-CCF5-4C9B-9FD9-DEC8DE86E349}" srcOrd="1" destOrd="0" parTransId="{1741B1B0-9445-4F5F-B7EC-839DEC2D8450}" sibTransId="{F4E3C416-C2AC-4338-915D-A1F1813D67B2}"/>
    <dgm:cxn modelId="{1530B17B-5D43-4365-A547-DB0B59435CF3}" type="presOf" srcId="{218BB07C-8327-4E79-9FD0-90ACD425F0B0}" destId="{7564CEBF-87CF-4C5B-BE21-7C8FAE4C6E46}" srcOrd="0" destOrd="0" presId="urn:microsoft.com/office/officeart/2008/layout/RadialCluster"/>
    <dgm:cxn modelId="{74334F84-C401-4699-B1EE-8C342B7C14B4}" type="presOf" srcId="{6CB8895C-F93B-469C-AA91-664CED7851A6}" destId="{A549D4B3-9C6D-429C-A132-FAC3D70D2D96}" srcOrd="0" destOrd="0" presId="urn:microsoft.com/office/officeart/2008/layout/RadialCluster"/>
    <dgm:cxn modelId="{2B0C7C8D-D047-4576-AE39-4D2D733D4408}" srcId="{9273C541-C103-44F2-8B98-516A7DFD5855}" destId="{6CB8895C-F93B-469C-AA91-664CED7851A6}" srcOrd="1" destOrd="0" parTransId="{D9314DD9-CD4B-43B4-9D26-52B32225530B}" sibTransId="{D7C52EE0-A9AB-48AB-818D-23A86C4C9409}"/>
    <dgm:cxn modelId="{DE9AC49D-0729-4D57-9645-18BD9EA8FFD2}" srcId="{9273C541-C103-44F2-8B98-516A7DFD5855}" destId="{F20B64AE-E3E5-46CE-A984-0B101D752E71}" srcOrd="0" destOrd="0" parTransId="{4FC694ED-864B-4D1A-8D02-584410A764D8}" sibTransId="{614480B6-F036-4CCB-AA0E-5B573117EC04}"/>
    <dgm:cxn modelId="{EF01DCA2-7327-4DF6-B8D1-CDD70713B2A0}" type="presOf" srcId="{F20B64AE-E3E5-46CE-A984-0B101D752E71}" destId="{611D20B2-3DF4-4948-BBFF-B678E4917A0A}" srcOrd="0" destOrd="0" presId="urn:microsoft.com/office/officeart/2008/layout/RadialCluster"/>
    <dgm:cxn modelId="{90C11FCE-60EC-41F5-B00E-86F694FAD57D}" type="presOf" srcId="{D9314DD9-CD4B-43B4-9D26-52B32225530B}" destId="{BBF1D208-2641-4C30-B704-E1ACE8ABE8C4}" srcOrd="0" destOrd="0" presId="urn:microsoft.com/office/officeart/2008/layout/RadialCluster"/>
    <dgm:cxn modelId="{724DEED0-5EE2-4514-9B4B-27C7BE846AA4}" srcId="{9273C541-C103-44F2-8B98-516A7DFD5855}" destId="{0B0F94CE-8434-42C4-BDE7-0F570E193E93}" srcOrd="2" destOrd="0" parTransId="{90A119A4-48A1-48E8-8620-E61B852F4214}" sibTransId="{12627D04-F784-4869-8AC0-0DC4B6CEF08C}"/>
    <dgm:cxn modelId="{7AFFDCD1-77F3-4BFF-A9E1-BE9FF4D02F75}" type="presOf" srcId="{4FC694ED-864B-4D1A-8D02-584410A764D8}" destId="{08BED0FC-0099-4F21-92CE-A53D7990233F}" srcOrd="0" destOrd="0" presId="urn:microsoft.com/office/officeart/2008/layout/RadialCluster"/>
    <dgm:cxn modelId="{6AC704E3-F549-486D-9288-FEABC2A09859}" type="presOf" srcId="{0B0F94CE-8434-42C4-BDE7-0F570E193E93}" destId="{898CC3B8-FEB3-497C-B9CF-1716F4E575B7}" srcOrd="0" destOrd="0" presId="urn:microsoft.com/office/officeart/2008/layout/RadialCluster"/>
    <dgm:cxn modelId="{A29E43FB-B73C-41A3-832D-893DD1F2597B}" srcId="{218BB07C-8327-4E79-9FD0-90ACD425F0B0}" destId="{9273C541-C103-44F2-8B98-516A7DFD5855}" srcOrd="0" destOrd="0" parTransId="{D5EA9758-EAF2-4C4E-96B7-AC56629350D4}" sibTransId="{7D0E1AB3-59E3-4E83-BAE9-DE9EE1E285A8}"/>
    <dgm:cxn modelId="{C9CD52C9-D550-4E02-AFBF-FA56B7913D20}" type="presParOf" srcId="{7564CEBF-87CF-4C5B-BE21-7C8FAE4C6E46}" destId="{5F8AD2A1-A815-4F3B-B2DF-229D992BAF82}" srcOrd="0" destOrd="0" presId="urn:microsoft.com/office/officeart/2008/layout/RadialCluster"/>
    <dgm:cxn modelId="{CFB03D55-DE76-4DB8-8F7E-1C1DFD2ACA2D}" type="presParOf" srcId="{5F8AD2A1-A815-4F3B-B2DF-229D992BAF82}" destId="{40180468-1C7B-4463-A1BD-9190D425C51F}" srcOrd="0" destOrd="0" presId="urn:microsoft.com/office/officeart/2008/layout/RadialCluster"/>
    <dgm:cxn modelId="{F18A7728-A2AC-4E51-B473-F7DB2925FC36}" type="presParOf" srcId="{5F8AD2A1-A815-4F3B-B2DF-229D992BAF82}" destId="{08BED0FC-0099-4F21-92CE-A53D7990233F}" srcOrd="1" destOrd="0" presId="urn:microsoft.com/office/officeart/2008/layout/RadialCluster"/>
    <dgm:cxn modelId="{3F4ABA17-0E2E-4965-968E-513E2E35CA8B}" type="presParOf" srcId="{5F8AD2A1-A815-4F3B-B2DF-229D992BAF82}" destId="{611D20B2-3DF4-4948-BBFF-B678E4917A0A}" srcOrd="2" destOrd="0" presId="urn:microsoft.com/office/officeart/2008/layout/RadialCluster"/>
    <dgm:cxn modelId="{AEEFC1C7-E15F-4869-9400-CE2E28DBF205}" type="presParOf" srcId="{5F8AD2A1-A815-4F3B-B2DF-229D992BAF82}" destId="{BBF1D208-2641-4C30-B704-E1ACE8ABE8C4}" srcOrd="3" destOrd="0" presId="urn:microsoft.com/office/officeart/2008/layout/RadialCluster"/>
    <dgm:cxn modelId="{A8A0C2EE-09C6-4878-9111-E7797A3FA505}" type="presParOf" srcId="{5F8AD2A1-A815-4F3B-B2DF-229D992BAF82}" destId="{A549D4B3-9C6D-429C-A132-FAC3D70D2D96}" srcOrd="4" destOrd="0" presId="urn:microsoft.com/office/officeart/2008/layout/RadialCluster"/>
    <dgm:cxn modelId="{3BCDC1AC-8E32-43B2-B3C8-EAAE7D5B5C74}" type="presParOf" srcId="{5F8AD2A1-A815-4F3B-B2DF-229D992BAF82}" destId="{68CC8857-3861-492D-B38F-FFE03157DB4A}" srcOrd="5" destOrd="0" presId="urn:microsoft.com/office/officeart/2008/layout/RadialCluster"/>
    <dgm:cxn modelId="{1408888B-3C1C-4065-823B-93FF8D2904E0}" type="presParOf" srcId="{5F8AD2A1-A815-4F3B-B2DF-229D992BAF82}" destId="{898CC3B8-FEB3-497C-B9CF-1716F4E575B7}" srcOrd="6" destOrd="0" presId="urn:microsoft.com/office/officeart/2008/layout/RadialCluster"/>
    <dgm:cxn modelId="{552730C0-177A-4B47-96B4-780D478E950A}" type="presParOf" srcId="{5F8AD2A1-A815-4F3B-B2DF-229D992BAF82}" destId="{33EFEFB7-C467-4471-ADB7-966F3A665291}" srcOrd="7" destOrd="0" presId="urn:microsoft.com/office/officeart/2008/layout/RadialCluster"/>
    <dgm:cxn modelId="{CAA9E8F4-E2EF-4D13-9215-5AE2F6C98DC2}" type="presParOf" srcId="{5F8AD2A1-A815-4F3B-B2DF-229D992BAF82}" destId="{B72AEA67-2C33-4D3B-A36E-A3BA6CBF6BD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BB07C-8327-4E79-9FD0-90ACD425F0B0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273C541-C103-44F2-8B98-516A7DFD5855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endParaRPr lang="it-IT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A9758-EAF2-4C4E-96B7-AC56629350D4}" type="parTrans" cxnId="{A29E43FB-B73C-41A3-832D-893DD1F2597B}">
      <dgm:prSet/>
      <dgm:spPr/>
      <dgm:t>
        <a:bodyPr/>
        <a:lstStyle/>
        <a:p>
          <a:endParaRPr lang="it-IT"/>
        </a:p>
      </dgm:t>
    </dgm:pt>
    <dgm:pt modelId="{7D0E1AB3-59E3-4E83-BAE9-DE9EE1E285A8}" type="sibTrans" cxnId="{A29E43FB-B73C-41A3-832D-893DD1F2597B}">
      <dgm:prSet/>
      <dgm:spPr/>
      <dgm:t>
        <a:bodyPr/>
        <a:lstStyle/>
        <a:p>
          <a:endParaRPr lang="it-IT"/>
        </a:p>
      </dgm:t>
    </dgm:pt>
    <dgm:pt modelId="{F20B64AE-E3E5-46CE-A984-0B101D752E71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3200" b="1" dirty="0"/>
            <a:t>GE</a:t>
          </a:r>
        </a:p>
        <a:p>
          <a:r>
            <a:rPr lang="it-IT" sz="3200" b="1" dirty="0"/>
            <a:t>-647</a:t>
          </a:r>
          <a:endParaRPr lang="it-IT" sz="3600" b="1" dirty="0"/>
        </a:p>
      </dgm:t>
    </dgm:pt>
    <dgm:pt modelId="{4FC694ED-864B-4D1A-8D02-584410A764D8}" type="parTrans" cxnId="{DE9AC49D-0729-4D57-9645-18BD9EA8FFD2}">
      <dgm:prSet/>
      <dgm:spPr/>
      <dgm:t>
        <a:bodyPr/>
        <a:lstStyle/>
        <a:p>
          <a:endParaRPr lang="it-IT"/>
        </a:p>
      </dgm:t>
    </dgm:pt>
    <dgm:pt modelId="{614480B6-F036-4CCB-AA0E-5B573117EC04}" type="sibTrans" cxnId="{DE9AC49D-0729-4D57-9645-18BD9EA8FFD2}">
      <dgm:prSet/>
      <dgm:spPr/>
      <dgm:t>
        <a:bodyPr/>
        <a:lstStyle/>
        <a:p>
          <a:endParaRPr lang="it-IT"/>
        </a:p>
      </dgm:t>
    </dgm:pt>
    <dgm:pt modelId="{6CB8895C-F93B-469C-AA91-664CED7851A6}">
      <dgm:prSet phldrT="[Testo]" custT="1"/>
      <dgm:spPr/>
      <dgm:t>
        <a:bodyPr/>
        <a:lstStyle/>
        <a:p>
          <a:r>
            <a:rPr lang="it-IT" sz="3200" b="1" dirty="0"/>
            <a:t>SP</a:t>
          </a:r>
        </a:p>
        <a:p>
          <a:r>
            <a:rPr lang="it-IT" sz="3200" b="1" dirty="0"/>
            <a:t>-30</a:t>
          </a:r>
        </a:p>
      </dgm:t>
    </dgm:pt>
    <dgm:pt modelId="{D9314DD9-CD4B-43B4-9D26-52B32225530B}" type="parTrans" cxnId="{2B0C7C8D-D047-4576-AE39-4D2D733D4408}">
      <dgm:prSet/>
      <dgm:spPr/>
      <dgm:t>
        <a:bodyPr/>
        <a:lstStyle/>
        <a:p>
          <a:endParaRPr lang="it-IT"/>
        </a:p>
      </dgm:t>
    </dgm:pt>
    <dgm:pt modelId="{D7C52EE0-A9AB-48AB-818D-23A86C4C9409}" type="sibTrans" cxnId="{2B0C7C8D-D047-4576-AE39-4D2D733D4408}">
      <dgm:prSet/>
      <dgm:spPr/>
      <dgm:t>
        <a:bodyPr/>
        <a:lstStyle/>
        <a:p>
          <a:endParaRPr lang="it-IT"/>
        </a:p>
      </dgm:t>
    </dgm:pt>
    <dgm:pt modelId="{0B0F94CE-8434-42C4-BDE7-0F570E193E93}">
      <dgm:prSet phldrT="[Tes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FUORI LIGURIA</a:t>
          </a:r>
        </a:p>
        <a:p>
          <a:r>
            <a: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-2097</a:t>
          </a:r>
        </a:p>
      </dgm:t>
    </dgm:pt>
    <dgm:pt modelId="{90A119A4-48A1-48E8-8620-E61B852F4214}" type="parTrans" cxnId="{724DEED0-5EE2-4514-9B4B-27C7BE846AA4}">
      <dgm:prSet/>
      <dgm:spPr/>
      <dgm:t>
        <a:bodyPr/>
        <a:lstStyle/>
        <a:p>
          <a:endParaRPr lang="it-IT"/>
        </a:p>
      </dgm:t>
    </dgm:pt>
    <dgm:pt modelId="{12627D04-F784-4869-8AC0-0DC4B6CEF08C}" type="sibTrans" cxnId="{724DEED0-5EE2-4514-9B4B-27C7BE846AA4}">
      <dgm:prSet/>
      <dgm:spPr/>
      <dgm:t>
        <a:bodyPr/>
        <a:lstStyle/>
        <a:p>
          <a:endParaRPr lang="it-IT"/>
        </a:p>
      </dgm:t>
    </dgm:pt>
    <dgm:pt modelId="{22C90D5C-7C62-4009-841F-CA251D5BDEF3}">
      <dgm:prSet phldrT="[Testo]" custT="1"/>
      <dgm:spPr/>
      <dgm:t>
        <a:bodyPr/>
        <a:lstStyle/>
        <a:p>
          <a:r>
            <a:rPr lang="it-IT" sz="3200" b="1" dirty="0"/>
            <a:t>SV</a:t>
          </a:r>
        </a:p>
        <a:p>
          <a:r>
            <a:rPr lang="it-IT" sz="3200" b="1" dirty="0"/>
            <a:t>-522</a:t>
          </a:r>
          <a:endParaRPr lang="it-IT" sz="3600" b="1" dirty="0"/>
        </a:p>
      </dgm:t>
    </dgm:pt>
    <dgm:pt modelId="{FA862F50-A151-4178-980C-EA377D3FB852}" type="parTrans" cxnId="{2A47F532-1639-4724-BF2D-4FEB4B3C9404}">
      <dgm:prSet/>
      <dgm:spPr/>
      <dgm:t>
        <a:bodyPr/>
        <a:lstStyle/>
        <a:p>
          <a:endParaRPr lang="it-IT"/>
        </a:p>
      </dgm:t>
    </dgm:pt>
    <dgm:pt modelId="{75A80095-D271-4609-8691-4CB346DA728C}" type="sibTrans" cxnId="{2A47F532-1639-4724-BF2D-4FEB4B3C9404}">
      <dgm:prSet/>
      <dgm:spPr/>
      <dgm:t>
        <a:bodyPr/>
        <a:lstStyle/>
        <a:p>
          <a:endParaRPr lang="it-IT"/>
        </a:p>
      </dgm:t>
    </dgm:pt>
    <dgm:pt modelId="{0A4796B8-CCF5-4C9B-9FD9-DEC8DE86E349}">
      <dgm:prSet phldrT="[Testo]" phldr="1"/>
      <dgm:spPr/>
      <dgm:t>
        <a:bodyPr/>
        <a:lstStyle/>
        <a:p>
          <a:endParaRPr lang="it-IT"/>
        </a:p>
      </dgm:t>
    </dgm:pt>
    <dgm:pt modelId="{1741B1B0-9445-4F5F-B7EC-839DEC2D8450}" type="parTrans" cxnId="{54250179-0FD0-4326-ABC2-B90FA5692BF1}">
      <dgm:prSet/>
      <dgm:spPr/>
      <dgm:t>
        <a:bodyPr/>
        <a:lstStyle/>
        <a:p>
          <a:endParaRPr lang="it-IT"/>
        </a:p>
      </dgm:t>
    </dgm:pt>
    <dgm:pt modelId="{F4E3C416-C2AC-4338-915D-A1F1813D67B2}" type="sibTrans" cxnId="{54250179-0FD0-4326-ABC2-B90FA5692BF1}">
      <dgm:prSet/>
      <dgm:spPr/>
      <dgm:t>
        <a:bodyPr/>
        <a:lstStyle/>
        <a:p>
          <a:endParaRPr lang="it-IT"/>
        </a:p>
      </dgm:t>
    </dgm:pt>
    <dgm:pt modelId="{7564CEBF-87CF-4C5B-BE21-7C8FAE4C6E46}" type="pres">
      <dgm:prSet presAssocID="{218BB07C-8327-4E79-9FD0-90ACD425F0B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F8AD2A1-A815-4F3B-B2DF-229D992BAF82}" type="pres">
      <dgm:prSet presAssocID="{9273C541-C103-44F2-8B98-516A7DFD5855}" presName="singleCycle" presStyleCnt="0"/>
      <dgm:spPr/>
    </dgm:pt>
    <dgm:pt modelId="{40180468-1C7B-4463-A1BD-9190D425C51F}" type="pres">
      <dgm:prSet presAssocID="{9273C541-C103-44F2-8B98-516A7DFD5855}" presName="singleCenter" presStyleLbl="node1" presStyleIdx="0" presStyleCnt="5">
        <dgm:presLayoutVars>
          <dgm:chMax val="7"/>
          <dgm:chPref val="7"/>
        </dgm:presLayoutVars>
      </dgm:prSet>
      <dgm:spPr/>
    </dgm:pt>
    <dgm:pt modelId="{08BED0FC-0099-4F21-92CE-A53D7990233F}" type="pres">
      <dgm:prSet presAssocID="{4FC694ED-864B-4D1A-8D02-584410A764D8}" presName="Name56" presStyleLbl="parChTrans1D2" presStyleIdx="0" presStyleCnt="4"/>
      <dgm:spPr/>
    </dgm:pt>
    <dgm:pt modelId="{611D20B2-3DF4-4948-BBFF-B678E4917A0A}" type="pres">
      <dgm:prSet presAssocID="{F20B64AE-E3E5-46CE-A984-0B101D752E71}" presName="text0" presStyleLbl="node1" presStyleIdx="1" presStyleCnt="5">
        <dgm:presLayoutVars>
          <dgm:bulletEnabled val="1"/>
        </dgm:presLayoutVars>
      </dgm:prSet>
      <dgm:spPr/>
    </dgm:pt>
    <dgm:pt modelId="{BBF1D208-2641-4C30-B704-E1ACE8ABE8C4}" type="pres">
      <dgm:prSet presAssocID="{D9314DD9-CD4B-43B4-9D26-52B32225530B}" presName="Name56" presStyleLbl="parChTrans1D2" presStyleIdx="1" presStyleCnt="4"/>
      <dgm:spPr/>
    </dgm:pt>
    <dgm:pt modelId="{A549D4B3-9C6D-429C-A132-FAC3D70D2D96}" type="pres">
      <dgm:prSet presAssocID="{6CB8895C-F93B-469C-AA91-664CED7851A6}" presName="text0" presStyleLbl="node1" presStyleIdx="2" presStyleCnt="5">
        <dgm:presLayoutVars>
          <dgm:bulletEnabled val="1"/>
        </dgm:presLayoutVars>
      </dgm:prSet>
      <dgm:spPr/>
    </dgm:pt>
    <dgm:pt modelId="{68CC8857-3861-492D-B38F-FFE03157DB4A}" type="pres">
      <dgm:prSet presAssocID="{90A119A4-48A1-48E8-8620-E61B852F4214}" presName="Name56" presStyleLbl="parChTrans1D2" presStyleIdx="2" presStyleCnt="4"/>
      <dgm:spPr/>
    </dgm:pt>
    <dgm:pt modelId="{898CC3B8-FEB3-497C-B9CF-1716F4E575B7}" type="pres">
      <dgm:prSet presAssocID="{0B0F94CE-8434-42C4-BDE7-0F570E193E93}" presName="text0" presStyleLbl="node1" presStyleIdx="3" presStyleCnt="5">
        <dgm:presLayoutVars>
          <dgm:bulletEnabled val="1"/>
        </dgm:presLayoutVars>
      </dgm:prSet>
      <dgm:spPr/>
    </dgm:pt>
    <dgm:pt modelId="{33EFEFB7-C467-4471-ADB7-966F3A665291}" type="pres">
      <dgm:prSet presAssocID="{FA862F50-A151-4178-980C-EA377D3FB852}" presName="Name56" presStyleLbl="parChTrans1D2" presStyleIdx="3" presStyleCnt="4"/>
      <dgm:spPr/>
    </dgm:pt>
    <dgm:pt modelId="{B72AEA67-2C33-4D3B-A36E-A3BA6CBF6BD1}" type="pres">
      <dgm:prSet presAssocID="{22C90D5C-7C62-4009-841F-CA251D5BDEF3}" presName="text0" presStyleLbl="node1" presStyleIdx="4" presStyleCnt="5">
        <dgm:presLayoutVars>
          <dgm:bulletEnabled val="1"/>
        </dgm:presLayoutVars>
      </dgm:prSet>
      <dgm:spPr/>
    </dgm:pt>
  </dgm:ptLst>
  <dgm:cxnLst>
    <dgm:cxn modelId="{1E0D6E2A-FDCD-4940-B534-1F199135E3DC}" type="presOf" srcId="{90A119A4-48A1-48E8-8620-E61B852F4214}" destId="{68CC8857-3861-492D-B38F-FFE03157DB4A}" srcOrd="0" destOrd="0" presId="urn:microsoft.com/office/officeart/2008/layout/RadialCluster"/>
    <dgm:cxn modelId="{2A47F532-1639-4724-BF2D-4FEB4B3C9404}" srcId="{9273C541-C103-44F2-8B98-516A7DFD5855}" destId="{22C90D5C-7C62-4009-841F-CA251D5BDEF3}" srcOrd="3" destOrd="0" parTransId="{FA862F50-A151-4178-980C-EA377D3FB852}" sibTransId="{75A80095-D271-4609-8691-4CB346DA728C}"/>
    <dgm:cxn modelId="{9C9A7034-862A-4AB1-83C2-BED798C84408}" type="presOf" srcId="{22C90D5C-7C62-4009-841F-CA251D5BDEF3}" destId="{B72AEA67-2C33-4D3B-A36E-A3BA6CBF6BD1}" srcOrd="0" destOrd="0" presId="urn:microsoft.com/office/officeart/2008/layout/RadialCluster"/>
    <dgm:cxn modelId="{9DFC4562-EA78-42D7-88BA-417CD223BA41}" type="presOf" srcId="{FA862F50-A151-4178-980C-EA377D3FB852}" destId="{33EFEFB7-C467-4471-ADB7-966F3A665291}" srcOrd="0" destOrd="0" presId="urn:microsoft.com/office/officeart/2008/layout/RadialCluster"/>
    <dgm:cxn modelId="{DA67796B-1011-4ED0-9726-4217F0FD3A06}" type="presOf" srcId="{9273C541-C103-44F2-8B98-516A7DFD5855}" destId="{40180468-1C7B-4463-A1BD-9190D425C51F}" srcOrd="0" destOrd="0" presId="urn:microsoft.com/office/officeart/2008/layout/RadialCluster"/>
    <dgm:cxn modelId="{54250179-0FD0-4326-ABC2-B90FA5692BF1}" srcId="{218BB07C-8327-4E79-9FD0-90ACD425F0B0}" destId="{0A4796B8-CCF5-4C9B-9FD9-DEC8DE86E349}" srcOrd="1" destOrd="0" parTransId="{1741B1B0-9445-4F5F-B7EC-839DEC2D8450}" sibTransId="{F4E3C416-C2AC-4338-915D-A1F1813D67B2}"/>
    <dgm:cxn modelId="{1530B17B-5D43-4365-A547-DB0B59435CF3}" type="presOf" srcId="{218BB07C-8327-4E79-9FD0-90ACD425F0B0}" destId="{7564CEBF-87CF-4C5B-BE21-7C8FAE4C6E46}" srcOrd="0" destOrd="0" presId="urn:microsoft.com/office/officeart/2008/layout/RadialCluster"/>
    <dgm:cxn modelId="{74334F84-C401-4699-B1EE-8C342B7C14B4}" type="presOf" srcId="{6CB8895C-F93B-469C-AA91-664CED7851A6}" destId="{A549D4B3-9C6D-429C-A132-FAC3D70D2D96}" srcOrd="0" destOrd="0" presId="urn:microsoft.com/office/officeart/2008/layout/RadialCluster"/>
    <dgm:cxn modelId="{2B0C7C8D-D047-4576-AE39-4D2D733D4408}" srcId="{9273C541-C103-44F2-8B98-516A7DFD5855}" destId="{6CB8895C-F93B-469C-AA91-664CED7851A6}" srcOrd="1" destOrd="0" parTransId="{D9314DD9-CD4B-43B4-9D26-52B32225530B}" sibTransId="{D7C52EE0-A9AB-48AB-818D-23A86C4C9409}"/>
    <dgm:cxn modelId="{DE9AC49D-0729-4D57-9645-18BD9EA8FFD2}" srcId="{9273C541-C103-44F2-8B98-516A7DFD5855}" destId="{F20B64AE-E3E5-46CE-A984-0B101D752E71}" srcOrd="0" destOrd="0" parTransId="{4FC694ED-864B-4D1A-8D02-584410A764D8}" sibTransId="{614480B6-F036-4CCB-AA0E-5B573117EC04}"/>
    <dgm:cxn modelId="{EF01DCA2-7327-4DF6-B8D1-CDD70713B2A0}" type="presOf" srcId="{F20B64AE-E3E5-46CE-A984-0B101D752E71}" destId="{611D20B2-3DF4-4948-BBFF-B678E4917A0A}" srcOrd="0" destOrd="0" presId="urn:microsoft.com/office/officeart/2008/layout/RadialCluster"/>
    <dgm:cxn modelId="{90C11FCE-60EC-41F5-B00E-86F694FAD57D}" type="presOf" srcId="{D9314DD9-CD4B-43B4-9D26-52B32225530B}" destId="{BBF1D208-2641-4C30-B704-E1ACE8ABE8C4}" srcOrd="0" destOrd="0" presId="urn:microsoft.com/office/officeart/2008/layout/RadialCluster"/>
    <dgm:cxn modelId="{724DEED0-5EE2-4514-9B4B-27C7BE846AA4}" srcId="{9273C541-C103-44F2-8B98-516A7DFD5855}" destId="{0B0F94CE-8434-42C4-BDE7-0F570E193E93}" srcOrd="2" destOrd="0" parTransId="{90A119A4-48A1-48E8-8620-E61B852F4214}" sibTransId="{12627D04-F784-4869-8AC0-0DC4B6CEF08C}"/>
    <dgm:cxn modelId="{7AFFDCD1-77F3-4BFF-A9E1-BE9FF4D02F75}" type="presOf" srcId="{4FC694ED-864B-4D1A-8D02-584410A764D8}" destId="{08BED0FC-0099-4F21-92CE-A53D7990233F}" srcOrd="0" destOrd="0" presId="urn:microsoft.com/office/officeart/2008/layout/RadialCluster"/>
    <dgm:cxn modelId="{6AC704E3-F549-486D-9288-FEABC2A09859}" type="presOf" srcId="{0B0F94CE-8434-42C4-BDE7-0F570E193E93}" destId="{898CC3B8-FEB3-497C-B9CF-1716F4E575B7}" srcOrd="0" destOrd="0" presId="urn:microsoft.com/office/officeart/2008/layout/RadialCluster"/>
    <dgm:cxn modelId="{A29E43FB-B73C-41A3-832D-893DD1F2597B}" srcId="{218BB07C-8327-4E79-9FD0-90ACD425F0B0}" destId="{9273C541-C103-44F2-8B98-516A7DFD5855}" srcOrd="0" destOrd="0" parTransId="{D5EA9758-EAF2-4C4E-96B7-AC56629350D4}" sibTransId="{7D0E1AB3-59E3-4E83-BAE9-DE9EE1E285A8}"/>
    <dgm:cxn modelId="{C9CD52C9-D550-4E02-AFBF-FA56B7913D20}" type="presParOf" srcId="{7564CEBF-87CF-4C5B-BE21-7C8FAE4C6E46}" destId="{5F8AD2A1-A815-4F3B-B2DF-229D992BAF82}" srcOrd="0" destOrd="0" presId="urn:microsoft.com/office/officeart/2008/layout/RadialCluster"/>
    <dgm:cxn modelId="{CFB03D55-DE76-4DB8-8F7E-1C1DFD2ACA2D}" type="presParOf" srcId="{5F8AD2A1-A815-4F3B-B2DF-229D992BAF82}" destId="{40180468-1C7B-4463-A1BD-9190D425C51F}" srcOrd="0" destOrd="0" presId="urn:microsoft.com/office/officeart/2008/layout/RadialCluster"/>
    <dgm:cxn modelId="{F18A7728-A2AC-4E51-B473-F7DB2925FC36}" type="presParOf" srcId="{5F8AD2A1-A815-4F3B-B2DF-229D992BAF82}" destId="{08BED0FC-0099-4F21-92CE-A53D7990233F}" srcOrd="1" destOrd="0" presId="urn:microsoft.com/office/officeart/2008/layout/RadialCluster"/>
    <dgm:cxn modelId="{3F4ABA17-0E2E-4965-968E-513E2E35CA8B}" type="presParOf" srcId="{5F8AD2A1-A815-4F3B-B2DF-229D992BAF82}" destId="{611D20B2-3DF4-4948-BBFF-B678E4917A0A}" srcOrd="2" destOrd="0" presId="urn:microsoft.com/office/officeart/2008/layout/RadialCluster"/>
    <dgm:cxn modelId="{AEEFC1C7-E15F-4869-9400-CE2E28DBF205}" type="presParOf" srcId="{5F8AD2A1-A815-4F3B-B2DF-229D992BAF82}" destId="{BBF1D208-2641-4C30-B704-E1ACE8ABE8C4}" srcOrd="3" destOrd="0" presId="urn:microsoft.com/office/officeart/2008/layout/RadialCluster"/>
    <dgm:cxn modelId="{A8A0C2EE-09C6-4878-9111-E7797A3FA505}" type="presParOf" srcId="{5F8AD2A1-A815-4F3B-B2DF-229D992BAF82}" destId="{A549D4B3-9C6D-429C-A132-FAC3D70D2D96}" srcOrd="4" destOrd="0" presId="urn:microsoft.com/office/officeart/2008/layout/RadialCluster"/>
    <dgm:cxn modelId="{3BCDC1AC-8E32-43B2-B3C8-EAAE7D5B5C74}" type="presParOf" srcId="{5F8AD2A1-A815-4F3B-B2DF-229D992BAF82}" destId="{68CC8857-3861-492D-B38F-FFE03157DB4A}" srcOrd="5" destOrd="0" presId="urn:microsoft.com/office/officeart/2008/layout/RadialCluster"/>
    <dgm:cxn modelId="{1408888B-3C1C-4065-823B-93FF8D2904E0}" type="presParOf" srcId="{5F8AD2A1-A815-4F3B-B2DF-229D992BAF82}" destId="{898CC3B8-FEB3-497C-B9CF-1716F4E575B7}" srcOrd="6" destOrd="0" presId="urn:microsoft.com/office/officeart/2008/layout/RadialCluster"/>
    <dgm:cxn modelId="{552730C0-177A-4B47-96B4-780D478E950A}" type="presParOf" srcId="{5F8AD2A1-A815-4F3B-B2DF-229D992BAF82}" destId="{33EFEFB7-C467-4471-ADB7-966F3A665291}" srcOrd="7" destOrd="0" presId="urn:microsoft.com/office/officeart/2008/layout/RadialCluster"/>
    <dgm:cxn modelId="{CAA9E8F4-E2EF-4D13-9215-5AE2F6C98DC2}" type="presParOf" srcId="{5F8AD2A1-A815-4F3B-B2DF-229D992BAF82}" destId="{B72AEA67-2C33-4D3B-A36E-A3BA6CBF6BD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0468-1C7B-4463-A1BD-9190D425C51F}">
      <dsp:nvSpPr>
        <dsp:cNvPr id="0" name=""/>
        <dsp:cNvSpPr/>
      </dsp:nvSpPr>
      <dsp:spPr>
        <a:xfrm>
          <a:off x="1938099" y="1522968"/>
          <a:ext cx="1305401" cy="130540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b="1" kern="1200" dirty="0">
              <a:solidFill>
                <a:schemeClr val="bg1"/>
              </a:solidFill>
            </a:rPr>
            <a:t>IM</a:t>
          </a:r>
          <a:endParaRPr lang="it-IT" sz="3600" b="1" kern="1200" dirty="0">
            <a:solidFill>
              <a:schemeClr val="bg1"/>
            </a:solidFill>
          </a:endParaRPr>
        </a:p>
      </dsp:txBody>
      <dsp:txXfrm>
        <a:off x="2001823" y="1586692"/>
        <a:ext cx="1177953" cy="1177953"/>
      </dsp:txXfrm>
    </dsp:sp>
    <dsp:sp modelId="{08BED0FC-0099-4F21-92CE-A53D7990233F}">
      <dsp:nvSpPr>
        <dsp:cNvPr id="0" name=""/>
        <dsp:cNvSpPr/>
      </dsp:nvSpPr>
      <dsp:spPr>
        <a:xfrm rot="16200000">
          <a:off x="2266812" y="1198980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D20B2-3DF4-4948-BBFF-B678E4917A0A}">
      <dsp:nvSpPr>
        <dsp:cNvPr id="0" name=""/>
        <dsp:cNvSpPr/>
      </dsp:nvSpPr>
      <dsp:spPr>
        <a:xfrm>
          <a:off x="2153490" y="373"/>
          <a:ext cx="874618" cy="87461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342</a:t>
          </a:r>
          <a:endParaRPr lang="it-IT" sz="3600" b="1" kern="1200" dirty="0"/>
        </a:p>
      </dsp:txBody>
      <dsp:txXfrm>
        <a:off x="2196185" y="43068"/>
        <a:ext cx="789228" cy="789228"/>
      </dsp:txXfrm>
    </dsp:sp>
    <dsp:sp modelId="{BBF1D208-2641-4C30-B704-E1ACE8ABE8C4}">
      <dsp:nvSpPr>
        <dsp:cNvPr id="0" name=""/>
        <dsp:cNvSpPr/>
      </dsp:nvSpPr>
      <dsp:spPr>
        <a:xfrm>
          <a:off x="3243500" y="2175668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9D4B3-9C6D-429C-A132-FAC3D70D2D96}">
      <dsp:nvSpPr>
        <dsp:cNvPr id="0" name=""/>
        <dsp:cNvSpPr/>
      </dsp:nvSpPr>
      <dsp:spPr>
        <a:xfrm>
          <a:off x="3891476" y="1738359"/>
          <a:ext cx="874618" cy="87461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SP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24</a:t>
          </a:r>
          <a:endParaRPr lang="it-IT" sz="3200" b="1" kern="1200" dirty="0"/>
        </a:p>
      </dsp:txBody>
      <dsp:txXfrm>
        <a:off x="3934171" y="1781054"/>
        <a:ext cx="789228" cy="789228"/>
      </dsp:txXfrm>
    </dsp:sp>
    <dsp:sp modelId="{68CC8857-3861-492D-B38F-FFE03157DB4A}">
      <dsp:nvSpPr>
        <dsp:cNvPr id="0" name=""/>
        <dsp:cNvSpPr/>
      </dsp:nvSpPr>
      <dsp:spPr>
        <a:xfrm rot="5400000">
          <a:off x="2266812" y="3152357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CC3B8-FEB3-497C-B9CF-1716F4E575B7}">
      <dsp:nvSpPr>
        <dsp:cNvPr id="0" name=""/>
        <dsp:cNvSpPr/>
      </dsp:nvSpPr>
      <dsp:spPr>
        <a:xfrm>
          <a:off x="2153490" y="3476345"/>
          <a:ext cx="874618" cy="874618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FUORI LIGURIA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1988</a:t>
          </a:r>
        </a:p>
      </dsp:txBody>
      <dsp:txXfrm>
        <a:off x="2196185" y="3519040"/>
        <a:ext cx="789228" cy="789228"/>
      </dsp:txXfrm>
    </dsp:sp>
    <dsp:sp modelId="{33EFEFB7-C467-4471-ADB7-966F3A665291}">
      <dsp:nvSpPr>
        <dsp:cNvPr id="0" name=""/>
        <dsp:cNvSpPr/>
      </dsp:nvSpPr>
      <dsp:spPr>
        <a:xfrm rot="10800000">
          <a:off x="1290123" y="2175669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AEA67-2C33-4D3B-A36E-A3BA6CBF6BD1}">
      <dsp:nvSpPr>
        <dsp:cNvPr id="0" name=""/>
        <dsp:cNvSpPr/>
      </dsp:nvSpPr>
      <dsp:spPr>
        <a:xfrm>
          <a:off x="415504" y="1738359"/>
          <a:ext cx="874618" cy="87461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SV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888</a:t>
          </a:r>
          <a:endParaRPr lang="it-IT" sz="3600" b="1" kern="1200" dirty="0"/>
        </a:p>
      </dsp:txBody>
      <dsp:txXfrm>
        <a:off x="458199" y="1781054"/>
        <a:ext cx="789228" cy="789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0468-1C7B-4463-A1BD-9190D425C51F}">
      <dsp:nvSpPr>
        <dsp:cNvPr id="0" name=""/>
        <dsp:cNvSpPr/>
      </dsp:nvSpPr>
      <dsp:spPr>
        <a:xfrm>
          <a:off x="1938099" y="1522968"/>
          <a:ext cx="1305401" cy="130540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endParaRPr lang="it-IT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1823" y="1586692"/>
        <a:ext cx="1177953" cy="1177953"/>
      </dsp:txXfrm>
    </dsp:sp>
    <dsp:sp modelId="{08BED0FC-0099-4F21-92CE-A53D7990233F}">
      <dsp:nvSpPr>
        <dsp:cNvPr id="0" name=""/>
        <dsp:cNvSpPr/>
      </dsp:nvSpPr>
      <dsp:spPr>
        <a:xfrm rot="16200000">
          <a:off x="2266812" y="1198980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D20B2-3DF4-4948-BBFF-B678E4917A0A}">
      <dsp:nvSpPr>
        <dsp:cNvPr id="0" name=""/>
        <dsp:cNvSpPr/>
      </dsp:nvSpPr>
      <dsp:spPr>
        <a:xfrm>
          <a:off x="2153490" y="373"/>
          <a:ext cx="874618" cy="87461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989</a:t>
          </a:r>
          <a:endParaRPr lang="it-IT" sz="2000" kern="1200" dirty="0"/>
        </a:p>
      </dsp:txBody>
      <dsp:txXfrm>
        <a:off x="2196185" y="43068"/>
        <a:ext cx="789228" cy="789228"/>
      </dsp:txXfrm>
    </dsp:sp>
    <dsp:sp modelId="{BBF1D208-2641-4C30-B704-E1ACE8ABE8C4}">
      <dsp:nvSpPr>
        <dsp:cNvPr id="0" name=""/>
        <dsp:cNvSpPr/>
      </dsp:nvSpPr>
      <dsp:spPr>
        <a:xfrm>
          <a:off x="3243500" y="2175668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9D4B3-9C6D-429C-A132-FAC3D70D2D96}">
      <dsp:nvSpPr>
        <dsp:cNvPr id="0" name=""/>
        <dsp:cNvSpPr/>
      </dsp:nvSpPr>
      <dsp:spPr>
        <a:xfrm>
          <a:off x="3891476" y="1738359"/>
          <a:ext cx="874618" cy="87461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54</a:t>
          </a:r>
          <a:endParaRPr lang="it-IT" sz="2000" kern="1200" dirty="0"/>
        </a:p>
      </dsp:txBody>
      <dsp:txXfrm>
        <a:off x="3934171" y="1781054"/>
        <a:ext cx="789228" cy="789228"/>
      </dsp:txXfrm>
    </dsp:sp>
    <dsp:sp modelId="{68CC8857-3861-492D-B38F-FFE03157DB4A}">
      <dsp:nvSpPr>
        <dsp:cNvPr id="0" name=""/>
        <dsp:cNvSpPr/>
      </dsp:nvSpPr>
      <dsp:spPr>
        <a:xfrm rot="5400000">
          <a:off x="2266812" y="3152357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CC3B8-FEB3-497C-B9CF-1716F4E575B7}">
      <dsp:nvSpPr>
        <dsp:cNvPr id="0" name=""/>
        <dsp:cNvSpPr/>
      </dsp:nvSpPr>
      <dsp:spPr>
        <a:xfrm>
          <a:off x="2153490" y="3476345"/>
          <a:ext cx="874618" cy="874618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FUORI LIGURIA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4085</a:t>
          </a:r>
        </a:p>
      </dsp:txBody>
      <dsp:txXfrm>
        <a:off x="2196185" y="3519040"/>
        <a:ext cx="789228" cy="789228"/>
      </dsp:txXfrm>
    </dsp:sp>
    <dsp:sp modelId="{33EFEFB7-C467-4471-ADB7-966F3A665291}">
      <dsp:nvSpPr>
        <dsp:cNvPr id="0" name=""/>
        <dsp:cNvSpPr/>
      </dsp:nvSpPr>
      <dsp:spPr>
        <a:xfrm rot="10800000">
          <a:off x="1290123" y="2175669"/>
          <a:ext cx="647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97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AEA67-2C33-4D3B-A36E-A3BA6CBF6BD1}">
      <dsp:nvSpPr>
        <dsp:cNvPr id="0" name=""/>
        <dsp:cNvSpPr/>
      </dsp:nvSpPr>
      <dsp:spPr>
        <a:xfrm>
          <a:off x="415504" y="1738359"/>
          <a:ext cx="874618" cy="87461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1410</a:t>
          </a:r>
          <a:endParaRPr lang="it-IT" sz="2000" kern="1200" dirty="0"/>
        </a:p>
      </dsp:txBody>
      <dsp:txXfrm>
        <a:off x="458199" y="1781054"/>
        <a:ext cx="789228" cy="789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0468-1C7B-4463-A1BD-9190D425C51F}">
      <dsp:nvSpPr>
        <dsp:cNvPr id="0" name=""/>
        <dsp:cNvSpPr/>
      </dsp:nvSpPr>
      <dsp:spPr>
        <a:xfrm>
          <a:off x="2163631" y="2152425"/>
          <a:ext cx="1844936" cy="184493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endParaRPr lang="it-IT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693" y="2242487"/>
        <a:ext cx="1664812" cy="1664812"/>
      </dsp:txXfrm>
    </dsp:sp>
    <dsp:sp modelId="{08BED0FC-0099-4F21-92CE-A53D7990233F}">
      <dsp:nvSpPr>
        <dsp:cNvPr id="0" name=""/>
        <dsp:cNvSpPr/>
      </dsp:nvSpPr>
      <dsp:spPr>
        <a:xfrm rot="16200000">
          <a:off x="2628205" y="1694530"/>
          <a:ext cx="915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78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D20B2-3DF4-4948-BBFF-B678E4917A0A}">
      <dsp:nvSpPr>
        <dsp:cNvPr id="0" name=""/>
        <dsp:cNvSpPr/>
      </dsp:nvSpPr>
      <dsp:spPr>
        <a:xfrm>
          <a:off x="2468046" y="528"/>
          <a:ext cx="1236107" cy="123610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GE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-647</a:t>
          </a:r>
          <a:endParaRPr lang="it-IT" sz="3600" b="1" kern="1200" dirty="0"/>
        </a:p>
      </dsp:txBody>
      <dsp:txXfrm>
        <a:off x="2528388" y="60870"/>
        <a:ext cx="1115423" cy="1115423"/>
      </dsp:txXfrm>
    </dsp:sp>
    <dsp:sp modelId="{BBF1D208-2641-4C30-B704-E1ACE8ABE8C4}">
      <dsp:nvSpPr>
        <dsp:cNvPr id="0" name=""/>
        <dsp:cNvSpPr/>
      </dsp:nvSpPr>
      <dsp:spPr>
        <a:xfrm>
          <a:off x="4008568" y="3074894"/>
          <a:ext cx="915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78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9D4B3-9C6D-429C-A132-FAC3D70D2D96}">
      <dsp:nvSpPr>
        <dsp:cNvPr id="0" name=""/>
        <dsp:cNvSpPr/>
      </dsp:nvSpPr>
      <dsp:spPr>
        <a:xfrm>
          <a:off x="4924358" y="2456840"/>
          <a:ext cx="1236107" cy="123610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SP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-30</a:t>
          </a:r>
        </a:p>
      </dsp:txBody>
      <dsp:txXfrm>
        <a:off x="4984700" y="2517182"/>
        <a:ext cx="1115423" cy="1115423"/>
      </dsp:txXfrm>
    </dsp:sp>
    <dsp:sp modelId="{68CC8857-3861-492D-B38F-FFE03157DB4A}">
      <dsp:nvSpPr>
        <dsp:cNvPr id="0" name=""/>
        <dsp:cNvSpPr/>
      </dsp:nvSpPr>
      <dsp:spPr>
        <a:xfrm rot="5400000">
          <a:off x="2628205" y="4455257"/>
          <a:ext cx="915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78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CC3B8-FEB3-497C-B9CF-1716F4E575B7}">
      <dsp:nvSpPr>
        <dsp:cNvPr id="0" name=""/>
        <dsp:cNvSpPr/>
      </dsp:nvSpPr>
      <dsp:spPr>
        <a:xfrm>
          <a:off x="2468046" y="4913152"/>
          <a:ext cx="1236107" cy="1236107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FUORI LIGURIA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-2097</a:t>
          </a:r>
        </a:p>
      </dsp:txBody>
      <dsp:txXfrm>
        <a:off x="2528388" y="4973494"/>
        <a:ext cx="1115423" cy="1115423"/>
      </dsp:txXfrm>
    </dsp:sp>
    <dsp:sp modelId="{33EFEFB7-C467-4471-ADB7-966F3A665291}">
      <dsp:nvSpPr>
        <dsp:cNvPr id="0" name=""/>
        <dsp:cNvSpPr/>
      </dsp:nvSpPr>
      <dsp:spPr>
        <a:xfrm rot="10800000">
          <a:off x="1247841" y="3074894"/>
          <a:ext cx="915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78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AEA67-2C33-4D3B-A36E-A3BA6CBF6BD1}">
      <dsp:nvSpPr>
        <dsp:cNvPr id="0" name=""/>
        <dsp:cNvSpPr/>
      </dsp:nvSpPr>
      <dsp:spPr>
        <a:xfrm>
          <a:off x="11734" y="2456840"/>
          <a:ext cx="1236107" cy="123610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SV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-522</a:t>
          </a:r>
          <a:endParaRPr lang="it-IT" sz="3600" b="1" kern="1200" dirty="0"/>
        </a:p>
      </dsp:txBody>
      <dsp:txXfrm>
        <a:off x="72076" y="2517182"/>
        <a:ext cx="1115423" cy="1115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17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17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17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328A9-030F-4401-997F-931400630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EB3256-3714-43BA-8DA4-8C36C473E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2D87CA-C107-46C5-B4C6-60EF542E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8FF81A-5656-44A7-BF45-9E625592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B1EA9C-C972-4B48-8DA7-781DFF95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03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CF20B-58C1-4EC9-BD26-990072AF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D280E4-05D7-4035-8ED7-8D5336549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A99FE5-DD58-40E2-8BF4-CCE50F07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459FD2-1236-4173-88C1-E3DF5562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935338-9765-4E8A-8160-82FF4249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01CE96-6A4D-4693-8ECD-0E4E064A1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27E852-EBD4-42E5-BC8E-D99551A15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29A32E-FC7D-4F73-9E7A-D7FF601C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897A17-52DE-43ED-BDB0-7A155DAE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FB0E56-C792-43F5-A0C7-DF997949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37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A24E4-AA7F-4D1C-B520-88EFBA0D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AF2167-09B8-4041-81B5-B534E6562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44D735-1484-4061-9334-A50D39BF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6503BB-7BF5-4AEE-A796-931A6C43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C71562-AA89-484D-8F5E-240F8FEB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09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F2D43-CE00-46E9-A135-CB71AA7C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595AFE-7EEC-420D-99AF-62F3566E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D0298-52B0-4F5D-84CB-973B7A26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38F3CA-E365-49FA-88AA-035027C9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F92212-F854-4A49-831C-F1300E23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3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E7AD5-4A8D-4897-B958-FC7F9EF5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F047B9-11F4-4B9F-9AAA-12DEC9579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B4C308-D4D8-427D-A62A-07A23A444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87D907-CD59-4489-BDE5-5035857E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A8F30B-C7E9-489E-A423-AFF23831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729A52-0E81-4F6E-A0F2-21BFD8B2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90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E0659-0B8D-4BB4-BE5D-0E298F20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DC7B52-D98A-403A-AA68-8A9825030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B2146E-6BC6-4609-B88C-F99D93248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25E358-E636-4575-BC19-59AEFCD9F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FA1858-AA62-4B50-B9AB-63396AA77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119740A-BD5F-44B4-ABF7-0CB11B21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2A6DA3-9E6B-4B44-8AE9-77D800EA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CCE1200-3578-4AF5-BA38-194E27D4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2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C209B-980B-4A3E-8BF0-FE025CCA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F3E005-9DF9-4F05-AED6-EBBEA52A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2041F7-69DA-49A2-A4AF-BBAECADA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CE27D8-DC01-43B8-98E4-F5C2BC31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92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376C83-2B02-4597-A9CA-AF3FB0A2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DC6D7B2-C9B1-4E4E-8348-70D3F12D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DECF7A-2F31-4B82-A72C-6D5DC93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54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6DC9E-1C18-4A8A-8EF3-14BC95DA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F4B909-F002-432D-9A9C-BBE263F2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48D5B4-8E33-4CEF-8E0E-60DA67203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DBC7F7-F6B2-407C-82EB-29422DEB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EDA124-28C6-49FE-B351-D29E5F6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936B96-0CE2-4DA9-93C1-49D3F89A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43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823F6-E531-4980-ABDB-6E673EB6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00AE35-7CA6-4F00-BF43-2C84AA9BC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6BDB71-37B6-4293-A99A-4EA46AC46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CB5C20-280A-4795-8272-013DA715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DFAC3A-F525-47E1-96E2-43AA93E7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6D2A36-99E9-4A88-956B-F72865BD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23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0A0907-1BE7-49FB-AE8E-4EB63CA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CF8FB5-9B59-47CD-85C6-D578A1CF8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5AD01-A6FE-4C24-8D49-919F7B00C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A441-9262-4693-A1A8-E8115C38F4BD}" type="datetimeFigureOut">
              <a:rPr lang="it-IT" smtClean="0"/>
              <a:t>15/07/2022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A820A9-8B91-426A-BACE-54F17012F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0EA0A5-5943-4FD9-9923-EB7F59AF1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64D7F-D606-46E1-A51D-7CA73E379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9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4.xml" /><Relationship Id="rId4" Type="http://schemas.openxmlformats.org/officeDocument/2006/relationships/chart" Target="../charts/char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 /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 /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image" Target="../media/image1.jp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8.pn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8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muro-di-pietra-texture-blocchi-286101/" TargetMode="External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it-it/foto/agricoltura-ambiente-azienda-agricola-botanico-2886937/" TargetMode="External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briaecultura.it/corso-gratuito-lingua-italiana/" TargetMode="External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ttesere.it/it/notizie-romagna-turismo-in-riviera-studio-nomisma-apresenze-in-calo-del-42-perdita-fatturato-43a-n26155.php" TargetMode="External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l21.com.br/opiniaopublica/2017/07/inflacao-negativa-e-desemprego-por-fernando-rizzolo/" TargetMode="External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 /><Relationship Id="rId2" Type="http://schemas.openxmlformats.org/officeDocument/2006/relationships/chart" Target="../charts/chart17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 /><Relationship Id="rId2" Type="http://schemas.openxmlformats.org/officeDocument/2006/relationships/chart" Target="../charts/chart19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chart" Target="../charts/chart21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 /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.jpg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 /><Relationship Id="rId2" Type="http://schemas.openxmlformats.org/officeDocument/2006/relationships/image" Target="../media/image17.emf" /><Relationship Id="rId1" Type="http://schemas.openxmlformats.org/officeDocument/2006/relationships/slideLayout" Target="../slideLayouts/slideLayout4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chart" Target="../charts/chart22.xml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chart" Target="../charts/chart23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chart" Target="../charts/chart24.xml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chart" Target="../charts/chart25.xml" /><Relationship Id="rId1" Type="http://schemas.openxmlformats.org/officeDocument/2006/relationships/slideLayout" Target="../slideLayouts/slideLayout4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7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 /><Relationship Id="rId2" Type="http://schemas.openxmlformats.org/officeDocument/2006/relationships/image" Target="../media/image21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jpg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 /><Relationship Id="rId2" Type="http://schemas.openxmlformats.org/officeDocument/2006/relationships/image" Target="../media/image23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jpg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 /><Relationship Id="rId2" Type="http://schemas.openxmlformats.org/officeDocument/2006/relationships/image" Target="../media/image25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.jpg" /><Relationship Id="rId5" Type="http://schemas.openxmlformats.org/officeDocument/2006/relationships/image" Target="../media/image28.emf" /><Relationship Id="rId4" Type="http://schemas.openxmlformats.org/officeDocument/2006/relationships/image" Target="../media/image27.emf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29.emf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 /><Relationship Id="rId2" Type="http://schemas.openxmlformats.org/officeDocument/2006/relationships/image" Target="../media/image30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 /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.jpg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D03FA0D-16FE-4CAD-9F5F-7DC317018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294" y="4791074"/>
            <a:ext cx="6712573" cy="20669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 segnali di ripresa e nuove (vecchie?) criticità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cura di Marco De Silva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Responsabile Ufficio Economico CGIL Genova e Liguria</a:t>
            </a:r>
          </a:p>
          <a:p>
            <a:r>
              <a:rPr lang="it-IT" sz="2000" i="1" dirty="0">
                <a:ln w="0"/>
                <a:solidFill>
                  <a:schemeClr val="accent1"/>
                </a:solidFill>
              </a:rPr>
              <a:t>(Elaborazioni e grafici su dati di fonte: ISTAT, INPS, Min. Lavoro, INAIL, Osservatorio Turistico regione Liguria, ALFA Liguria, </a:t>
            </a:r>
            <a:r>
              <a:rPr lang="it-IT" sz="2000" i="1" dirty="0" err="1">
                <a:ln w="0"/>
                <a:solidFill>
                  <a:schemeClr val="accent1"/>
                </a:solidFill>
              </a:rPr>
              <a:t>ItaliaDomani</a:t>
            </a:r>
            <a:r>
              <a:rPr lang="it-IT" sz="2000" i="1" dirty="0">
                <a:ln w="0"/>
                <a:solidFill>
                  <a:schemeClr val="accent1"/>
                </a:solidFill>
              </a:rPr>
              <a:t> e </a:t>
            </a:r>
            <a:r>
              <a:rPr lang="it-IT" sz="2000" i="1" dirty="0" err="1">
                <a:ln w="0"/>
                <a:solidFill>
                  <a:schemeClr val="accent1"/>
                </a:solidFill>
              </a:rPr>
              <a:t>OpenPolis</a:t>
            </a:r>
            <a:r>
              <a:rPr lang="it-IT" sz="2000" i="1" dirty="0">
                <a:ln w="0"/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E13099-6D4F-45EE-B127-5FDA9FF93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69"/>
            <a:ext cx="1730188" cy="1211717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22DEBEE-3878-483E-B39B-588D6D8C9515}"/>
              </a:ext>
            </a:extLst>
          </p:cNvPr>
          <p:cNvSpPr txBox="1">
            <a:spLocks/>
          </p:cNvSpPr>
          <p:nvPr/>
        </p:nvSpPr>
        <p:spPr>
          <a:xfrm>
            <a:off x="1410449" y="263745"/>
            <a:ext cx="9257551" cy="3113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>
              <a:latin typeface="Stencil" panose="040409050D0802020404" pitchFamily="82" charset="0"/>
            </a:endParaRPr>
          </a:p>
        </p:txBody>
      </p:sp>
      <p:pic>
        <p:nvPicPr>
          <p:cNvPr id="8" name="Picture 2" descr="Risultato immagine per Covid Immagini Simbolo">
            <a:extLst>
              <a:ext uri="{FF2B5EF4-FFF2-40B4-BE49-F238E27FC236}">
                <a16:creationId xmlns:a16="http://schemas.microsoft.com/office/drawing/2014/main" id="{8D74ECA6-B65E-4754-AC89-E6BE7F97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4794130"/>
            <a:ext cx="2184399" cy="20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izza immagine di origine">
            <a:extLst>
              <a:ext uri="{FF2B5EF4-FFF2-40B4-BE49-F238E27FC236}">
                <a16:creationId xmlns:a16="http://schemas.microsoft.com/office/drawing/2014/main" id="{1E833191-A576-4279-A048-5B1A0FD9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36" y="4759908"/>
            <a:ext cx="3150536" cy="20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ualizza immagine di origine">
            <a:extLst>
              <a:ext uri="{FF2B5EF4-FFF2-40B4-BE49-F238E27FC236}">
                <a16:creationId xmlns:a16="http://schemas.microsoft.com/office/drawing/2014/main" id="{C87A1319-D950-4C1D-A491-BF8FFA78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8" y="25376"/>
            <a:ext cx="9638491" cy="47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4FB07F1-A14A-4308-897A-1FDEB7131949}"/>
              </a:ext>
            </a:extLst>
          </p:cNvPr>
          <p:cNvSpPr/>
          <p:nvPr/>
        </p:nvSpPr>
        <p:spPr>
          <a:xfrm>
            <a:off x="3227294" y="397077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dirty="0">
                <a:solidFill>
                  <a:srgbClr val="FFFF00"/>
                </a:solidFill>
                <a:latin typeface="Stencil" panose="040409050D0802020404" pitchFamily="82" charset="0"/>
              </a:rPr>
              <a:t>IMPERIA 2021</a:t>
            </a:r>
            <a:br>
              <a:rPr lang="it-IT" sz="4400" b="1" dirty="0">
                <a:solidFill>
                  <a:srgbClr val="FFFF00"/>
                </a:solidFill>
                <a:latin typeface="Stencil" panose="040409050D0802020404" pitchFamily="82" charset="0"/>
              </a:rPr>
            </a:br>
            <a:r>
              <a:rPr lang="it-IT" sz="3600" b="1" dirty="0">
                <a:solidFill>
                  <a:srgbClr val="FFFF00"/>
                </a:solidFill>
                <a:latin typeface="Stencil" panose="040409050D0802020404" pitchFamily="82" charset="0"/>
              </a:rPr>
              <a:t>[ANNO II E.P.]</a:t>
            </a:r>
            <a:endParaRPr lang="it-IT" sz="4400" b="1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9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846126-2C00-432A-B7CD-F8EEAE14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33"/>
            <a:ext cx="10515600" cy="1572155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>
                <a:latin typeface="Arial Narrow" panose="020B0606020202030204" pitchFamily="34" charset="0"/>
              </a:rPr>
              <a:t>Solo il </a:t>
            </a:r>
            <a:r>
              <a:rPr lang="it-IT" sz="2800" b="1" dirty="0">
                <a:highlight>
                  <a:srgbClr val="00FF00"/>
                </a:highlight>
                <a:latin typeface="Arial Narrow" panose="020B0606020202030204" pitchFamily="34" charset="0"/>
              </a:rPr>
              <a:t>Comune di Imperia </a:t>
            </a:r>
            <a:r>
              <a:rPr lang="it-IT" sz="2800" b="1" dirty="0">
                <a:latin typeface="Arial Narrow" panose="020B0606020202030204" pitchFamily="34" charset="0"/>
              </a:rPr>
              <a:t>tra i capoluoghi di provincia liguri mostra un segno positivo sia sull’anno precedente sia sul 1° gennaio 2022. A livello provinciale Imperia ha il livello più contenuto di decremento demografico.</a:t>
            </a:r>
            <a:br>
              <a:rPr lang="it-IT" sz="2800" b="1" dirty="0">
                <a:latin typeface="Arial Narrow" panose="020B0606020202030204" pitchFamily="34" charset="0"/>
              </a:rPr>
            </a:br>
            <a:r>
              <a:rPr lang="it-IT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Genova</a:t>
            </a:r>
            <a:r>
              <a:rPr lang="it-IT" sz="2800" b="1" dirty="0">
                <a:latin typeface="Arial Narrow" panose="020B0606020202030204" pitchFamily="34" charset="0"/>
              </a:rPr>
              <a:t> seppure in lenta discesa mostra sempre il calo maggiore.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C991B87-9AAF-4FF9-B0B5-8997F6FD2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643433"/>
              </p:ext>
            </p:extLst>
          </p:nvPr>
        </p:nvGraphicFramePr>
        <p:xfrm>
          <a:off x="838200" y="1825625"/>
          <a:ext cx="10515600" cy="466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28980933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343665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459366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6126724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040538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9936181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01705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65597958"/>
                    </a:ext>
                  </a:extLst>
                </a:gridCol>
              </a:tblGrid>
              <a:tr h="42429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BILANCIO DEMOGRAFICO REGIONALE al 01 maggio 2022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3217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01-mag-21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Bahnschrift" panose="020B0502040204020203" pitchFamily="34" charset="0"/>
                        </a:rPr>
                        <a:t>01-gen-22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Bahnschrift" panose="020B0502040204020203" pitchFamily="34" charset="0"/>
                        </a:rPr>
                        <a:t>01-mag-22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Bahnschrift" panose="020B0502040204020203" pitchFamily="34" charset="0"/>
                        </a:rPr>
                        <a:t>diff. Su mag.2021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err="1">
                          <a:effectLst/>
                          <a:latin typeface="Bahnschrift" panose="020B0502040204020203" pitchFamily="34" charset="0"/>
                        </a:rPr>
                        <a:t>var</a:t>
                      </a:r>
                      <a:r>
                        <a:rPr lang="it-IT" sz="1000" b="0" i="0" u="none" strike="noStrike" dirty="0">
                          <a:effectLst/>
                          <a:latin typeface="Bahnschrift" panose="020B0502040204020203" pitchFamily="34" charset="0"/>
                        </a:rPr>
                        <a:t>.%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Bahnschrift" panose="020B0502040204020203" pitchFamily="34" charset="0"/>
                        </a:rPr>
                        <a:t>diff. Gen.2022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Bahnschrift" panose="020B0502040204020203" pitchFamily="34" charset="0"/>
                        </a:rPr>
                        <a:t>VAR. %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66497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IMPERIA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208890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208561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208330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5188070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effectLst/>
                          <a:latin typeface="Bahnschrift" panose="020B0502040204020203" pitchFamily="34" charset="0"/>
                        </a:rPr>
                        <a:t>Imperia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effectLst/>
                          <a:latin typeface="Bahnschrift" panose="020B0502040204020203" pitchFamily="34" charset="0"/>
                        </a:rPr>
                        <a:t>42044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effectLst/>
                          <a:latin typeface="Bahnschrift" panose="020B0502040204020203" pitchFamily="34" charset="0"/>
                        </a:rPr>
                        <a:t>42060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effectLst/>
                          <a:latin typeface="Bahnschrift" panose="020B0502040204020203" pitchFamily="34" charset="0"/>
                        </a:rPr>
                        <a:t>42063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effectLst/>
                          <a:latin typeface="Bahnschrift" panose="020B0502040204020203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effectLst/>
                          <a:latin typeface="Bahnschrift" panose="020B0502040204020203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effectLst/>
                          <a:latin typeface="Bahnschrift" panose="020B0502040204020203" pitchFamily="34" charset="0"/>
                        </a:rPr>
                        <a:t>0,007%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36136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SAVONA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268579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267748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267101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-1478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-647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-0,24%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577818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Savona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58666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58563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58466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-0,17%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3087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GENOVA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819278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816250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814662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-4616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-1588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-0,19%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244089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Genova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562907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560688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559754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-3153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-934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-0,17%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3963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LA SPEZIA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215192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214879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214436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-443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-0,21%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857009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La Spezia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92240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92216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92169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-0,05%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3641220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LIGURIA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1511939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1507438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1504529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-7410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-0,49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-2909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-0,19%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91577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90488BEF-907E-4164-AAB8-4B5D5A119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133" y="1440205"/>
            <a:ext cx="1100667" cy="7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7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62024E6F-5639-4C7B-A8FE-D3A9980415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6753586"/>
              </p:ext>
            </p:extLst>
          </p:nvPr>
        </p:nvGraphicFramePr>
        <p:xfrm>
          <a:off x="584201" y="2249487"/>
          <a:ext cx="5435600" cy="391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8">
            <a:extLst>
              <a:ext uri="{FF2B5EF4-FFF2-40B4-BE49-F238E27FC236}">
                <a16:creationId xmlns:a16="http://schemas.microsoft.com/office/drawing/2014/main" id="{77FDD7AD-9755-4BCB-8FF2-655E15B3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62753"/>
            <a:ext cx="10701368" cy="2034335"/>
          </a:xfrm>
        </p:spPr>
        <p:txBody>
          <a:bodyPr>
            <a:noAutofit/>
          </a:bodyPr>
          <a:lstStyle/>
          <a:p>
            <a:pPr algn="just"/>
            <a:r>
              <a:rPr lang="it-IT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</a:t>
            </a:r>
            <a:r>
              <a:rPr lang="it-IT" sz="2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mortalità nel 2021 cala del 5,8% rispetto al 2020</a:t>
            </a:r>
            <a:r>
              <a:rPr lang="it-IT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primo anno pandemico, ma è ancora lontana del 7% dalla media del quinquennio precedente (2015&gt;2019). Il 2021 si è chiuso con un livello di mortalità superiore al 2020 in 7 mesi su 12.</a:t>
            </a:r>
            <a:br>
              <a:rPr lang="it-IT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it-IT" sz="24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 2022 si era aperto con un livello record di decessi (362), poi calati rapidamente nei mesi successivi; il cumulato nei primi quattro mesi (1.186 decessi) è però ancora superiore sia alla media </a:t>
            </a:r>
            <a:r>
              <a:rPr lang="it-IT" sz="2400" b="1" cap="none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</a:t>
            </a:r>
            <a:r>
              <a:rPr lang="it-IT" sz="24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-pandemia (+7,2%) sia al 1° Q. 2021 (+3,9%).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0BCACC9-ED3D-49AD-BA26-4F059B40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7160"/>
            <a:ext cx="1100667" cy="770840"/>
          </a:xfrm>
          <a:prstGeom prst="rect">
            <a:avLst/>
          </a:prstGeom>
        </p:spPr>
      </p:pic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094BD69B-C40C-4036-82F5-E7CA0FC049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7939562"/>
              </p:ext>
            </p:extLst>
          </p:nvPr>
        </p:nvGraphicFramePr>
        <p:xfrm>
          <a:off x="6172200" y="2097087"/>
          <a:ext cx="5181600" cy="438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086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188C29C-EF76-40BB-9A97-5BC24411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41"/>
            <a:ext cx="10515600" cy="1574147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latin typeface="Abadi" panose="020B0604020104020204" pitchFamily="34" charset="0"/>
              </a:rPr>
              <a:t>Con un calo del 7,3 per mille rispetto al 2020 la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Liguria</a:t>
            </a:r>
            <a:r>
              <a:rPr lang="it-IT" sz="2400" dirty="0">
                <a:latin typeface="Abadi" panose="020B0604020104020204" pitchFamily="34" charset="0"/>
              </a:rPr>
              <a:t> ha il tasso di variazione della popolazione residente peggiore tra le regioni del Centro-Nord;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Savona</a:t>
            </a:r>
            <a:r>
              <a:rPr lang="it-IT" sz="2400" dirty="0">
                <a:latin typeface="Abadi" panose="020B0604020104020204" pitchFamily="34" charset="0"/>
              </a:rPr>
              <a:t> ha le percentuali più basse d’Italia nelle fasce d’età 0&gt;14 e 45&gt;64 anni e quella più alta nei 65+; inoltre la provincia di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Savona</a:t>
            </a:r>
            <a:r>
              <a:rPr lang="it-IT" sz="2400" dirty="0">
                <a:latin typeface="Abadi" panose="020B0604020104020204" pitchFamily="34" charset="0"/>
              </a:rPr>
              <a:t> ha l’età media più alta tra tutte le province italiane con 50,0 anni. </a:t>
            </a:r>
            <a:r>
              <a:rPr lang="it-IT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(S=Stima; P=Provvisorio)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1BD3D56-97BF-47E2-B3BE-CEE42DA7D2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808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79147118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9972600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602260084"/>
                    </a:ext>
                  </a:extLst>
                </a:gridCol>
                <a:gridCol w="1232647">
                  <a:extLst>
                    <a:ext uri="{9D8B030D-6E8A-4147-A177-3AD203B41FA5}">
                      <a16:colId xmlns:a16="http://schemas.microsoft.com/office/drawing/2014/main" val="631447369"/>
                    </a:ext>
                  </a:extLst>
                </a:gridCol>
                <a:gridCol w="1104153">
                  <a:extLst>
                    <a:ext uri="{9D8B030D-6E8A-4147-A177-3AD203B41FA5}">
                      <a16:colId xmlns:a16="http://schemas.microsoft.com/office/drawing/2014/main" val="273120774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14149687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3398916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29166204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55259149"/>
                    </a:ext>
                  </a:extLst>
                </a:gridCol>
              </a:tblGrid>
              <a:tr h="686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badi" panose="020B0604020104020204" pitchFamily="34" charset="0"/>
                        </a:rPr>
                        <a:t>Province 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Popolazione residente (migliaia)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Tasso di variazione (per mille) (P)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Struttura per grandi classi di età (valori %) (S)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Età media (anni e decimi di anno) (S)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3782994"/>
                  </a:ext>
                </a:extLst>
              </a:tr>
              <a:tr h="6868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Italiana (S)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Straniera (S)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Totale (P)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0-14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65+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538772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/>
                          <a:latin typeface="Abadi" panose="020B0604020104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/>
                          <a:latin typeface="Abadi" panose="020B0604020104020204" pitchFamily="34" charset="0"/>
                        </a:rPr>
                        <a:t>181,000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/>
                          <a:latin typeface="Abadi" panose="020B0604020104020204" pitchFamily="34" charset="0"/>
                        </a:rPr>
                        <a:t>27,600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/>
                          <a:latin typeface="Abadi" panose="020B0604020104020204" pitchFamily="34" charset="0"/>
                        </a:rPr>
                        <a:t>208,600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-3,3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10,9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60,7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28,3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49,0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7194761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Savona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243,300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24,500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267,800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/>
                          <a:latin typeface="Abadi" panose="020B0604020104020204" pitchFamily="34" charset="0"/>
                        </a:rPr>
                        <a:t>-7,5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10,4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59,9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29,7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50,0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548647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Genova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738,500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77,800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816,300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-9,0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10,8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/>
                          <a:latin typeface="Abadi" panose="020B0604020104020204" pitchFamily="34" charset="0"/>
                        </a:rPr>
                        <a:t>60,1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/>
                          <a:latin typeface="Abadi" panose="020B0604020104020204" pitchFamily="34" charset="0"/>
                        </a:rPr>
                        <a:t>29,1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49,4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7488538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193,500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21,400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214,900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-4,7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11,1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61,3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effectLst/>
                          <a:latin typeface="Abadi" panose="020B0604020104020204" pitchFamily="34" charset="0"/>
                        </a:rPr>
                        <a:t>27,7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effectLst/>
                          <a:latin typeface="Abadi" panose="020B0604020104020204" pitchFamily="34" charset="0"/>
                        </a:rPr>
                        <a:t>48,9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8319836"/>
                  </a:ext>
                </a:extLst>
              </a:tr>
              <a:tr h="6868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Liguria</a:t>
                      </a:r>
                      <a:endParaRPr lang="it-IT" sz="2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1356,300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1512,000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1507,500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-7,3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60,3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28,9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2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49,4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9996380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E138922E-9E07-41A0-8597-AF7ED6105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486" y="6131859"/>
            <a:ext cx="1025514" cy="7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9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67069-A799-4C54-8C1D-CF8AE0C1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16541"/>
            <a:ext cx="10515603" cy="1574147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Abadi" panose="020B0604020104020204" pitchFamily="34" charset="0"/>
              </a:rPr>
              <a:t>Ad Imperia il maggior calo in percentuale delle nascite nella Liguria rispetto al 2020, mentre è in calo ovunque il numero medio di figli per donna, con Savona che tocca il livello più basso tra le province liguri; a Genova l’età media più alta al parto della regione.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B1AA941-E334-46C7-98A8-F50C52FEB8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3" cy="4512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28878549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7160905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61959786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68672236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8142053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17404729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58586935"/>
                    </a:ext>
                  </a:extLst>
                </a:gridCol>
              </a:tblGrid>
              <a:tr h="6446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badi" panose="020B0604020104020204" pitchFamily="34" charset="0"/>
                        </a:rPr>
                        <a:t>Province 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Nascite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Numero medio di figli per donna (S)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Età media al parto (anni e decimi di anno) (S)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4142494"/>
                  </a:ext>
                </a:extLst>
              </a:tr>
              <a:tr h="6446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Ammontare (migliaia) (P)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Variazione % sul 2020 (P)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57434"/>
                  </a:ext>
                </a:extLst>
              </a:tr>
              <a:tr h="644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Abadi" panose="020B0604020104020204" pitchFamily="34" charset="0"/>
                        </a:rPr>
                        <a:t>-4,9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1,42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31,6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4667570"/>
                  </a:ext>
                </a:extLst>
              </a:tr>
              <a:tr h="644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Savona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-3,0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1,33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1,18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1,15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32,3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634630"/>
                  </a:ext>
                </a:extLst>
              </a:tr>
              <a:tr h="644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Genova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-1,4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32,8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1877195"/>
                  </a:ext>
                </a:extLst>
              </a:tr>
              <a:tr h="644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-2,6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1,20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32,4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9925400"/>
                  </a:ext>
                </a:extLst>
              </a:tr>
              <a:tr h="644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-2,4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1,23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1,20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32,5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8768077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769F9D9-BBCD-49DB-8809-E65C0C000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486" y="6131859"/>
            <a:ext cx="1025514" cy="7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9541F2-31C5-4F1E-83EE-F6A8382E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35"/>
            <a:ext cx="10515600" cy="154725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>
                <a:latin typeface="Abadi" panose="020B0604020104020204" pitchFamily="34" charset="0"/>
              </a:rPr>
              <a:t>Savona ha sia il tasso di mortalità sia quello di crescita naturale (nati vivi meno i morti) peggiore tra tutte le province italiane ed è penultima per tasso di natalità; Imperia dopo Gorizia ha il tasso migratorio estero più elevato. Il tasso di mortalità della Liguria (15,0%) è secondo solo a quello del Molise (15,3%)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B4BE550-D009-4515-8D2E-FFEA659206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3" cy="451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56047390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0925677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664724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51793281"/>
                    </a:ext>
                  </a:extLst>
                </a:gridCol>
                <a:gridCol w="1481096">
                  <a:extLst>
                    <a:ext uri="{9D8B030D-6E8A-4147-A177-3AD203B41FA5}">
                      <a16:colId xmlns:a16="http://schemas.microsoft.com/office/drawing/2014/main" val="3121759625"/>
                    </a:ext>
                  </a:extLst>
                </a:gridCol>
                <a:gridCol w="1523362">
                  <a:extLst>
                    <a:ext uri="{9D8B030D-6E8A-4147-A177-3AD203B41FA5}">
                      <a16:colId xmlns:a16="http://schemas.microsoft.com/office/drawing/2014/main" val="145283243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732758096"/>
                    </a:ext>
                  </a:extLst>
                </a:gridCol>
              </a:tblGrid>
              <a:tr h="112462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Province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Tasso di natalità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Tasso di mortalità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Tasso di crescita naturale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Tasso migratorio interno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Tasso migratorio estero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Tasso migratorio totale*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0933380"/>
                  </a:ext>
                </a:extLst>
              </a:tr>
              <a:tr h="6775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15,4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-9,4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Abadi" panose="020B0604020104020204" pitchFamily="34" charset="0"/>
                        </a:rPr>
                        <a:t>6,8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7,6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110495"/>
                  </a:ext>
                </a:extLst>
              </a:tr>
              <a:tr h="6775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Savona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5,1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15,6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-10,5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5,6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4003249"/>
                  </a:ext>
                </a:extLst>
              </a:tr>
              <a:tr h="6775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Genova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-9,1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5,2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9687150"/>
                  </a:ext>
                </a:extLst>
              </a:tr>
              <a:tr h="6775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14,7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-8,8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2,8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effectLst/>
                          <a:latin typeface="Abadi" panose="020B0604020104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effectLst/>
                          <a:latin typeface="Abadi" panose="020B0604020104020204" pitchFamily="34" charset="0"/>
                        </a:rPr>
                        <a:t>6,1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5004049"/>
                  </a:ext>
                </a:extLst>
              </a:tr>
              <a:tr h="6775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-9,4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3361218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67C9FF66-2EA4-49B8-8F2E-9321EF158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486" y="6131859"/>
            <a:ext cx="1025514" cy="7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D60A7B6-4CF9-4035-8444-7B2730948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Stranieri residenti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4FF6687-EDD8-4EE3-BA83-2FE9EC727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FF0000"/>
                </a:solidFill>
                <a:latin typeface="Algerian" panose="04020705040A02060702" pitchFamily="82" charset="0"/>
              </a:rPr>
              <a:t>Fonte: ISTAT, anni 2019&gt;2021</a:t>
            </a:r>
          </a:p>
        </p:txBody>
      </p:sp>
    </p:spTree>
    <p:extLst>
      <p:ext uri="{BB962C8B-B14F-4D97-AF65-F5344CB8AC3E}">
        <p14:creationId xmlns:p14="http://schemas.microsoft.com/office/powerpoint/2010/main" val="232644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E38F7B-AED3-4B2C-975F-7E70E9D3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solidFill>
                  <a:srgbClr val="FF0000"/>
                </a:solidFill>
                <a:latin typeface="Abadi" panose="020B0604020104020204" pitchFamily="34" charset="0"/>
              </a:rPr>
              <a:t>Bangladesh</a:t>
            </a:r>
            <a:r>
              <a:rPr lang="it-IT" sz="2400" dirty="0">
                <a:latin typeface="Abadi" panose="020B0604020104020204" pitchFamily="34" charset="0"/>
              </a:rPr>
              <a:t> +42,4% in soli due anni, </a:t>
            </a:r>
            <a:r>
              <a:rPr lang="it-IT" sz="2400" dirty="0">
                <a:solidFill>
                  <a:srgbClr val="FF0000"/>
                </a:solidFill>
                <a:latin typeface="Abadi" panose="020B0604020104020204" pitchFamily="34" charset="0"/>
              </a:rPr>
              <a:t>Cina</a:t>
            </a:r>
            <a:r>
              <a:rPr lang="it-IT" sz="2400" dirty="0">
                <a:latin typeface="Abadi" panose="020B0604020104020204" pitchFamily="34" charset="0"/>
              </a:rPr>
              <a:t> +25,3% e </a:t>
            </a:r>
            <a:r>
              <a:rPr lang="it-IT" sz="2400" dirty="0">
                <a:solidFill>
                  <a:srgbClr val="FF0000"/>
                </a:solidFill>
                <a:latin typeface="Abadi" panose="020B0604020104020204" pitchFamily="34" charset="0"/>
              </a:rPr>
              <a:t>Peru</a:t>
            </a:r>
            <a:r>
              <a:rPr lang="it-IT" sz="2400" dirty="0">
                <a:latin typeface="Abadi" panose="020B0604020104020204" pitchFamily="34" charset="0"/>
              </a:rPr>
              <a:t> +19,5%: queste le prime tre nazioni per aumenti in percentuale sul 2019.</a:t>
            </a:r>
            <a:br>
              <a:rPr lang="it-IT" sz="2400" dirty="0">
                <a:latin typeface="Abadi" panose="020B0604020104020204" pitchFamily="34" charset="0"/>
              </a:rPr>
            </a:br>
            <a:r>
              <a:rPr lang="it-IT" sz="2400" dirty="0">
                <a:latin typeface="Abadi" panose="020B0604020104020204" pitchFamily="34" charset="0"/>
              </a:rPr>
              <a:t>L’aumento dei residenti stranieri nel 2021 in provincia di Imperia è del </a:t>
            </a:r>
            <a:r>
              <a:rPr lang="it-IT" sz="2400" b="1" dirty="0">
                <a:latin typeface="Abadi" panose="020B0604020104020204" pitchFamily="34" charset="0"/>
              </a:rPr>
              <a:t>10,9%, </a:t>
            </a:r>
            <a:r>
              <a:rPr lang="it-IT" sz="2400" dirty="0">
                <a:latin typeface="Abadi" panose="020B0604020104020204" pitchFamily="34" charset="0"/>
              </a:rPr>
              <a:t>con un sensibile incremento della componente maschile ormai quasi alla parità (49,8%) con quella femminile (50,2%).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E9CD8775-251B-4F8B-A84F-AFFD58715A7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199" y="1825624"/>
          <a:ext cx="5181600" cy="170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8825538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1779923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0319292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39834737"/>
                    </a:ext>
                  </a:extLst>
                </a:gridCol>
              </a:tblGrid>
              <a:tr h="40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>
                          <a:effectLst/>
                          <a:latin typeface="Abadi" panose="020B0604020104020204" pitchFamily="34" charset="0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>
                          <a:effectLst/>
                          <a:latin typeface="Abadi" panose="020B060402010402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 err="1">
                          <a:effectLst/>
                          <a:latin typeface="Abadi" panose="020B0604020104020204" pitchFamily="34" charset="0"/>
                        </a:rPr>
                        <a:t>Var</a:t>
                      </a:r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.%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5041445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11748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13323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13,4</a:t>
                      </a: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42290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12391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13451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79520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TOT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24139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26774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effectLst/>
                          <a:latin typeface="Abadi" panose="020B0604020104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49772"/>
                  </a:ext>
                </a:extLst>
              </a:tr>
            </a:tbl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62C43EE4-CFC3-44B4-A95F-D92C65A865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5226216"/>
              </p:ext>
            </p:extLst>
          </p:nvPr>
        </p:nvGraphicFramePr>
        <p:xfrm>
          <a:off x="838199" y="1825624"/>
          <a:ext cx="5333999" cy="460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2E722EAC-1ADB-42ED-85B2-95AF6D9B3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8" y="4022332"/>
            <a:ext cx="3924208" cy="27482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F2F6DC-905D-4767-9DBA-32508A18F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" y="6099243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7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7B15E74-E9D5-4547-8DCC-14EC1BF8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07"/>
            <a:ext cx="10515600" cy="1565182"/>
          </a:xfrm>
        </p:spPr>
        <p:txBody>
          <a:bodyPr numCol="1">
            <a:noAutofit/>
          </a:bodyPr>
          <a:lstStyle/>
          <a:p>
            <a:r>
              <a:rPr lang="it-IT" sz="2400" dirty="0">
                <a:latin typeface="Abadi" panose="020B0604020104020204" pitchFamily="34" charset="0"/>
              </a:rPr>
              <a:t>Tra le prime 10 nazionalità dei residenti stranieri in provincia di Imperia la metà provengono dall’Europa, 2 dall’Asia, 2 dall’Africa e 1 dall’America Latina.</a:t>
            </a:r>
            <a:br>
              <a:rPr lang="it-IT" sz="2400" dirty="0">
                <a:latin typeface="Abadi" panose="020B0604020104020204" pitchFamily="34" charset="0"/>
              </a:rPr>
            </a:br>
            <a:r>
              <a:rPr lang="it-IT" sz="2400" b="1" dirty="0">
                <a:latin typeface="Abadi" panose="020B0604020104020204" pitchFamily="34" charset="0"/>
              </a:rPr>
              <a:t>Solo i Romeni sono in calo rispetto al 2019, </a:t>
            </a:r>
            <a:r>
              <a:rPr lang="it-IT" sz="2400" dirty="0">
                <a:latin typeface="Abadi" panose="020B0604020104020204" pitchFamily="34" charset="0"/>
              </a:rPr>
              <a:t>ma restano comunque la seconda nazione più presente dopo l’Albania; in forte aumento soprattutto Bangladesh, </a:t>
            </a:r>
            <a:r>
              <a:rPr lang="it-IT" sz="2400" dirty="0" err="1">
                <a:latin typeface="Abadi" panose="020B0604020104020204" pitchFamily="34" charset="0"/>
              </a:rPr>
              <a:t>Perou</a:t>
            </a:r>
            <a:r>
              <a:rPr lang="it-IT" sz="2400" dirty="0">
                <a:latin typeface="Abadi" panose="020B0604020104020204" pitchFamily="34" charset="0"/>
              </a:rPr>
              <a:t>, Marocco e Cina.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F1E1DD1-2328-46F1-932A-C194C3D9A12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154767941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90935753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5529926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507744969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719753558"/>
                    </a:ext>
                  </a:extLst>
                </a:gridCol>
              </a:tblGrid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var.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var.%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581771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ALB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3598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3919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8,9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073853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FRA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1082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1149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6,2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180122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ROM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3819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3660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-159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-4,2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7949632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TUR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1274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1367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7,3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42821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UKR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688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771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12,1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129591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</a:rPr>
                        <a:t>MAR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2411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2734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13,4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94219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</a:rPr>
                        <a:t>TUN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1194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1236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964244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 Black" panose="020B0A04020102020204" pitchFamily="34" charset="0"/>
                        </a:rPr>
                        <a:t>PER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1176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19,5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999240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BGL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868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1236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42,4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72609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CHN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608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effectLst/>
                          <a:latin typeface="Arial Black" panose="020B0A04020102020204" pitchFamily="34" charset="0"/>
                        </a:rPr>
                        <a:t>762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 Black" panose="020B0A04020102020204" pitchFamily="34" charset="0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 Black" panose="020B0A04020102020204" pitchFamily="34" charset="0"/>
                        </a:rPr>
                        <a:t>25,3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944335"/>
                  </a:ext>
                </a:extLst>
              </a:tr>
            </a:tbl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B75C9EA-21B1-4B4E-A998-B4BCFA70D6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626407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B6C5006F-5D63-473B-A5B2-AC3ABC736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" y="6099243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5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4E364-F2F2-4244-A779-7B52CE3A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41"/>
            <a:ext cx="10515600" cy="1574147"/>
          </a:xfrm>
        </p:spPr>
        <p:txBody>
          <a:bodyPr>
            <a:noAutofit/>
          </a:bodyPr>
          <a:lstStyle/>
          <a:p>
            <a:pPr algn="just"/>
            <a:r>
              <a:rPr lang="it-IT" sz="3600" dirty="0">
                <a:latin typeface="Abadi" panose="020B0604020104020204" pitchFamily="34" charset="0"/>
              </a:rPr>
              <a:t>Le variazioni sul 2019 vedono Bangladesh, Marocco e Albania con i maggiori incrementi in valore assoluto; 159 romeni in meno.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8D2D074-EDA2-4C90-8815-EC1FC181599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79862EE-09D9-47F8-AABA-1B4B1EE6F40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99EA9471-1A02-450E-BE1F-915E4EBD5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" y="6099243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1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C479E1A-FC5D-4EA3-8297-1D517A11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ASSUNZIONI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044BCC-075A-46ED-99FE-D721CC48B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Fonte: Laboratorio delle Professioni su dati Comunicazioni Obbligatorie (Ministero del Lavoro e della Previdenza Sociale)</a:t>
            </a:r>
          </a:p>
        </p:txBody>
      </p:sp>
    </p:spTree>
    <p:extLst>
      <p:ext uri="{BB962C8B-B14F-4D97-AF65-F5344CB8AC3E}">
        <p14:creationId xmlns:p14="http://schemas.microsoft.com/office/powerpoint/2010/main" val="338105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B56C537-E4D1-4F51-B2B9-2444FC53E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pnrr</a:t>
            </a:r>
            <a:endParaRPr lang="it-IT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A0AAFE84-F32C-4980-9867-1C366EE06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Elaborazioni su dati e informazioni di fonte </a:t>
            </a:r>
          </a:p>
          <a:p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Governo Italiano,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ItaliaDomani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, OREP,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OpenPolis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74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6D754-3DF2-40DC-9BC3-3DE4A3F5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41"/>
            <a:ext cx="10515600" cy="1574147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Pur recuperando 4.480 assunzioni sul 2020 (+16,3%), la provincia di Imperia segna il minor numero assoluto di avviamenti al lavoro dal 2017,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è distante 3.268 assunzioni dal 2019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-pandemia (-9,3%).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Anche le cessazioni di contratto a causa del rallentamento delle attività produttive e del blocco dei licenziamenti restano inferiori ai livelli del 2017&gt;2019 (pur aumentando del 10,3% sul 2020).</a:t>
            </a:r>
          </a:p>
        </p:txBody>
      </p:sp>
      <p:pic>
        <p:nvPicPr>
          <p:cNvPr id="4" name="Picture 1" descr="Chart_5">
            <a:extLst>
              <a:ext uri="{FF2B5EF4-FFF2-40B4-BE49-F238E27FC236}">
                <a16:creationId xmlns:a16="http://schemas.microsoft.com/office/drawing/2014/main" id="{99C93E08-6379-4BAE-94DD-3F9E4DF27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5012"/>
            <a:ext cx="10896600" cy="48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F4B27B5-10DD-47D1-A223-B9FF3A208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2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0246477-8984-4FA4-BC55-287FAA1B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1"/>
            <a:ext cx="10515600" cy="155733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La stasi delle 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assunzioni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femminili era evidente già nel 2018-2019 mentre quelle maschili mostravano una dinamica nettamente migliore; nel 2020 sono cadute di più e nel 2021 hanno recuperato meno di quelle dei maschi.</a:t>
            </a:r>
            <a:b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cessazioni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rispecchiano fedelmente questo andamento ed addirittura nel 2021 le cessazioni dei contratti di lavoro femminili sono superiori a quelle maschili (segno di una maggiore fragilità ed una minore durata delle assunzioni) 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AAF25F4B-9C51-48C8-859D-4F87AEF504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171082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BDA1F081-7C57-43B0-A900-9D50EF2C41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717203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DF81ECDD-5E0E-4AAC-AE4C-1095B461F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D9AB30D-618D-4239-9046-ABD921BC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0329"/>
            <a:ext cx="10753165" cy="1520359"/>
          </a:xfrm>
        </p:spPr>
        <p:txBody>
          <a:bodyPr>
            <a:noAutofit/>
          </a:bodyPr>
          <a:lstStyle/>
          <a:p>
            <a:pPr algn="just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Con l’eccezione del 2019, il saldo occupazionale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(assunzioni meno cessazioni di contratto)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in provincia di Imperia vede la componente maschile superare quella femminile: anche il calo del 2020 vede quest’ultima particolarmente penalizzata (-65,3%) visto che nel 2021, pur recuperando moltissimo su quello precedente  riscontra un livello ancora inferiore al 2019 e soprattutto vede ampliarsi il divario con la componente maschile (24,7%)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588B86E5-A9AC-470A-AB0C-219C603D7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354236"/>
              </p:ext>
            </p:extLst>
          </p:nvPr>
        </p:nvGraphicFramePr>
        <p:xfrm>
          <a:off x="838200" y="1825625"/>
          <a:ext cx="1075316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F48D7A53-C259-40E6-9485-67FDE0979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8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0E143-EA69-4051-9DC7-F384497F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89"/>
            <a:ext cx="10515600" cy="1484500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L’aumento del saldo occupazionale </a:t>
            </a:r>
            <a:r>
              <a:rPr lang="it-IT" sz="2800" i="1" dirty="0">
                <a:latin typeface="Abadi" panose="020B0604020104020204" pitchFamily="34" charset="0"/>
              </a:rPr>
              <a:t>(in % sull’anno precedente)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nel 2021 è particolarmente elevato per la componente femminile anche se negli ultimi due anni il calo (come visto nella slide precedente) era stato molto più marcato rispetto a quella maschile.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F77AAAA-C153-4795-8C4F-B0A6CECD1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400364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C3A0EEBE-1E41-44F4-AD22-77C66955B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3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B11D08E-27C7-483D-BA16-758E0AF0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b="1" dirty="0">
                <a:latin typeface="Abadi" panose="020B0604020104020204" pitchFamily="34" charset="0"/>
              </a:rPr>
              <a:t>Nel diagramma di </a:t>
            </a:r>
            <a:r>
              <a:rPr lang="it-IT" sz="2800" b="1" dirty="0" err="1">
                <a:latin typeface="Abadi" panose="020B0604020104020204" pitchFamily="34" charset="0"/>
              </a:rPr>
              <a:t>sx</a:t>
            </a:r>
            <a:r>
              <a:rPr lang="it-IT" sz="2800" b="1" dirty="0">
                <a:latin typeface="Abadi" panose="020B0604020104020204" pitchFamily="34" charset="0"/>
              </a:rPr>
              <a:t> le assunzioni effettuate da altre province verso la provincia di </a:t>
            </a:r>
            <a:r>
              <a:rPr lang="it-IT" sz="2800" b="1" dirty="0">
                <a:highlight>
                  <a:srgbClr val="00FF00"/>
                </a:highlight>
                <a:latin typeface="Abadi" panose="020B0604020104020204" pitchFamily="34" charset="0"/>
              </a:rPr>
              <a:t>IMPERIA</a:t>
            </a:r>
            <a:r>
              <a:rPr lang="it-IT" sz="2800" b="1" dirty="0">
                <a:latin typeface="Abadi" panose="020B0604020104020204" pitchFamily="34" charset="0"/>
              </a:rPr>
              <a:t>; a dx le assunzioni effettuate ad </a:t>
            </a:r>
            <a:r>
              <a:rPr lang="it-IT" sz="2800" b="1" dirty="0">
                <a:highlight>
                  <a:srgbClr val="FF0000"/>
                </a:highlight>
                <a:latin typeface="Abadi" panose="020B0604020104020204" pitchFamily="34" charset="0"/>
              </a:rPr>
              <a:t>IM</a:t>
            </a:r>
            <a:r>
              <a:rPr lang="it-IT" sz="2800" b="1" dirty="0">
                <a:latin typeface="Abadi" panose="020B0604020104020204" pitchFamily="34" charset="0"/>
              </a:rPr>
              <a:t> ma con sede al di fuori della provincia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A38F68D-306F-4EDA-B51E-EA4AF6DBD0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796331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Segnaposto contenuto 3">
            <a:extLst>
              <a:ext uri="{FF2B5EF4-FFF2-40B4-BE49-F238E27FC236}">
                <a16:creationId xmlns:a16="http://schemas.microsoft.com/office/drawing/2014/main" id="{AF48CE65-421D-40FA-A4D4-3A2F5BE1D2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990227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5E51667D-FABC-4EC5-BD7F-860F00B5FB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278ACD3-EDD4-4DB6-BD11-D947E11A1AA3}"/>
              </a:ext>
            </a:extLst>
          </p:cNvPr>
          <p:cNvSpPr/>
          <p:nvPr/>
        </p:nvSpPr>
        <p:spPr>
          <a:xfrm rot="18183017">
            <a:off x="1423751" y="1405770"/>
            <a:ext cx="735106" cy="260872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529B915E-6F1A-4BC4-A8A1-3D46A50853CA}"/>
              </a:ext>
            </a:extLst>
          </p:cNvPr>
          <p:cNvSpPr/>
          <p:nvPr/>
        </p:nvSpPr>
        <p:spPr>
          <a:xfrm rot="12932661">
            <a:off x="9668935" y="1115211"/>
            <a:ext cx="735106" cy="26087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94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99C402C-3FD5-49B2-975D-AB6D5787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6" y="242047"/>
            <a:ext cx="4652682" cy="1815353"/>
          </a:xfrm>
        </p:spPr>
        <p:txBody>
          <a:bodyPr anchor="ctr">
            <a:no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Saldo assunzioni da e verso Imperia con </a:t>
            </a:r>
            <a:b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</a:b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altre province liguri </a:t>
            </a:r>
            <a:b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</a:b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(e non)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6E09840-8DAF-479B-B7D6-D6BE89DB5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272" y="2057399"/>
            <a:ext cx="4332754" cy="4495801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Il 12,8% delle assunzioni effettuate con persone domiciliate nella provincia di Imperia hanno come sede della prestazione «Fuori Liguria»; il 4,9% delle assunzioni con destinazione intra-Liguria (cioè domiciliate nella provincia di IM ed assunte a SV, GE, SP);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il saldo occupazionale (da e verso IM) è negativo nei confronti di tutte le destinazioni.</a:t>
            </a:r>
          </a:p>
        </p:txBody>
      </p:sp>
      <p:graphicFrame>
        <p:nvGraphicFramePr>
          <p:cNvPr id="8" name="Segnaposto contenuto 3">
            <a:extLst>
              <a:ext uri="{FF2B5EF4-FFF2-40B4-BE49-F238E27FC236}">
                <a16:creationId xmlns:a16="http://schemas.microsoft.com/office/drawing/2014/main" id="{CD97445C-9146-4460-8B2B-27AC0BB29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723414"/>
              </p:ext>
            </p:extLst>
          </p:nvPr>
        </p:nvGraphicFramePr>
        <p:xfrm>
          <a:off x="5183188" y="242047"/>
          <a:ext cx="6172200" cy="614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0AE305E2-D1B5-4F60-B4E9-104703524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30" y="5771998"/>
            <a:ext cx="1533739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71B21E8-EFF7-491E-9B9B-998517C0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35"/>
            <a:ext cx="10515600" cy="1547253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Imperia ha una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incidenza dei contratti a tempo determinato leggermente superiore alla media regionale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(62,5 vs 62,1%) ed </a:t>
            </a:r>
            <a:r>
              <a:rPr lang="it-IT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inferiore per quelli a tempo indeterminato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(16,7 vs 17,5%); inferiore alla media il ricorso al lavoro intermittente che rimane sotto il 10% del totale.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CDA8FCB4-23FD-4562-AD9D-69C88B3E9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0813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A39B0387-614D-429E-8770-920BD5384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0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BC5CC-F4D8-4E84-856B-032053A4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53"/>
            <a:ext cx="10515600" cy="1627935"/>
          </a:xfrm>
        </p:spPr>
        <p:txBody>
          <a:bodyPr>
            <a:noAutofit/>
          </a:bodyPr>
          <a:lstStyle/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L’incidenza di un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basso titolo di studio nella provincia di Imperia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è particolarmente evidente nell’assunzione dei lavoratori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stranieri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ed in quella dei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; molto più equilibrato il rapporto con l’istruzione superiore nella componente femminile.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totale spicca un 38,3% di assunzioni con la sola licenza media (6,2 p.p. sopra la media ligure).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FC36CC1-38F7-4570-9608-C4DDF5B78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7674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F7FBA067-AEEA-4E5F-9514-8BA147E27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7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8791A7-9890-4D75-9D04-2E10E17B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43435"/>
            <a:ext cx="11241741" cy="1547253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Imperia ha un’incidenza superiore alla media regionale nelle prime tre qualifiche professionali oggetto di assunzioni nel 2021 (camerieri, commessi e cuochi); anche per i braccianti ed i manovali la percentuale è superiore alla media Liguria. Dato che ha una sua conferma nella struttura occupazionale della provincia. 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Solo negli addetti all’assistenza personale Imperia è 1,5 </a:t>
            </a:r>
            <a:r>
              <a:rPr 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p.p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sotto la media regionale.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CCE2AD2-91FD-48A0-A8CB-EA5CA80E2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35611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3168721-07F8-4620-A700-F93CCA8EF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DDEEF-7BFA-4253-83B1-BAE761D1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>
                <a:latin typeface="Abadi" panose="020B0604020104020204" pitchFamily="34" charset="0"/>
              </a:rPr>
              <a:t>La provincia di Imperia si differenzia poco rispetto agli altri territori nelle assunzioni per fascia di età.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E5288B4-24C0-4A2B-924E-9FF543F32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263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0C78E97-1F9C-4666-AFEB-A4C87A070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6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EE3A5B6-6E64-468D-B023-80A7ADCB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141474"/>
            <a:ext cx="10862733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Abadi" panose="020B0604020104020204" pitchFamily="34" charset="0"/>
              </a:rPr>
              <a:t>Risorse assegnate e progetti/finanziamenti approvati </a:t>
            </a:r>
            <a:r>
              <a:rPr lang="it-IT" b="1">
                <a:latin typeface="Abadi" panose="020B0604020104020204" pitchFamily="34" charset="0"/>
              </a:rPr>
              <a:t>al </a:t>
            </a:r>
            <a:r>
              <a:rPr lang="it-IT" b="1">
                <a:solidFill>
                  <a:srgbClr val="FF0000"/>
                </a:solidFill>
                <a:latin typeface="Abadi" panose="020B0604020104020204" pitchFamily="34" charset="0"/>
              </a:rPr>
              <a:t>18/07/2022</a:t>
            </a:r>
            <a:r>
              <a:rPr lang="it-IT" b="1">
                <a:latin typeface="Abadi" panose="020B0604020104020204" pitchFamily="34" charset="0"/>
              </a:rPr>
              <a:t> </a:t>
            </a:r>
            <a:r>
              <a:rPr lang="it-IT" sz="3100" b="1" dirty="0">
                <a:latin typeface="Abadi" panose="020B0604020104020204" pitchFamily="34" charset="0"/>
              </a:rPr>
              <a:t>(</a:t>
            </a:r>
            <a:r>
              <a:rPr lang="it-IT" sz="3100" i="1" dirty="0">
                <a:latin typeface="Abadi" panose="020B0604020104020204" pitchFamily="34" charset="0"/>
              </a:rPr>
              <a:t>escluse infrastrutture</a:t>
            </a:r>
            <a:r>
              <a:rPr lang="it-IT" sz="3100" b="1" dirty="0">
                <a:latin typeface="Abadi" panose="020B0604020104020204" pitchFamily="34" charset="0"/>
              </a:rPr>
              <a:t>) prov. IM</a:t>
            </a:r>
            <a:endParaRPr lang="it-IT" b="1" dirty="0">
              <a:latin typeface="Abadi" panose="020B0604020104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C908148-C6FD-49C8-9A19-98273E933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267" y="1690688"/>
            <a:ext cx="5891899" cy="4871477"/>
          </a:xfrm>
        </p:spPr>
        <p:txBody>
          <a:bodyPr anchor="ctr">
            <a:normAutofit fontScale="85000" lnSpcReduction="20000"/>
          </a:bodyPr>
          <a:lstStyle/>
          <a:p>
            <a:r>
              <a:rPr lang="it-IT" sz="2000" b="1" dirty="0">
                <a:latin typeface="Arial Black" panose="020B0A04020102020204" pitchFamily="34" charset="0"/>
              </a:rPr>
              <a:t>Turismo e Cultura: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8,2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Ciclovia Tirrenica: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19,3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Bus Verdi: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3,3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«</a:t>
            </a:r>
            <a:r>
              <a:rPr lang="it-IT" sz="2000" b="1" dirty="0" err="1">
                <a:latin typeface="Arial Black" panose="020B0A04020102020204" pitchFamily="34" charset="0"/>
              </a:rPr>
              <a:t>Safe</a:t>
            </a:r>
            <a:r>
              <a:rPr lang="it-IT" sz="2000" b="1" dirty="0">
                <a:latin typeface="Arial Black" panose="020B0A04020102020204" pitchFamily="34" charset="0"/>
              </a:rPr>
              <a:t>, Green &amp; Social» (ERP):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6,6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Resilienza territorio: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27,6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Acquedotto </a:t>
            </a:r>
            <a:r>
              <a:rPr lang="it-IT" sz="2000" b="1" dirty="0" err="1">
                <a:latin typeface="Arial Black" panose="020B0A04020102020204" pitchFamily="34" charset="0"/>
              </a:rPr>
              <a:t>Roja</a:t>
            </a:r>
            <a:r>
              <a:rPr lang="it-IT" sz="2000" b="1" dirty="0">
                <a:latin typeface="Arial Black" panose="020B0A04020102020204" pitchFamily="34" charset="0"/>
              </a:rPr>
              <a:t>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27,5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Messa in sicurezza e riqualificazione edilizia scolastica: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5,4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Dispersione scolastica: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2,1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Tempo pieno/mense: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0,23 </a:t>
            </a:r>
            <a:r>
              <a:rPr lang="it-IT" sz="2000" b="1" dirty="0">
                <a:latin typeface="Arial Black" panose="020B0A04020102020204" pitchFamily="34" charset="0"/>
              </a:rPr>
              <a:t>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Rigenerazione Urbana: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38,5 </a:t>
            </a:r>
            <a:r>
              <a:rPr lang="it-IT" sz="2000" b="1" dirty="0">
                <a:latin typeface="Arial Black" panose="020B0A04020102020204" pitchFamily="34" charset="0"/>
              </a:rPr>
              <a:t>mln</a:t>
            </a:r>
          </a:p>
          <a:p>
            <a:r>
              <a:rPr lang="it-IT" sz="2000" b="1" dirty="0" err="1">
                <a:latin typeface="Arial Black" panose="020B0A04020102020204" pitchFamily="34" charset="0"/>
              </a:rPr>
              <a:t>P.In.Qu.A</a:t>
            </a:r>
            <a:r>
              <a:rPr lang="it-IT" sz="2000" b="1" dirty="0">
                <a:latin typeface="Arial Black" panose="020B0A04020102020204" pitchFamily="34" charset="0"/>
              </a:rPr>
              <a:t>.: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29,8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Area Interna Arroscia: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3,2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Sport e inclusione sociale: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4,0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Servizi socio-assist.: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10,97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Salute: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13,8</a:t>
            </a:r>
            <a:r>
              <a:rPr lang="it-IT" sz="2000" b="1" dirty="0">
                <a:latin typeface="Arial Black" panose="020B0A04020102020204" pitchFamily="34" charset="0"/>
              </a:rPr>
              <a:t> mln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44C0001-ED49-4A35-BD11-C3ECC3879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139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200,6</a:t>
            </a:r>
            <a:r>
              <a:rPr lang="it-IT" sz="11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it-IT" sz="11500" dirty="0">
                <a:latin typeface="Abadi" panose="020B0604020104020204" pitchFamily="34" charset="0"/>
              </a:rPr>
              <a:t>mln </a:t>
            </a:r>
            <a:r>
              <a:rPr lang="it-IT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€</a:t>
            </a:r>
          </a:p>
          <a:p>
            <a:pPr marL="0" indent="0" algn="ctr">
              <a:buNone/>
            </a:pPr>
            <a:r>
              <a:rPr lang="it-IT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Imperia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D270EB-928B-4853-BDDA-BEEFEF54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32" y="6045045"/>
            <a:ext cx="1151467" cy="8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3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E914B1C-0102-4812-B86E-7C3E66D3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OCCUPAZIONE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DA286B-5C0E-4143-AB72-F15E7B895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Fonte: ISTAT, anno 2021</a:t>
            </a:r>
          </a:p>
        </p:txBody>
      </p:sp>
    </p:spTree>
    <p:extLst>
      <p:ext uri="{BB962C8B-B14F-4D97-AF65-F5344CB8AC3E}">
        <p14:creationId xmlns:p14="http://schemas.microsoft.com/office/powerpoint/2010/main" val="1802017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F78F0C-3341-4CA4-9A25-253343A6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0070C0"/>
                </a:solidFill>
                <a:latin typeface="Britannic Bold" panose="020B0903060703020204" pitchFamily="34" charset="0"/>
              </a:rPr>
              <a:t>OCCUPAZIONE/1: occupazione in aumento e disoccupazione in calo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A93793-6A91-49EE-B778-574A9FD39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8400" dirty="0">
                <a:solidFill>
                  <a:srgbClr val="FF0000"/>
                </a:solidFill>
                <a:latin typeface="Britannic Bold" panose="020B0903060703020204" pitchFamily="34" charset="0"/>
              </a:rPr>
              <a:t>13,1%</a:t>
            </a: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Questa è la percentuale dell’ </a:t>
            </a:r>
            <a:r>
              <a:rPr lang="it-IT" sz="144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</a:t>
            </a:r>
            <a:r>
              <a:rPr lang="it-IT" sz="14400" dirty="0">
                <a:latin typeface="Britannic Bold" panose="020B0903060703020204" pitchFamily="34" charset="0"/>
              </a:rPr>
              <a:t> della provincia di Imperia nel 2021 sul totale della Liguria</a:t>
            </a:r>
          </a:p>
          <a:p>
            <a:pPr marL="0" indent="0" algn="ctr">
              <a:buNone/>
            </a:pPr>
            <a:r>
              <a:rPr lang="it-IT" sz="128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Occupati IM= 78.086</a:t>
            </a:r>
          </a:p>
          <a:p>
            <a:pPr marL="0" indent="0" algn="ctr">
              <a:buNone/>
            </a:pPr>
            <a:r>
              <a:rPr lang="it-IT" sz="128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Occupati LIG= 594.600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180B167-B516-4EBA-9CA9-21F3FC6CB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it-IT" sz="11200" dirty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it-IT" sz="38400" dirty="0">
                <a:solidFill>
                  <a:srgbClr val="FF0000"/>
                </a:solidFill>
                <a:latin typeface="Britannic Bold" panose="020B0903060703020204" pitchFamily="34" charset="0"/>
              </a:rPr>
              <a:t>18,1</a:t>
            </a:r>
            <a:r>
              <a:rPr lang="it-IT" sz="35200" dirty="0">
                <a:solidFill>
                  <a:srgbClr val="FF0000"/>
                </a:solidFill>
                <a:latin typeface="Britannic Bold" panose="020B0903060703020204" pitchFamily="34" charset="0"/>
              </a:rPr>
              <a:t>%</a:t>
            </a: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Questa è la percentuale della </a:t>
            </a:r>
            <a:r>
              <a:rPr lang="it-IT" sz="14400" dirty="0">
                <a:solidFill>
                  <a:srgbClr val="FF0000"/>
                </a:solidFill>
                <a:latin typeface="Britannic Bold" panose="020B0903060703020204" pitchFamily="34" charset="0"/>
              </a:rPr>
              <a:t>disoccupazione</a:t>
            </a:r>
            <a:r>
              <a:rPr lang="it-IT" sz="14400" dirty="0">
                <a:latin typeface="Britannic Bold" panose="020B0903060703020204" pitchFamily="34" charset="0"/>
              </a:rPr>
              <a:t> della provincia di Imperia nel 2021 sul totale della Liguria</a:t>
            </a:r>
          </a:p>
          <a:p>
            <a:pPr marL="0" indent="0" algn="ctr">
              <a:buNone/>
            </a:pPr>
            <a:r>
              <a:rPr lang="it-IT" sz="11200" dirty="0">
                <a:solidFill>
                  <a:srgbClr val="FF0000"/>
                </a:solidFill>
                <a:latin typeface="Britannic Bold" panose="020B0903060703020204" pitchFamily="34" charset="0"/>
              </a:rPr>
              <a:t>Disoccupati IM= 9.731</a:t>
            </a:r>
          </a:p>
          <a:p>
            <a:pPr marL="0" indent="0" algn="ctr">
              <a:buNone/>
            </a:pPr>
            <a:r>
              <a:rPr lang="it-IT" sz="11200" dirty="0">
                <a:solidFill>
                  <a:srgbClr val="FF0000"/>
                </a:solidFill>
                <a:latin typeface="Britannic Bold" panose="020B0903060703020204" pitchFamily="34" charset="0"/>
              </a:rPr>
              <a:t>Disoccupati LIG= 53.906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9D627F-DF08-4781-A7AA-C9BF66C9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71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BDAE2-D903-486D-ADBC-B738A7C1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" y="62753"/>
            <a:ext cx="12183035" cy="162793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OCCUPAZIONE/2: l’importanza (ed il peso) delle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Costruzioni</a:t>
            </a:r>
            <a:r>
              <a:rPr lang="it-IT" dirty="0">
                <a:solidFill>
                  <a:schemeClr val="bg1"/>
                </a:solidFill>
                <a:latin typeface="Britannic Bold" panose="020B0903060703020204" pitchFamily="34" charset="0"/>
              </a:rPr>
              <a:t> rispetto all’Industria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0438F2-5104-4ECB-B1B0-283C693FC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8400" dirty="0">
                <a:solidFill>
                  <a:srgbClr val="FF0000"/>
                </a:solidFill>
                <a:latin typeface="Britannic Bold" panose="020B0903060703020204" pitchFamily="34" charset="0"/>
              </a:rPr>
              <a:t>52,7%</a:t>
            </a: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Imperia nel 2021 ha l’incidenza maggiore in percentuale in Liguria dell’</a:t>
            </a:r>
            <a:r>
              <a:rPr lang="it-IT" sz="144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 nelle Costruzioni </a:t>
            </a:r>
            <a:r>
              <a:rPr lang="it-IT" sz="14400" dirty="0">
                <a:latin typeface="Britannic Bold" panose="020B0903060703020204" pitchFamily="34" charset="0"/>
              </a:rPr>
              <a:t>sul totale degli occupati nell’ </a:t>
            </a:r>
            <a:r>
              <a:rPr lang="it-IT" sz="14400" dirty="0">
                <a:solidFill>
                  <a:srgbClr val="FF0000"/>
                </a:solidFill>
                <a:latin typeface="Britannic Bold" panose="020B0903060703020204" pitchFamily="34" charset="0"/>
              </a:rPr>
              <a:t>INDUSTRIA</a:t>
            </a: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(Media Liguria= 31,2%)</a:t>
            </a:r>
          </a:p>
          <a:p>
            <a:endParaRPr lang="it-IT" dirty="0"/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B4A1AA6B-9611-4637-86A0-A7E6D66E0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8400" dirty="0">
                <a:solidFill>
                  <a:srgbClr val="FF0000"/>
                </a:solidFill>
                <a:latin typeface="Britannic Bold" panose="020B0903060703020204" pitchFamily="34" charset="0"/>
              </a:rPr>
              <a:t>+23,2%</a:t>
            </a: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Imperia nel 2021 ha la seconda variazione POSITIVA MAGGIORE (in percentuale) in Liguria dell’</a:t>
            </a:r>
            <a:r>
              <a:rPr lang="it-IT" sz="144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 nelle Costruzioni </a:t>
            </a:r>
            <a:r>
              <a:rPr lang="it-IT" sz="14400" dirty="0">
                <a:latin typeface="Britannic Bold" panose="020B0903060703020204" pitchFamily="34" charset="0"/>
              </a:rPr>
              <a:t>rispetto all’anno precedente</a:t>
            </a: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(Media Liguria= +1,6%)</a:t>
            </a:r>
          </a:p>
          <a:p>
            <a:endParaRPr lang="it-IT" sz="9600" dirty="0">
              <a:latin typeface="Britannic Bold" panose="020B0903060703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42F239-77FE-4715-88CB-B6763B341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4838186"/>
            <a:ext cx="914400" cy="6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3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F78F0C-3341-4CA4-9A25-253343A6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683"/>
            <a:ext cx="12191999" cy="16100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OCCUPAZIONE/3: </a:t>
            </a:r>
            <a:br>
              <a:rPr lang="it-IT" sz="5400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it-IT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il peso dell’Agricoltura sull’occupazione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A93793-6A91-49EE-B778-574A9FD398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5200" dirty="0">
                <a:solidFill>
                  <a:srgbClr val="FF0000"/>
                </a:solidFill>
                <a:latin typeface="Britannic Bold" panose="020B0903060703020204" pitchFamily="34" charset="0"/>
              </a:rPr>
              <a:t>+24,3%</a:t>
            </a:r>
          </a:p>
          <a:p>
            <a:pPr marL="0" indent="0" algn="ctr">
              <a:buNone/>
            </a:pPr>
            <a:r>
              <a:rPr lang="it-IT" sz="12800" dirty="0">
                <a:latin typeface="Britannic Bold" panose="020B0903060703020204" pitchFamily="34" charset="0"/>
              </a:rPr>
              <a:t>Imperia nel 2021 ha la variazione POSITIVA MAGGIORE (in percentuale) in Liguria dell’</a:t>
            </a:r>
            <a:r>
              <a:rPr lang="it-IT" sz="128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 nell’Agricoltura, Silvicoltura e Pesca </a:t>
            </a:r>
          </a:p>
          <a:p>
            <a:pPr marL="0" indent="0" algn="ctr">
              <a:buNone/>
            </a:pPr>
            <a:r>
              <a:rPr lang="it-IT" sz="11200" dirty="0">
                <a:latin typeface="Britannic Bold" panose="020B0903060703020204" pitchFamily="34" charset="0"/>
              </a:rPr>
              <a:t>rispetto all’anno precedente</a:t>
            </a:r>
            <a:endParaRPr lang="it-IT" sz="12800" dirty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it-IT" sz="11200" dirty="0">
                <a:latin typeface="Britannic Bold" panose="020B0903060703020204" pitchFamily="34" charset="0"/>
              </a:rPr>
              <a:t>(Media Liguria= </a:t>
            </a:r>
            <a:r>
              <a:rPr lang="it-IT" sz="11200" dirty="0">
                <a:solidFill>
                  <a:srgbClr val="FF0000"/>
                </a:solidFill>
                <a:latin typeface="Britannic Bold" panose="020B0903060703020204" pitchFamily="34" charset="0"/>
              </a:rPr>
              <a:t>+13,7%)</a:t>
            </a:r>
          </a:p>
          <a:p>
            <a:pPr marL="0" indent="0" algn="ctr">
              <a:buNone/>
            </a:pPr>
            <a:endParaRPr lang="it-IT" sz="96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995CD03A-F526-49DC-AF8E-AA970A547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5200" dirty="0">
                <a:solidFill>
                  <a:srgbClr val="FF0000"/>
                </a:solidFill>
                <a:latin typeface="Britannic Bold" panose="020B0903060703020204" pitchFamily="34" charset="0"/>
              </a:rPr>
              <a:t>9,4%</a:t>
            </a:r>
          </a:p>
          <a:p>
            <a:pPr marL="0" indent="0" algn="ctr">
              <a:buNone/>
            </a:pPr>
            <a:r>
              <a:rPr lang="it-IT" sz="12800" dirty="0">
                <a:latin typeface="Britannic Bold" panose="020B0903060703020204" pitchFamily="34" charset="0"/>
              </a:rPr>
              <a:t>Imperia nel 2021 ha l’incidenza percentuale MAGGIORE in Liguria dell’</a:t>
            </a:r>
            <a:r>
              <a:rPr lang="it-IT" sz="128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 nell’Agricoltura, Silvicoltura e Pesca </a:t>
            </a:r>
            <a:r>
              <a:rPr lang="it-IT" sz="12800" dirty="0">
                <a:solidFill>
                  <a:srgbClr val="7030A0"/>
                </a:solidFill>
                <a:latin typeface="Britannic Bold" panose="020B0903060703020204" pitchFamily="34" charset="0"/>
              </a:rPr>
              <a:t>sul totale dell’occupazione</a:t>
            </a:r>
          </a:p>
          <a:p>
            <a:pPr marL="0" indent="0" algn="ctr">
              <a:buNone/>
            </a:pPr>
            <a:r>
              <a:rPr lang="it-IT" sz="11200" dirty="0">
                <a:latin typeface="Britannic Bold" panose="020B0903060703020204" pitchFamily="34" charset="0"/>
              </a:rPr>
              <a:t>(Media Liguria= </a:t>
            </a:r>
            <a:r>
              <a:rPr lang="it-IT" sz="11200" dirty="0">
                <a:solidFill>
                  <a:srgbClr val="FF0000"/>
                </a:solidFill>
                <a:latin typeface="Britannic Bold" panose="020B0903060703020204" pitchFamily="34" charset="0"/>
              </a:rPr>
              <a:t>2,4%</a:t>
            </a:r>
            <a:r>
              <a:rPr lang="it-IT" sz="11200" dirty="0">
                <a:latin typeface="Britannic Bold" panose="020B090306070302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B6AC61-F82C-449A-AEEF-8E819121B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5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F78F0C-3341-4CA4-9A25-253343A6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rgbClr val="0070C0"/>
                </a:solidFill>
                <a:latin typeface="Britannic Bold" panose="020B0903060703020204" pitchFamily="34" charset="0"/>
              </a:rPr>
              <a:t>OCCUPAZIONE/4: </a:t>
            </a:r>
            <a:br>
              <a:rPr lang="it-IT" sz="5400" dirty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r>
              <a:rPr lang="it-IT" sz="5400" dirty="0">
                <a:solidFill>
                  <a:srgbClr val="0070C0"/>
                </a:solidFill>
                <a:latin typeface="Britannic Bold" panose="020B0903060703020204" pitchFamily="34" charset="0"/>
              </a:rPr>
              <a:t>I </a:t>
            </a:r>
            <a:r>
              <a:rPr lang="it-IT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PRIMATI che non ti aspetti</a:t>
            </a:r>
            <a:endParaRPr lang="it-IT" sz="54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A93793-6A91-49EE-B778-574A9FD39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72399"/>
          </a:xfrm>
        </p:spPr>
        <p:txBody>
          <a:bodyPr anchor="t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8400" dirty="0">
                <a:solidFill>
                  <a:srgbClr val="FF0000"/>
                </a:solidFill>
                <a:latin typeface="Britannic Bold" panose="020B0903060703020204" pitchFamily="34" charset="0"/>
              </a:rPr>
              <a:t>+4,7%</a:t>
            </a:r>
          </a:p>
          <a:p>
            <a:pPr algn="ctr"/>
            <a:r>
              <a:rPr lang="it-IT" sz="16000" dirty="0">
                <a:latin typeface="Britannic Bold" panose="020B0903060703020204" pitchFamily="34" charset="0"/>
              </a:rPr>
              <a:t>Imperia nel 2021 ha la variazione POSITIVA MAGGIORE (in %) in Liguria dell’ </a:t>
            </a:r>
            <a:r>
              <a:rPr lang="it-IT" sz="16000" dirty="0">
                <a:solidFill>
                  <a:srgbClr val="FF0000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occupazione totale </a:t>
            </a:r>
            <a:r>
              <a:rPr lang="it-IT" sz="16000" dirty="0">
                <a:latin typeface="Britannic Bold" panose="020B0903060703020204" pitchFamily="34" charset="0"/>
              </a:rPr>
              <a:t>rispetto all’anno precedente</a:t>
            </a:r>
          </a:p>
          <a:p>
            <a:pPr marL="0" indent="0" algn="ctr">
              <a:buNone/>
            </a:pPr>
            <a:r>
              <a:rPr lang="it-IT" sz="12800" dirty="0">
                <a:highlight>
                  <a:srgbClr val="FFFF00"/>
                </a:highlight>
                <a:latin typeface="Britannic Bold" panose="020B0903060703020204" pitchFamily="34" charset="0"/>
              </a:rPr>
              <a:t>(Media Liguria= +2,6%)</a:t>
            </a:r>
          </a:p>
          <a:p>
            <a:pPr marL="0" indent="0" algn="ctr">
              <a:buNone/>
            </a:pPr>
            <a:endParaRPr lang="it-IT" sz="96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208815-7767-4AB6-9872-22B28CD43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7239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8400" dirty="0">
                <a:solidFill>
                  <a:srgbClr val="FF0000"/>
                </a:solidFill>
                <a:latin typeface="Britannic Bold" panose="020B0903060703020204" pitchFamily="34" charset="0"/>
              </a:rPr>
              <a:t>+8,9%</a:t>
            </a:r>
          </a:p>
          <a:p>
            <a:pPr marL="0" indent="0" algn="ctr">
              <a:buNone/>
            </a:pPr>
            <a:r>
              <a:rPr lang="it-IT" sz="16000" dirty="0">
                <a:latin typeface="Britannic Bold" panose="020B0903060703020204" pitchFamily="34" charset="0"/>
              </a:rPr>
              <a:t>Imperia nel 2021 ha la variazione POSITIVA MAGGIORE (in %)in Liguria dell’ </a:t>
            </a:r>
            <a:r>
              <a:rPr lang="it-IT" sz="16000" dirty="0">
                <a:solidFill>
                  <a:srgbClr val="FF0000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occupazione DIPENDENTE </a:t>
            </a:r>
            <a:r>
              <a:rPr lang="it-IT" sz="16000" dirty="0">
                <a:latin typeface="Britannic Bold" panose="020B0903060703020204" pitchFamily="34" charset="0"/>
              </a:rPr>
              <a:t>rispetto all’anno precedente        </a:t>
            </a:r>
          </a:p>
          <a:p>
            <a:pPr marL="0" indent="0" algn="ctr">
              <a:buNone/>
            </a:pPr>
            <a:r>
              <a:rPr lang="it-IT" sz="12800" dirty="0">
                <a:highlight>
                  <a:srgbClr val="FFFF00"/>
                </a:highlight>
                <a:latin typeface="Britannic Bold" panose="020B0903060703020204" pitchFamily="34" charset="0"/>
              </a:rPr>
              <a:t>(Media Liguria= +4,7%)</a:t>
            </a:r>
          </a:p>
          <a:p>
            <a:pPr algn="ctr"/>
            <a:endParaRPr lang="it-IT" sz="16000" dirty="0">
              <a:latin typeface="Britannic Bold" panose="020B0903060703020204" pitchFamily="34" charset="0"/>
            </a:endParaRPr>
          </a:p>
          <a:p>
            <a:endParaRPr lang="it-IT" sz="9600" dirty="0">
              <a:latin typeface="Britannic Bold" panose="020B0903060703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DD23E4-BF00-4808-A9B4-35711285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046" y="5960199"/>
            <a:ext cx="1281953" cy="8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4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F78F0C-3341-4CA4-9A25-253343A6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" y="0"/>
            <a:ext cx="12174070" cy="172122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OCCUPAZIONE/5: </a:t>
            </a:r>
            <a:br>
              <a:rPr lang="it-IT" sz="5400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it-IT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la ripresa dell’occupazione </a:t>
            </a:r>
            <a:r>
              <a:rPr lang="it-IT" sz="54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Britannic Bold" panose="020B0903060703020204" pitchFamily="34" charset="0"/>
              </a:rPr>
              <a:t>femminile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A93793-6A91-49EE-B778-574A9FD39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72399"/>
          </a:xfrm>
        </p:spPr>
        <p:txBody>
          <a:bodyPr anchor="t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2000" dirty="0">
                <a:solidFill>
                  <a:srgbClr val="FF0000"/>
                </a:solidFill>
                <a:latin typeface="Britannic Bold" panose="020B0903060703020204" pitchFamily="34" charset="0"/>
              </a:rPr>
              <a:t>+7,3%</a:t>
            </a:r>
          </a:p>
          <a:p>
            <a:pPr marL="0" indent="0" algn="ctr">
              <a:buNone/>
            </a:pPr>
            <a:r>
              <a:rPr lang="it-IT" sz="16000" dirty="0">
                <a:latin typeface="Britannic Bold" panose="020B0903060703020204" pitchFamily="34" charset="0"/>
              </a:rPr>
              <a:t>Imperia nel 2021 ha la variazione POSITIVA MAGGIORE (in percentuale) in Liguria dell’ </a:t>
            </a:r>
            <a:r>
              <a:rPr lang="it-IT" sz="160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 FEMMINILE </a:t>
            </a:r>
            <a:r>
              <a:rPr lang="it-IT" sz="16000" dirty="0">
                <a:latin typeface="Britannic Bold" panose="020B0903060703020204" pitchFamily="34" charset="0"/>
              </a:rPr>
              <a:t>rispetto all’anno precedente</a:t>
            </a:r>
          </a:p>
          <a:p>
            <a:pPr marL="0" indent="0" algn="ctr">
              <a:buNone/>
            </a:pPr>
            <a:r>
              <a:rPr lang="it-IT" sz="12800" dirty="0">
                <a:highlight>
                  <a:srgbClr val="FFFF00"/>
                </a:highlight>
                <a:latin typeface="Britannic Bold" panose="020B0903060703020204" pitchFamily="34" charset="0"/>
              </a:rPr>
              <a:t>(Media Liguria= +2,3%)</a:t>
            </a:r>
          </a:p>
          <a:p>
            <a:pPr marL="0" indent="0" algn="ctr">
              <a:buNone/>
            </a:pPr>
            <a:endParaRPr lang="it-IT" sz="96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208815-7767-4AB6-9872-22B28CD43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7239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2000" dirty="0">
                <a:solidFill>
                  <a:srgbClr val="FF0000"/>
                </a:solidFill>
                <a:latin typeface="Britannic Bold" panose="020B0903060703020204" pitchFamily="34" charset="0"/>
              </a:rPr>
              <a:t>44,9%</a:t>
            </a:r>
          </a:p>
          <a:p>
            <a:pPr marL="0" indent="0" algn="ctr">
              <a:buNone/>
            </a:pPr>
            <a:r>
              <a:rPr lang="it-IT" sz="16000" dirty="0">
                <a:latin typeface="Britannic Bold" panose="020B0903060703020204" pitchFamily="34" charset="0"/>
              </a:rPr>
              <a:t>Imperia nel 2021 ha la PERCENTUALE MAGGIORE in Liguria dell’</a:t>
            </a:r>
            <a:r>
              <a:rPr lang="it-IT" sz="160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 FEMMINILE sul totale dell’occupazione provinciale</a:t>
            </a:r>
          </a:p>
          <a:p>
            <a:pPr marL="0" indent="0" algn="ctr">
              <a:buNone/>
            </a:pPr>
            <a:r>
              <a:rPr lang="it-IT" sz="12800" dirty="0">
                <a:highlight>
                  <a:srgbClr val="FFFF00"/>
                </a:highlight>
                <a:latin typeface="Britannic Bold" panose="020B0903060703020204" pitchFamily="34" charset="0"/>
              </a:rPr>
              <a:t>(Media Liguria= +44,3%)</a:t>
            </a:r>
          </a:p>
          <a:p>
            <a:pPr algn="ctr"/>
            <a:endParaRPr lang="it-IT" sz="16000" dirty="0">
              <a:latin typeface="Britannic Bold" panose="020B0903060703020204" pitchFamily="34" charset="0"/>
            </a:endParaRPr>
          </a:p>
          <a:p>
            <a:endParaRPr lang="it-IT" sz="9600" dirty="0">
              <a:latin typeface="Britannic Bold" panose="020B0903060703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91D34E4-10A3-4DDB-8EFD-F8D99545E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1690688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7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F78F0C-3341-4CA4-9A25-253343A6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8536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OCCUPAZIONE/6: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turismo e commercio </a:t>
            </a:r>
            <a:b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it-IT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quasi 1 su 3 è occupato qui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A93793-6A91-49EE-B778-574A9FD39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99293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5200" dirty="0">
                <a:solidFill>
                  <a:srgbClr val="FF0000"/>
                </a:solidFill>
                <a:latin typeface="Britannic Bold" panose="020B0903060703020204" pitchFamily="34" charset="0"/>
              </a:rPr>
              <a:t>28,4</a:t>
            </a:r>
            <a:r>
              <a:rPr lang="it-IT" sz="24000" dirty="0">
                <a:solidFill>
                  <a:srgbClr val="FF0000"/>
                </a:solidFill>
                <a:latin typeface="Britannic Bold" panose="020B0903060703020204" pitchFamily="34" charset="0"/>
              </a:rPr>
              <a:t>%</a:t>
            </a:r>
          </a:p>
          <a:p>
            <a:pPr marL="0" indent="0" algn="ctr">
              <a:buNone/>
            </a:pPr>
            <a:r>
              <a:rPr lang="it-IT" sz="16000" dirty="0">
                <a:latin typeface="Britannic Bold" panose="020B0903060703020204" pitchFamily="34" charset="0"/>
              </a:rPr>
              <a:t>Imperia nel 2021 ha l’incidenza in % MAGGIORE in Liguria dell’</a:t>
            </a:r>
            <a:r>
              <a:rPr lang="it-IT" sz="160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 nel Commercio, Alberghi, Ristoranti </a:t>
            </a:r>
            <a:r>
              <a:rPr lang="it-IT" sz="16000" dirty="0">
                <a:solidFill>
                  <a:srgbClr val="7030A0"/>
                </a:solidFill>
                <a:latin typeface="Britannic Bold" panose="020B0903060703020204" pitchFamily="34" charset="0"/>
              </a:rPr>
              <a:t>sul totale dell’occupazione</a:t>
            </a:r>
            <a:r>
              <a:rPr lang="it-IT" sz="16000" dirty="0">
                <a:solidFill>
                  <a:srgbClr val="FF0000"/>
                </a:solidFill>
                <a:latin typeface="Britannic Bold" panose="020B0903060703020204" pitchFamily="34" charset="0"/>
              </a:rPr>
              <a:t>.</a:t>
            </a:r>
            <a:endParaRPr lang="it-IT" sz="16000" dirty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(Media Liguria= 21,7%)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180B167-B516-4EBA-9CA9-21F3FC6CB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92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35200" dirty="0">
                <a:solidFill>
                  <a:srgbClr val="FF0000"/>
                </a:solidFill>
                <a:latin typeface="Britannic Bold" panose="020B0903060703020204" pitchFamily="34" charset="0"/>
              </a:rPr>
              <a:t>+4,4%</a:t>
            </a: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Imperia nel 2021 ha una variazione POSITIVA (in %) dell’</a:t>
            </a:r>
            <a:r>
              <a:rPr lang="it-IT" sz="144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occupazione nel Commercio, Alberghi, Ristoranti </a:t>
            </a:r>
            <a:r>
              <a:rPr lang="it-IT" sz="14400" dirty="0">
                <a:latin typeface="Britannic Bold" panose="020B0903060703020204" pitchFamily="34" charset="0"/>
              </a:rPr>
              <a:t>superiore alla media regionale        </a:t>
            </a:r>
          </a:p>
          <a:p>
            <a:pPr marL="0" indent="0" algn="ctr">
              <a:buNone/>
            </a:pPr>
            <a:r>
              <a:rPr lang="it-IT" sz="14400" dirty="0">
                <a:latin typeface="Britannic Bold" panose="020B0903060703020204" pitchFamily="34" charset="0"/>
              </a:rPr>
              <a:t>(Media Liguria= +0,4%)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579B9D-9F8C-4797-92F4-F1DEEEDB4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1685365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7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F78F0C-3341-4CA4-9A25-253343A6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73018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it-IT" sz="5400" dirty="0">
                <a:latin typeface="Britannic Bold" panose="020B0903060703020204" pitchFamily="34" charset="0"/>
              </a:rPr>
              <a:t>OCCUPAZIONE/7: </a:t>
            </a:r>
            <a:br>
              <a:rPr lang="it-IT" sz="5400" dirty="0">
                <a:latin typeface="Britannic Bold" panose="020B0903060703020204" pitchFamily="34" charset="0"/>
              </a:rPr>
            </a:br>
            <a:r>
              <a:rPr lang="it-IT" sz="5400" dirty="0">
                <a:latin typeface="Britannic Bold" panose="020B0903060703020204" pitchFamily="34" charset="0"/>
              </a:rPr>
              <a:t>I PRIMATI (</a:t>
            </a:r>
            <a:r>
              <a:rPr lang="it-IT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NEGATIVI</a:t>
            </a:r>
            <a:r>
              <a:rPr lang="it-IT" sz="5400" dirty="0">
                <a:latin typeface="Britannic Bold" panose="020B0903060703020204" pitchFamily="34" charset="0"/>
              </a:rPr>
              <a:t>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A93793-6A91-49EE-B778-574A9FD39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61011"/>
            <a:ext cx="5181600" cy="267148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it-IT" sz="6000" dirty="0">
                <a:solidFill>
                  <a:srgbClr val="FF0000"/>
                </a:solidFill>
                <a:latin typeface="Britannic Bold" panose="020B0903060703020204" pitchFamily="34" charset="0"/>
              </a:rPr>
              <a:t>11,2%</a:t>
            </a:r>
          </a:p>
          <a:p>
            <a:pPr marL="0" indent="0" algn="ctr">
              <a:buNone/>
            </a:pPr>
            <a:r>
              <a:rPr lang="it-IT" sz="2000" dirty="0">
                <a:latin typeface="Britannic Bold" panose="020B0903060703020204" pitchFamily="34" charset="0"/>
              </a:rPr>
              <a:t>Imperia nel 2021 ha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il TASSO di DISOCCUPAZIONE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più alto</a:t>
            </a:r>
            <a:r>
              <a:rPr lang="it-IT" sz="2000" dirty="0">
                <a:latin typeface="Britannic Bold" panose="020B0903060703020204" pitchFamily="34" charset="0"/>
              </a:rPr>
              <a:t> tra le province del Nord-Italia</a:t>
            </a:r>
          </a:p>
          <a:p>
            <a:pPr marL="0" indent="0" algn="ctr">
              <a:buNone/>
            </a:pPr>
            <a:r>
              <a:rPr lang="it-IT" sz="2000" dirty="0">
                <a:highlight>
                  <a:srgbClr val="FFFF00"/>
                </a:highlight>
                <a:latin typeface="Britannic Bold" panose="020B0903060703020204" pitchFamily="34" charset="0"/>
              </a:rPr>
              <a:t>(Media Liguria= 8,5%)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180B167-B516-4EBA-9CA9-21F3FC6CB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0188"/>
            <a:ext cx="5181600" cy="500230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26400" dirty="0">
                <a:solidFill>
                  <a:srgbClr val="FF0000"/>
                </a:solidFill>
                <a:latin typeface="Britannic Bold" panose="020B0903060703020204" pitchFamily="34" charset="0"/>
              </a:rPr>
              <a:t>66,2%</a:t>
            </a:r>
          </a:p>
          <a:p>
            <a:pPr marL="0" indent="0" algn="ctr">
              <a:buNone/>
            </a:pPr>
            <a:r>
              <a:rPr lang="it-IT" sz="11200" dirty="0">
                <a:latin typeface="Britannic Bold" panose="020B0903060703020204" pitchFamily="34" charset="0"/>
              </a:rPr>
              <a:t>Imperia nel 2021 ha </a:t>
            </a:r>
            <a:r>
              <a:rPr lang="it-IT" sz="11200" dirty="0">
                <a:solidFill>
                  <a:srgbClr val="FF0000"/>
                </a:solidFill>
                <a:latin typeface="Britannic Bold" panose="020B0903060703020204" pitchFamily="34" charset="0"/>
              </a:rPr>
              <a:t>il TASSO di OCCUPAZIONE MASCHILE più basso</a:t>
            </a:r>
            <a:r>
              <a:rPr lang="it-IT" sz="11200" dirty="0">
                <a:latin typeface="Britannic Bold" panose="020B0903060703020204" pitchFamily="34" charset="0"/>
              </a:rPr>
              <a:t> tra le province liguri</a:t>
            </a:r>
          </a:p>
          <a:p>
            <a:pPr marL="0" indent="0" algn="ctr">
              <a:buNone/>
            </a:pPr>
            <a:r>
              <a:rPr lang="it-IT" sz="11200" dirty="0">
                <a:highlight>
                  <a:srgbClr val="FFFF00"/>
                </a:highlight>
                <a:latin typeface="Britannic Bold" panose="020B0903060703020204" pitchFamily="34" charset="0"/>
              </a:rPr>
              <a:t>(Media Liguria= 70,2%)</a:t>
            </a:r>
          </a:p>
          <a:p>
            <a:pPr marL="0" indent="0" algn="ctr">
              <a:buNone/>
            </a:pPr>
            <a:endParaRPr lang="it-IT" sz="11200" dirty="0">
              <a:highlight>
                <a:srgbClr val="FFFF00"/>
              </a:highlight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it-IT" sz="26400" dirty="0">
                <a:solidFill>
                  <a:srgbClr val="FF0000"/>
                </a:solidFill>
                <a:latin typeface="Britannic Bold" panose="020B0903060703020204" pitchFamily="34" charset="0"/>
              </a:rPr>
              <a:t>53,7%</a:t>
            </a:r>
          </a:p>
          <a:p>
            <a:pPr marL="0" indent="0" algn="ctr">
              <a:buNone/>
            </a:pPr>
            <a:r>
              <a:rPr lang="it-IT" sz="11200" dirty="0">
                <a:latin typeface="Britannic Bold" panose="020B0903060703020204" pitchFamily="34" charset="0"/>
              </a:rPr>
              <a:t>Imperia nel 2021 ha </a:t>
            </a:r>
            <a:r>
              <a:rPr lang="it-IT" sz="11200" dirty="0">
                <a:solidFill>
                  <a:srgbClr val="FF0000"/>
                </a:solidFill>
                <a:latin typeface="Britannic Bold" panose="020B0903060703020204" pitchFamily="34" charset="0"/>
              </a:rPr>
              <a:t>il TASSO di OCCUPAZIONE FEMMINILE più basso</a:t>
            </a:r>
            <a:r>
              <a:rPr lang="it-IT" sz="11200" dirty="0">
                <a:latin typeface="Britannic Bold" panose="020B0903060703020204" pitchFamily="34" charset="0"/>
              </a:rPr>
              <a:t> tra le province liguri</a:t>
            </a:r>
          </a:p>
          <a:p>
            <a:pPr marL="0" indent="0" algn="ctr">
              <a:buNone/>
            </a:pPr>
            <a:r>
              <a:rPr lang="it-IT" sz="11200" dirty="0">
                <a:highlight>
                  <a:srgbClr val="FFFF00"/>
                </a:highlight>
                <a:latin typeface="Britannic Bold" panose="020B0903060703020204" pitchFamily="34" charset="0"/>
              </a:rPr>
              <a:t>(Media Liguria= 56,2%)</a:t>
            </a:r>
          </a:p>
          <a:p>
            <a:pPr marL="0" indent="0" algn="ctr">
              <a:buNone/>
            </a:pPr>
            <a:endParaRPr lang="it-IT" sz="11200" dirty="0">
              <a:latin typeface="Britannic Bold" panose="020B0903060703020204" pitchFamily="34" charset="0"/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368EAE-16AA-4211-8846-B41259B15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0" y="5991591"/>
            <a:ext cx="1237129" cy="866409"/>
          </a:xfrm>
          <a:prstGeom prst="rect">
            <a:avLst/>
          </a:prstGeom>
        </p:spPr>
      </p:pic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692CBAC2-82A2-44A6-8A0B-F5AE448497AF}"/>
              </a:ext>
            </a:extLst>
          </p:cNvPr>
          <p:cNvSpPr txBox="1">
            <a:spLocks/>
          </p:cNvSpPr>
          <p:nvPr/>
        </p:nvSpPr>
        <p:spPr>
          <a:xfrm>
            <a:off x="838199" y="1730187"/>
            <a:ext cx="5181600" cy="2130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6000" dirty="0">
                <a:solidFill>
                  <a:srgbClr val="FF0000"/>
                </a:solidFill>
                <a:latin typeface="Britannic Bold" panose="020B0903060703020204" pitchFamily="34" charset="0"/>
              </a:rPr>
              <a:t>59,9%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>
                <a:latin typeface="Britannic Bold" panose="020B0903060703020204" pitchFamily="34" charset="0"/>
              </a:rPr>
              <a:t>Imperia nel 2021 ha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il TASSO di OCCUPAZIONE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più basso</a:t>
            </a:r>
            <a:r>
              <a:rPr lang="it-IT" sz="2000" dirty="0">
                <a:latin typeface="Britannic Bold" panose="020B0903060703020204" pitchFamily="34" charset="0"/>
              </a:rPr>
              <a:t> tra le province </a:t>
            </a:r>
            <a:r>
              <a:rPr lang="it-IT" sz="2000">
                <a:latin typeface="Britannic Bold" panose="020B0903060703020204" pitchFamily="34" charset="0"/>
              </a:rPr>
              <a:t>del Nord-Italia</a:t>
            </a:r>
            <a:endParaRPr lang="it-IT" sz="2000" dirty="0">
              <a:latin typeface="Britannic Bold" panose="020B0903060703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highlight>
                  <a:srgbClr val="FFFF00"/>
                </a:highlight>
                <a:latin typeface="Britannic Bold" panose="020B0903060703020204" pitchFamily="34" charset="0"/>
              </a:rPr>
              <a:t>(Media Liguria= 63,5%)</a:t>
            </a:r>
            <a:endParaRPr lang="it-IT" sz="2000" dirty="0">
              <a:highlight>
                <a:srgbClr val="FFFF00"/>
              </a:highligh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22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274AF1D-FC01-4346-992E-C143985F89C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Denunce di infortunio</a:t>
            </a:r>
            <a:b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</a:br>
            <a: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sul lavoro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0F0804F-5DDD-4B31-8984-49D762686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Fonte: INAIL anno 2021 e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Gen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&gt;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Mag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645388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23B87C2-312B-4A4A-99B8-3EA2930D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07"/>
            <a:ext cx="10515600" cy="15651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Denunce di infortunio al 31/05/2022:</a:t>
            </a:r>
            <a:b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</a:b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badi" panose="020B0604020104020204" pitchFamily="34" charset="0"/>
              </a:rPr>
              <a:t>+76% 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sul 2021, ma meno decessi 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badi" panose="020B0604020104020204" pitchFamily="34" charset="0"/>
              </a:rPr>
              <a:t>(-50%)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8263B8D-30C5-41E2-8461-40B89043E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235" y="1825625"/>
            <a:ext cx="5571565" cy="4750272"/>
          </a:xfrm>
        </p:spPr>
        <p:txBody>
          <a:bodyPr>
            <a:normAutofit fontScale="25000" lnSpcReduction="20000"/>
          </a:bodyPr>
          <a:lstStyle/>
          <a:p>
            <a:r>
              <a:rPr lang="it-IT" sz="8000" dirty="0">
                <a:latin typeface="Abadi" panose="020B0604020104020204" pitchFamily="34" charset="0"/>
              </a:rPr>
              <a:t>A livello territoriale abbiamo Genova che rappresenta il 58,4% delle denunce complessive della Liguria e vede aumentare le denunce del 90%, Savona che vale il 17,1% del totale delle denunce ha l’incremento in percentuale minore tra le province liguri (+46,2%); La Spezia (12,7% del totale) incrementa le denunce provinciali del 76% </a:t>
            </a:r>
            <a:r>
              <a:rPr lang="it-IT" sz="8000" b="1" dirty="0">
                <a:solidFill>
                  <a:srgbClr val="FF0000"/>
                </a:solidFill>
                <a:latin typeface="Abadi" panose="020B0604020104020204" pitchFamily="34" charset="0"/>
              </a:rPr>
              <a:t>ed infine Imperia (11,8%) che sale del 63%. </a:t>
            </a:r>
          </a:p>
          <a:p>
            <a:pPr algn="just"/>
            <a:r>
              <a:rPr lang="it-IT" sz="8000" b="1" i="1" dirty="0">
                <a:solidFill>
                  <a:srgbClr val="002060"/>
                </a:solidFill>
                <a:latin typeface="Abadi" panose="020B0604020104020204" pitchFamily="34" charset="0"/>
              </a:rPr>
              <a:t>Imperia</a:t>
            </a:r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 ha una tendenza simile a quella di Genova: a decrescere dal </a:t>
            </a:r>
            <a:r>
              <a:rPr lang="it-IT" sz="8000" i="1" dirty="0" err="1">
                <a:solidFill>
                  <a:srgbClr val="002060"/>
                </a:solidFill>
                <a:latin typeface="Abadi" panose="020B0604020104020204" pitchFamily="34" charset="0"/>
              </a:rPr>
              <a:t>Covid</a:t>
            </a:r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 verso quelle “nette” (rispettivamente: 12,3% </a:t>
            </a:r>
            <a:r>
              <a:rPr lang="it-IT" sz="8000" i="1" dirty="0" err="1">
                <a:solidFill>
                  <a:srgbClr val="002060"/>
                </a:solidFill>
                <a:latin typeface="Abadi" panose="020B0604020104020204" pitchFamily="34" charset="0"/>
              </a:rPr>
              <a:t>Covid</a:t>
            </a:r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, 11,3% sul totale e 10,6% “nette”), mentre </a:t>
            </a:r>
            <a:r>
              <a:rPr lang="it-IT" sz="8000" b="1" i="1" dirty="0">
                <a:solidFill>
                  <a:srgbClr val="002060"/>
                </a:solidFill>
                <a:latin typeface="Abadi" panose="020B0604020104020204" pitchFamily="34" charset="0"/>
              </a:rPr>
              <a:t>Savona</a:t>
            </a:r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 (14,9% </a:t>
            </a:r>
            <a:r>
              <a:rPr lang="it-IT" sz="8000" i="1" dirty="0" err="1">
                <a:solidFill>
                  <a:srgbClr val="002060"/>
                </a:solidFill>
                <a:latin typeface="Abadi" panose="020B0604020104020204" pitchFamily="34" charset="0"/>
              </a:rPr>
              <a:t>Covid</a:t>
            </a:r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, 17,2% sul totale e 18,9% “nette”) ma soprattutto </a:t>
            </a:r>
            <a:r>
              <a:rPr lang="it-IT" sz="8000" b="1" i="1" dirty="0">
                <a:solidFill>
                  <a:srgbClr val="002060"/>
                </a:solidFill>
                <a:latin typeface="Abadi" panose="020B0604020104020204" pitchFamily="34" charset="0"/>
              </a:rPr>
              <a:t>La Spezia </a:t>
            </a:r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(solo 5,1% denunce </a:t>
            </a:r>
            <a:r>
              <a:rPr lang="it-IT" sz="8000" i="1" dirty="0" err="1">
                <a:solidFill>
                  <a:srgbClr val="002060"/>
                </a:solidFill>
                <a:latin typeface="Abadi" panose="020B0604020104020204" pitchFamily="34" charset="0"/>
              </a:rPr>
              <a:t>Covid</a:t>
            </a:r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, il 12,5% sul totale delle denunce di infortunio e il 17,6% sulle denunce di infortunio al netto delle denunce «</a:t>
            </a:r>
            <a:r>
              <a:rPr lang="it-IT" sz="8000" i="1" dirty="0" err="1">
                <a:solidFill>
                  <a:srgbClr val="002060"/>
                </a:solidFill>
                <a:latin typeface="Abadi" panose="020B0604020104020204" pitchFamily="34" charset="0"/>
              </a:rPr>
              <a:t>Covid</a:t>
            </a:r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») hanno una caratteristica di infortuni sul lavoro molto meno condizionata dalla pandemia. </a:t>
            </a:r>
          </a:p>
          <a:p>
            <a:pPr algn="just"/>
            <a:r>
              <a:rPr lang="it-IT" sz="8000" i="1" dirty="0">
                <a:solidFill>
                  <a:srgbClr val="002060"/>
                </a:solidFill>
                <a:latin typeface="Abadi" panose="020B0604020104020204" pitchFamily="34" charset="0"/>
              </a:rPr>
              <a:t>(</a:t>
            </a:r>
            <a:r>
              <a:rPr lang="it-IT" sz="6400" i="1" dirty="0">
                <a:solidFill>
                  <a:srgbClr val="002060"/>
                </a:solidFill>
                <a:latin typeface="Abadi" panose="020B0604020104020204" pitchFamily="34" charset="0"/>
              </a:rPr>
              <a:t>dati al 30 aprile)</a:t>
            </a:r>
          </a:p>
          <a:p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4E45E32-0397-41EE-B18F-9183FFE5D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90688"/>
            <a:ext cx="5697071" cy="4885209"/>
          </a:xfrm>
        </p:spPr>
        <p:txBody>
          <a:bodyPr>
            <a:noAutofit/>
          </a:bodyPr>
          <a:lstStyle/>
          <a:p>
            <a:r>
              <a:rPr lang="it-IT" sz="1400" dirty="0">
                <a:latin typeface="Abadi" panose="020B0604020104020204" pitchFamily="34" charset="0"/>
              </a:rPr>
              <a:t>4 le denunce di infortunio con esito mortale rispetto al 2021; 3 in occasione di lavoro e una in itinere tutte nella Gestione Inail “Industria e Servizi”, 2 a Genova, 1 a La Spezia ed 1 a Savona,        3 italiani ed 1 extra-UE, tutti maschi. </a:t>
            </a:r>
          </a:p>
          <a:p>
            <a:r>
              <a:rPr lang="it-IT" sz="1400" dirty="0">
                <a:latin typeface="Abadi" panose="020B0604020104020204" pitchFamily="34" charset="0"/>
              </a:rPr>
              <a:t>Le denunce di infortunio sul lavoro nei primi 5 mesi del 2022 sono state 13.173 in aumento di 5.674 pari al +75,7% rispetto al 2021; rispetto al mese di aprile ‘22 l’aumento è stato del 24,7% (+2.606 denunce).</a:t>
            </a:r>
          </a:p>
          <a:p>
            <a:r>
              <a:rPr lang="it-IT" sz="1400" dirty="0">
                <a:latin typeface="Abadi" panose="020B0604020104020204" pitchFamily="34" charset="0"/>
              </a:rPr>
              <a:t>Nel dettaglio le denunce di infortunio in occasione di lavoro sono 12.155 e rappresentano il 92,3% del totale mentre quelle in itinere sono 1.018 (7,7%); le denunce di infortunio per le femmine (6.884) rappresentano il 52,3% del totale + 127% rispetto al 2021 (+3.856), mentre i maschi con 6.289 denunce valgono il 47,7% del totale e segnano +40,7% sul gennaio&gt;maggio ’21.</a:t>
            </a:r>
          </a:p>
          <a:p>
            <a:r>
              <a:rPr lang="it-IT" sz="1400" dirty="0">
                <a:latin typeface="Abadi" panose="020B0604020104020204" pitchFamily="34" charset="0"/>
              </a:rPr>
              <a:t>86,1% = Italiani, +80,8%, per l’11,2% extra-UE (+47,4%) ed il restante 2,7% della UE (+57,7%); il </a:t>
            </a:r>
          </a:p>
          <a:p>
            <a:r>
              <a:rPr lang="it-IT" sz="1400" dirty="0">
                <a:latin typeface="Abadi" panose="020B0604020104020204" pitchFamily="34" charset="0"/>
              </a:rPr>
              <a:t>16% 50&gt;54 anni (2.107 denunce su 13.173, la classe di età più numerosa); +141%15&gt;19 anni, 349 denunce in totale).</a:t>
            </a:r>
          </a:p>
          <a:p>
            <a:r>
              <a:rPr lang="it-IT" sz="1400" dirty="0">
                <a:latin typeface="Abadi" panose="020B0604020104020204" pitchFamily="34" charset="0"/>
              </a:rPr>
              <a:t>Industria e Servizi (87,5%) +80% sull’anno precedente, seguiti da quelli per conto dello Stato pari al 11,1% (+64,5%) ed infine, pure in controtendenza, l’Agricoltura con sole 181 denunce (-6,7%).</a:t>
            </a:r>
          </a:p>
          <a:p>
            <a:endParaRPr lang="it-IT" sz="1100" dirty="0">
              <a:latin typeface="Abadi" panose="020B0604020104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00459C-348B-4963-8503-E55821364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06"/>
            <a:ext cx="1155316" cy="8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6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4EBDDEE-3C1B-4BEB-8B17-05241D599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it-I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IMPRESE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25758802-DA17-487D-842B-4B9841A34C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Anno 2021 </a:t>
            </a:r>
          </a:p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Fonte: Unioncamere</a:t>
            </a:r>
          </a:p>
        </p:txBody>
      </p:sp>
    </p:spTree>
    <p:extLst>
      <p:ext uri="{BB962C8B-B14F-4D97-AF65-F5344CB8AC3E}">
        <p14:creationId xmlns:p14="http://schemas.microsoft.com/office/powerpoint/2010/main" val="2187360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E247242-E572-4E89-BEE2-B0E3D0F8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1592076"/>
          </a:xfrm>
        </p:spPr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Imperia nel 2021 ha rappresentato il </a:t>
            </a:r>
            <a:b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13%</a:t>
            </a:r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delle denunce di infortunio sul lavoro </a:t>
            </a:r>
            <a:b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ed il </a:t>
            </a:r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24%</a:t>
            </a:r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dei decessi registrati in Liguria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292E794-53D8-4CA7-A11B-DA469DF22D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it-IT" sz="3600" dirty="0"/>
              <a:t> Nel 2021 Imperia ha la più alta incidenza delle denunce di infortunio correlate al «Covid-19» tra le province liguri: </a:t>
            </a:r>
            <a:r>
              <a:rPr lang="it-IT" sz="4800" b="1" dirty="0">
                <a:solidFill>
                  <a:srgbClr val="FF0000"/>
                </a:solidFill>
              </a:rPr>
              <a:t>13,8%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4800" b="1" dirty="0">
                <a:solidFill>
                  <a:srgbClr val="FF0000"/>
                </a:solidFill>
              </a:rPr>
              <a:t>Nei primi 4 mesi del 2022 l’incidenza COVID è del 47,2%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3900" b="1" dirty="0">
                <a:solidFill>
                  <a:srgbClr val="002060"/>
                </a:solidFill>
              </a:rPr>
              <a:t>(534 denunce su 1194)</a:t>
            </a:r>
            <a:endParaRPr lang="it-IT" sz="3000" b="1" dirty="0">
              <a:solidFill>
                <a:srgbClr val="002060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E8E0937-F8F2-4F0A-834C-655A2FA3A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/>
          </a:solidFill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Al 31 maggio 2022 le denunce di infortunio sul lavoro in provincia di Imperia sono state </a:t>
            </a:r>
            <a:r>
              <a:rPr lang="it-IT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1.557</a:t>
            </a:r>
            <a:r>
              <a:rPr lang="it-IT" sz="3200" b="1" dirty="0">
                <a:solidFill>
                  <a:srgbClr val="002060"/>
                </a:solidFill>
              </a:rPr>
              <a:t> (+602) </a:t>
            </a:r>
            <a:r>
              <a:rPr lang="it-IT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+63% </a:t>
            </a:r>
            <a:r>
              <a:rPr lang="it-IT" sz="3200" b="1" dirty="0">
                <a:solidFill>
                  <a:srgbClr val="002060"/>
                </a:solidFill>
              </a:rPr>
              <a:t>rispetto al </a:t>
            </a:r>
            <a:r>
              <a:rPr lang="it-IT" sz="3200" b="1" dirty="0" err="1">
                <a:solidFill>
                  <a:srgbClr val="002060"/>
                </a:solidFill>
              </a:rPr>
              <a:t>gen</a:t>
            </a:r>
            <a:r>
              <a:rPr lang="it-IT" sz="3200" b="1" dirty="0">
                <a:solidFill>
                  <a:srgbClr val="002060"/>
                </a:solidFill>
              </a:rPr>
              <a:t>&gt;</a:t>
            </a:r>
            <a:r>
              <a:rPr lang="it-IT" sz="3200" b="1" dirty="0" err="1">
                <a:solidFill>
                  <a:srgbClr val="002060"/>
                </a:solidFill>
              </a:rPr>
              <a:t>mag</a:t>
            </a:r>
            <a:r>
              <a:rPr lang="it-IT" sz="3200" b="1" dirty="0">
                <a:solidFill>
                  <a:srgbClr val="002060"/>
                </a:solidFill>
              </a:rPr>
              <a:t> 2021</a:t>
            </a:r>
          </a:p>
          <a:p>
            <a:pPr algn="ctr"/>
            <a:r>
              <a:rPr lang="it-IT" sz="3200" b="1" dirty="0">
                <a:solidFill>
                  <a:srgbClr val="002060"/>
                </a:solidFill>
              </a:rPr>
              <a:t>Nessuna denuncia di infortunio con esito mortale (1 nel </a:t>
            </a:r>
            <a:r>
              <a:rPr lang="it-IT" sz="3200" b="1" dirty="0" err="1">
                <a:solidFill>
                  <a:srgbClr val="002060"/>
                </a:solidFill>
              </a:rPr>
              <a:t>gen-mag</a:t>
            </a:r>
            <a:r>
              <a:rPr lang="it-IT" sz="3200" b="1" dirty="0">
                <a:solidFill>
                  <a:srgbClr val="002060"/>
                </a:solidFill>
              </a:rPr>
              <a:t> 2021)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EDF0D2C-8703-4118-B9F2-7F85F225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139891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22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98D8D-59B4-41AD-AE55-39E23D1B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"/>
            <a:ext cx="10648950" cy="1885950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Bahnschrift" panose="020B0502040204020203" pitchFamily="34" charset="0"/>
              </a:rPr>
              <a:t>L’incidenza delle denunce di infortunio con causale «Covid-19» in Liguria sul totale delle denunce di infortunio </a:t>
            </a:r>
            <a:r>
              <a:rPr lang="it-IT" sz="1800" b="1" dirty="0">
                <a:solidFill>
                  <a:srgbClr val="FF0000"/>
                </a:solidFill>
                <a:latin typeface="Bahnschrift" panose="020B0502040204020203" pitchFamily="34" charset="0"/>
              </a:rPr>
              <a:t>scende dal 28,6 del 2020 all’11,1% del 2021 </a:t>
            </a:r>
            <a:r>
              <a:rPr lang="it-IT" sz="1800" i="1" dirty="0">
                <a:latin typeface="Bahnschrift" panose="020B0502040204020203" pitchFamily="34" charset="0"/>
              </a:rPr>
              <a:t>(le denunce di infortunio per Covid-19 sono state 2.099 nel 2021 in calo del 61.4% rispetto all’anno precedente quando furono 5.436). </a:t>
            </a:r>
            <a:br>
              <a:rPr lang="it-IT" sz="1800" i="1" dirty="0">
                <a:latin typeface="Bahnschrift" panose="020B0502040204020203" pitchFamily="34" charset="0"/>
              </a:rPr>
            </a:br>
            <a:r>
              <a:rPr lang="it-IT" sz="1800" dirty="0">
                <a:latin typeface="Bahnschrift" panose="020B0502040204020203" pitchFamily="34" charset="0"/>
              </a:rPr>
              <a:t>L’incidenza maggiore in percentuale nel 2021 passa da Genova ad </a:t>
            </a:r>
            <a:r>
              <a:rPr lang="it-IT" sz="1800" b="1" dirty="0">
                <a:solidFill>
                  <a:srgbClr val="FF0000"/>
                </a:solidFill>
                <a:latin typeface="Bahnschrift" panose="020B0502040204020203" pitchFamily="34" charset="0"/>
              </a:rPr>
              <a:t>Imperia</a:t>
            </a:r>
            <a:r>
              <a:rPr lang="it-IT" sz="1800" dirty="0">
                <a:latin typeface="Bahnschrift" panose="020B0502040204020203" pitchFamily="34" charset="0"/>
              </a:rPr>
              <a:t> con il 13,8% seguita proprio da </a:t>
            </a:r>
            <a:r>
              <a:rPr lang="it-IT" sz="1800" b="1" dirty="0">
                <a:solidFill>
                  <a:srgbClr val="FF0000"/>
                </a:solidFill>
                <a:latin typeface="Bahnschrift" panose="020B0502040204020203" pitchFamily="34" charset="0"/>
              </a:rPr>
              <a:t>Genova</a:t>
            </a:r>
            <a:r>
              <a:rPr lang="it-IT" sz="1800" dirty="0">
                <a:latin typeface="Bahnschrift" panose="020B0502040204020203" pitchFamily="34" charset="0"/>
              </a:rPr>
              <a:t> con il 12,1% (ma qui vi è stato un calo di oltre 20 p.p. rispetto al 2020); sotto il 10% è </a:t>
            </a:r>
            <a:r>
              <a:rPr lang="it-IT" sz="1800" b="1" dirty="0">
                <a:solidFill>
                  <a:srgbClr val="FF0000"/>
                </a:solidFill>
                <a:latin typeface="Bahnschrift" panose="020B0502040204020203" pitchFamily="34" charset="0"/>
              </a:rPr>
              <a:t>Savona</a:t>
            </a:r>
            <a:r>
              <a:rPr lang="it-IT" sz="1800" dirty="0">
                <a:latin typeface="Bahnschrift" panose="020B0502040204020203" pitchFamily="34" charset="0"/>
              </a:rPr>
              <a:t> (9,6%) e soprattutto </a:t>
            </a:r>
            <a:r>
              <a:rPr lang="it-IT" sz="1800" b="1" dirty="0">
                <a:solidFill>
                  <a:srgbClr val="FF0000"/>
                </a:solidFill>
                <a:latin typeface="Bahnschrift" panose="020B0502040204020203" pitchFamily="34" charset="0"/>
              </a:rPr>
              <a:t>La Spezia </a:t>
            </a:r>
            <a:r>
              <a:rPr lang="it-IT" sz="1800" dirty="0">
                <a:latin typeface="Bahnschrift" panose="020B0502040204020203" pitchFamily="34" charset="0"/>
              </a:rPr>
              <a:t>che riscontra l’incidenza in percentuale minore della Liguria con il 7,1% di denunce Covid-19 sul totale.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DFB2200-ECCE-42E7-A2E4-65D4EB73127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9907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B765422D-95E7-431C-BCE6-4DC6E671334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9907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CD572FDB-AFA3-4A0F-9B0C-51AD647F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13" y="1773011"/>
            <a:ext cx="139891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8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386F7-E93E-4A41-92FD-2AAC3E5D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95251"/>
            <a:ext cx="10954870" cy="1894914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highlight>
                  <a:srgbClr val="FFFF00"/>
                </a:highlight>
                <a:latin typeface="Bahnschrift Condensed" panose="020B0502040204020203" pitchFamily="34" charset="0"/>
              </a:rPr>
              <a:t>Le denunce di infortunio con esito mortale in Liguria nel 2021 sono state 34 </a:t>
            </a:r>
            <a:br>
              <a:rPr lang="it-IT" sz="2400" b="1" dirty="0">
                <a:solidFill>
                  <a:srgbClr val="FF0000"/>
                </a:solidFill>
                <a:highlight>
                  <a:srgbClr val="FFFF00"/>
                </a:highlight>
                <a:latin typeface="Bahnschrift Condensed" panose="020B0502040204020203" pitchFamily="34" charset="0"/>
              </a:rPr>
            </a:br>
            <a:r>
              <a:rPr lang="it-IT" sz="2400" b="1" dirty="0">
                <a:latin typeface="Bahnschrift Condensed" panose="020B0502040204020203" pitchFamily="34" charset="0"/>
              </a:rPr>
              <a:t>(28 in occasione di lavoro e 6 in itinere) di cui 9 COVID correlate; -22,7% (-10 unità) sul 2020.</a:t>
            </a:r>
            <a:br>
              <a:rPr lang="it-IT" sz="2400" b="1" dirty="0">
                <a:latin typeface="Bahnschrift Condensed" panose="020B0502040204020203" pitchFamily="34" charset="0"/>
              </a:rPr>
            </a:br>
            <a:r>
              <a:rPr lang="it-IT" sz="2400" b="1" dirty="0">
                <a:latin typeface="Bahnschrift Condensed" panose="020B0502040204020203" pitchFamily="34" charset="0"/>
              </a:rPr>
              <a:t>Se filtriamo i decessi per </a:t>
            </a:r>
            <a:r>
              <a:rPr lang="it-IT" sz="2400" b="1" dirty="0" err="1">
                <a:latin typeface="Bahnschrift Condensed" panose="020B0502040204020203" pitchFamily="34" charset="0"/>
              </a:rPr>
              <a:t>Covid</a:t>
            </a:r>
            <a:r>
              <a:rPr lang="it-IT" sz="2400" b="1" dirty="0">
                <a:latin typeface="Bahnschrift Condensed" panose="020B0502040204020203" pitchFamily="34" charset="0"/>
              </a:rPr>
              <a:t> del 2021 abbiamo </a:t>
            </a:r>
            <a:r>
              <a:rPr lang="it-IT" sz="2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25</a:t>
            </a:r>
            <a:r>
              <a:rPr lang="it-IT" sz="2400" b="1" dirty="0">
                <a:latin typeface="Bahnschrift Condensed" panose="020B0502040204020203" pitchFamily="34" charset="0"/>
              </a:rPr>
              <a:t> infortuni mortali </a:t>
            </a:r>
            <a:r>
              <a:rPr lang="it-IT" sz="2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NON</a:t>
            </a:r>
            <a:r>
              <a:rPr lang="it-IT" sz="2400" b="1" dirty="0">
                <a:latin typeface="Bahnschrift Condensed" panose="020B0502040204020203" pitchFamily="34" charset="0"/>
              </a:rPr>
              <a:t> legati alla pandemia (su 34) di cui 6 in itinere (+1 sul 2020). Infortuni con esito mortale in calo a Genova (-9) ed Imperia (-2), </a:t>
            </a:r>
            <a:br>
              <a:rPr lang="it-IT" sz="2400" b="1" dirty="0">
                <a:latin typeface="Bahnschrift Condensed" panose="020B0502040204020203" pitchFamily="34" charset="0"/>
              </a:rPr>
            </a:br>
            <a:r>
              <a:rPr lang="it-IT" sz="2400" b="1" dirty="0">
                <a:latin typeface="Bahnschrift Condensed" panose="020B0502040204020203" pitchFamily="34" charset="0"/>
              </a:rPr>
              <a:t>stazionarie a La Spezia (5) ed in aumento a Savona (+1)</a:t>
            </a:r>
            <a:br>
              <a:rPr lang="it-IT" sz="2400" b="1" dirty="0">
                <a:latin typeface="Bahnschrift Condensed" panose="020B0502040204020203" pitchFamily="34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L’incidenza dei decessi per </a:t>
            </a:r>
            <a:r>
              <a:rPr lang="it-IT" sz="24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Covid</a:t>
            </a:r>
            <a:r>
              <a:rPr lang="it-IT" sz="2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sul totale degli infortuni mortali scende dal 45,5 al 26,5%.</a:t>
            </a:r>
            <a:endParaRPr lang="it-IT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A7906C4-64CE-4D26-B220-E538FC60EE5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67603" y="208560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FA82410-72C9-44C4-9616-2632D10FB7F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42797" y="208560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BFF831E4-E265-4372-BECC-ACE730F2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06" y="5924592"/>
            <a:ext cx="1196788" cy="8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36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92FDB73-3DE8-4B52-A1FC-09EAE99C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07"/>
            <a:ext cx="10636624" cy="1873622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ahnschrift" panose="020B0502040204020203" pitchFamily="34" charset="0"/>
              </a:rPr>
              <a:t>IMPERIA</a:t>
            </a:r>
            <a:r>
              <a:rPr lang="it-IT" sz="2000" b="1" dirty="0">
                <a:latin typeface="Bahnschrift" panose="020B0502040204020203" pitchFamily="34" charset="0"/>
              </a:rPr>
              <a:t>: 8 morti, tutti italiani di cui 1 femmina; in questa provincia i due morti in agricoltura</a:t>
            </a:r>
            <a:br>
              <a:rPr lang="it-IT" sz="2000" b="1" dirty="0">
                <a:latin typeface="Bahnschrift" panose="020B0502040204020203" pitchFamily="34" charset="0"/>
              </a:rPr>
            </a:br>
            <a:r>
              <a:rPr lang="it-IT" sz="2000" b="1" dirty="0">
                <a:solidFill>
                  <a:srgbClr val="FFC000"/>
                </a:solidFill>
                <a:latin typeface="Bahnschrift" panose="020B0502040204020203" pitchFamily="34" charset="0"/>
              </a:rPr>
              <a:t>SAVONA</a:t>
            </a:r>
            <a:r>
              <a:rPr lang="it-IT" sz="2000" b="1" dirty="0">
                <a:latin typeface="Bahnschrift" panose="020B0502040204020203" pitchFamily="34" charset="0"/>
              </a:rPr>
              <a:t>: 9 morti, di cui 2 stranieri; 8 maschi e 1 femmina; qui 3 morti nel settore </a:t>
            </a:r>
            <a:r>
              <a:rPr lang="it-IT" sz="2000" b="1" dirty="0" err="1">
                <a:latin typeface="Bahnschrift" panose="020B0502040204020203" pitchFamily="34" charset="0"/>
              </a:rPr>
              <a:t>Ateco</a:t>
            </a:r>
            <a:r>
              <a:rPr lang="it-IT" sz="2000" b="1" dirty="0">
                <a:latin typeface="Bahnschrift" panose="020B0502040204020203" pitchFamily="34" charset="0"/>
              </a:rPr>
              <a:t> E38 (Rifiuti/Riciclo </a:t>
            </a:r>
            <a:r>
              <a:rPr lang="it-IT" sz="2000" b="1" dirty="0" err="1">
                <a:latin typeface="Bahnschrift" panose="020B0502040204020203" pitchFamily="34" charset="0"/>
              </a:rPr>
              <a:t>mat</a:t>
            </a:r>
            <a:r>
              <a:rPr lang="it-IT" sz="2000" b="1" dirty="0">
                <a:latin typeface="Bahnschrift" panose="020B0502040204020203" pitchFamily="34" charset="0"/>
              </a:rPr>
              <a:t>.) qui anche la più anziana tra i morti per lavoro (68 anni, dall’Ecuador)</a:t>
            </a:r>
            <a:br>
              <a:rPr lang="it-IT" sz="2000" b="1" dirty="0">
                <a:latin typeface="Bahnschrift" panose="020B0502040204020203" pitchFamily="34" charset="0"/>
              </a:rPr>
            </a:b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GENOVA</a:t>
            </a:r>
            <a:r>
              <a:rPr lang="it-IT" sz="2000" b="1" dirty="0">
                <a:latin typeface="Bahnschrift" panose="020B0502040204020203" pitchFamily="34" charset="0"/>
              </a:rPr>
              <a:t>: 12 morti (1 straniero); 8 maschi e 4 femmine; qui 4 morti nelle Costruzioni (1 su 3)</a:t>
            </a:r>
            <a:br>
              <a:rPr lang="it-IT" sz="2000" b="1" dirty="0">
                <a:latin typeface="Bahnschrift" panose="020B0502040204020203" pitchFamily="34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LA SPEZIA</a:t>
            </a:r>
            <a:r>
              <a:rPr lang="it-IT" sz="2000" b="1" dirty="0">
                <a:latin typeface="Bahnschrift" panose="020B0502040204020203" pitchFamily="34" charset="0"/>
              </a:rPr>
              <a:t>: 5 morti di cui 1 straniero; 4 maschi e 1 femmina; qui il decesso del lavoratore più giovane (italiano, 27 anni)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2BB948EF-87F2-49C0-97C1-BDC4D61AEB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99129"/>
          <a:ext cx="10515600" cy="451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7B5C0BC1-D01D-44AB-B315-48EB19D46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13" y="6073210"/>
            <a:ext cx="1120587" cy="7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34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6CCBC7E-EB47-496D-B4CE-20BA7650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4" y="206189"/>
            <a:ext cx="10500849" cy="29890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A7D6662-51BF-422C-928F-9E110639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52" y="3428999"/>
            <a:ext cx="10500849" cy="289804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5C731B-9E04-47EE-AEF7-4B45B747A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" y="6099243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8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2B6259B-F196-4C68-8E67-6E2FCCC8E52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it-IT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Reddito e pensione di cittadinanza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FCA9CB8-A694-43F7-9F03-8E97206BF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Fonte: INPS</a:t>
            </a:r>
          </a:p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Anno: 2021 e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Gen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&gt;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Mag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558553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7814F-C9CE-4FB4-94CF-9E0FFF39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5890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Abadi" panose="020B0604020104020204" pitchFamily="34" charset="0"/>
              </a:rPr>
              <a:t>Maggiore diffusione territoriale delle misure di sostegno al reddito e maggiore importo medio mensile.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3E60C-A344-4F39-B4DD-F99E9780AA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16.221 persone coinvolte nel 2021 da </a:t>
            </a:r>
            <a:r>
              <a:rPr lang="it-IT" b="1" dirty="0">
                <a:latin typeface="Abadi" panose="020B0604020104020204" pitchFamily="34" charset="0"/>
              </a:rPr>
              <a:t>Reddito e Pensione di Cittadinanza </a:t>
            </a:r>
            <a:r>
              <a:rPr lang="it-IT" dirty="0">
                <a:latin typeface="Abadi" panose="020B0604020104020204" pitchFamily="34" charset="0"/>
              </a:rPr>
              <a:t>(9.217) 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Reddito di Emergenza (7.004). </a:t>
            </a:r>
          </a:p>
          <a:p>
            <a:pPr marL="0" indent="0">
              <a:buNone/>
            </a:pPr>
            <a:r>
              <a:rPr lang="it-IT" i="1" dirty="0">
                <a:latin typeface="Abadi" panose="020B0604020104020204" pitchFamily="34" charset="0"/>
              </a:rPr>
              <a:t>   (Media Liguria=6,3%)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Abadi" panose="020B0604020104020204" pitchFamily="34" charset="0"/>
              </a:rPr>
              <a:t>Sempre con i maggiori importi medi mensili rispetto alle altre province della Liguria.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51A90D-A40D-481B-AB7B-9DCAE7F6DD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11500" b="1" dirty="0">
                <a:solidFill>
                  <a:srgbClr val="FF0000"/>
                </a:solidFill>
                <a:latin typeface="Abadi" panose="020B0604020104020204" pitchFamily="34" charset="0"/>
              </a:rPr>
              <a:t>7,8%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it-IT" sz="3600" dirty="0">
                <a:latin typeface="Abadi" panose="020B0604020104020204" pitchFamily="34" charset="0"/>
              </a:rPr>
              <a:t>della popolazione della provincia di Imperia è stata coinvolta da Reddito e Pensione di Cittadinanza e REM nel corso del 2021.</a:t>
            </a:r>
            <a:endParaRPr lang="it-IT" sz="3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CB6FEF-70E5-4088-B797-1CEE75A5F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139891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24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6175ACF-2725-47AE-9D26-29215371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F6B4F0E-8D4E-4352-AE86-6BC833BCEB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507" y="2497181"/>
            <a:ext cx="5892630" cy="3421019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F4ACF05-CA90-4542-AFBB-F9D518F80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8637" y="2497182"/>
            <a:ext cx="6223231" cy="33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38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8D8F53-E6BD-411F-86D9-023C9A34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1"/>
            <a:ext cx="10515600" cy="1557338"/>
          </a:xfrm>
        </p:spPr>
        <p:txBody>
          <a:bodyPr>
            <a:noAutofit/>
          </a:bodyPr>
          <a:lstStyle/>
          <a:p>
            <a:pPr algn="just"/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Dei </a:t>
            </a:r>
            <a:r>
              <a:rPr lang="it-IT" sz="2800" dirty="0">
                <a:solidFill>
                  <a:srgbClr val="FF0000"/>
                </a:solidFill>
                <a:latin typeface="Segoe UI Variable Text Semibold" pitchFamily="2" charset="0"/>
                <a:ea typeface="Source Code Pro Semibold" panose="020B0609030403020204" pitchFamily="49" charset="0"/>
              </a:rPr>
              <a:t>13.538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 nuclei familiari richiedenti il </a:t>
            </a:r>
            <a:r>
              <a:rPr lang="it-IT" sz="2800" dirty="0" err="1">
                <a:latin typeface="Segoe UI Variable Text Semibold" pitchFamily="2" charset="0"/>
                <a:ea typeface="Source Code Pro Semibold" panose="020B0609030403020204" pitchFamily="49" charset="0"/>
              </a:rPr>
              <a:t>R+PdC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 in Liguria nei primi 5 mesi del 2022, il </a:t>
            </a:r>
            <a:r>
              <a:rPr lang="it-IT" sz="2800" dirty="0">
                <a:solidFill>
                  <a:srgbClr val="FF0000"/>
                </a:solidFill>
                <a:latin typeface="Segoe UI Variable Text Semibold" pitchFamily="2" charset="0"/>
                <a:ea typeface="Source Code Pro Semibold" panose="020B0609030403020204" pitchFamily="49" charset="0"/>
              </a:rPr>
              <a:t>55,3%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 proveniva dalla C.M. di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Variable Text Semibold" pitchFamily="2" charset="0"/>
                <a:ea typeface="Source Code Pro Semibold" panose="020B0609030403020204" pitchFamily="49" charset="0"/>
              </a:rPr>
              <a:t>Genova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, il </a:t>
            </a:r>
            <a:r>
              <a:rPr lang="it-IT" sz="2800" dirty="0">
                <a:solidFill>
                  <a:srgbClr val="FF0000"/>
                </a:solidFill>
                <a:latin typeface="Segoe UI Variable Text Semibold" pitchFamily="2" charset="0"/>
                <a:ea typeface="Source Code Pro Semibold" panose="020B0609030403020204" pitchFamily="49" charset="0"/>
              </a:rPr>
              <a:t>18,1%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 dalla provincia di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Variable Text Semibold" pitchFamily="2" charset="0"/>
                <a:ea typeface="Source Code Pro Semibold" panose="020B0609030403020204" pitchFamily="49" charset="0"/>
              </a:rPr>
              <a:t>Imperia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, il </a:t>
            </a:r>
            <a:r>
              <a:rPr lang="it-IT" sz="2800" dirty="0">
                <a:solidFill>
                  <a:srgbClr val="FF0000"/>
                </a:solidFill>
                <a:latin typeface="Segoe UI Variable Text Semibold" pitchFamily="2" charset="0"/>
                <a:ea typeface="Source Code Pro Semibold" panose="020B0609030403020204" pitchFamily="49" charset="0"/>
              </a:rPr>
              <a:t>15,9%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 da quella di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Variable Text Semibold" pitchFamily="2" charset="0"/>
                <a:ea typeface="Source Code Pro Semibold" panose="020B0609030403020204" pitchFamily="49" charset="0"/>
              </a:rPr>
              <a:t>Savona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 ed il </a:t>
            </a:r>
            <a:r>
              <a:rPr lang="it-IT" sz="2800" dirty="0">
                <a:solidFill>
                  <a:srgbClr val="FF0000"/>
                </a:solidFill>
                <a:latin typeface="Segoe UI Variable Text Semibold" pitchFamily="2" charset="0"/>
                <a:ea typeface="Source Code Pro Semibold" panose="020B0609030403020204" pitchFamily="49" charset="0"/>
              </a:rPr>
              <a:t>10,7%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 da quella de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Variable Text Semibold" pitchFamily="2" charset="0"/>
                <a:ea typeface="Source Code Pro Semibold" panose="020B0609030403020204" pitchFamily="49" charset="0"/>
              </a:rPr>
              <a:t>La Spezia</a:t>
            </a:r>
            <a:r>
              <a:rPr lang="it-IT" sz="2800" dirty="0">
                <a:latin typeface="Segoe UI Variable Text Semibold" pitchFamily="2" charset="0"/>
                <a:ea typeface="Source Code Pro Semibold" panose="020B0609030403020204" pitchFamily="49" charset="0"/>
              </a:rPr>
              <a:t>.</a:t>
            </a:r>
            <a:endParaRPr lang="it-IT" sz="2800" dirty="0">
              <a:latin typeface="Segoe UI Variable Text Semibold" pitchFamily="2" charset="0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C9F9A1E-C920-4729-8C69-1C30D9F30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16F3FAB7-AFEF-4240-9FC9-FCD9CEFC99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4" y="2498947"/>
            <a:ext cx="1436809" cy="10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43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53036-D87E-4D8C-9DCE-7A3074E4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IMPERIA</a:t>
            </a:r>
            <a:r>
              <a:rPr lang="it-IT" sz="3200" dirty="0">
                <a:solidFill>
                  <a:srgbClr val="FF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ha anche l’incidenza maggiore di persone coinvolte da </a:t>
            </a:r>
            <a:r>
              <a:rPr lang="it-IT" sz="3200" dirty="0" err="1">
                <a:solidFill>
                  <a:srgbClr val="FF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R+PdC</a:t>
            </a:r>
            <a:r>
              <a:rPr lang="it-IT" sz="3200" dirty="0">
                <a:solidFill>
                  <a:srgbClr val="FF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in rapporto alla popolazione residente (3,34% contro la media regionale del 2,57%)</a:t>
            </a:r>
            <a:endParaRPr lang="it-IT" sz="3200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5862D76-F0A0-41FD-81CC-53F5B10CB83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199" y="1825625"/>
          <a:ext cx="4905376" cy="43513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6344">
                  <a:extLst>
                    <a:ext uri="{9D8B030D-6E8A-4147-A177-3AD203B41FA5}">
                      <a16:colId xmlns:a16="http://schemas.microsoft.com/office/drawing/2014/main" val="3048827262"/>
                    </a:ext>
                  </a:extLst>
                </a:gridCol>
                <a:gridCol w="1226344">
                  <a:extLst>
                    <a:ext uri="{9D8B030D-6E8A-4147-A177-3AD203B41FA5}">
                      <a16:colId xmlns:a16="http://schemas.microsoft.com/office/drawing/2014/main" val="2081113852"/>
                    </a:ext>
                  </a:extLst>
                </a:gridCol>
                <a:gridCol w="1226344">
                  <a:extLst>
                    <a:ext uri="{9D8B030D-6E8A-4147-A177-3AD203B41FA5}">
                      <a16:colId xmlns:a16="http://schemas.microsoft.com/office/drawing/2014/main" val="4145664868"/>
                    </a:ext>
                  </a:extLst>
                </a:gridCol>
                <a:gridCol w="1226344">
                  <a:extLst>
                    <a:ext uri="{9D8B030D-6E8A-4147-A177-3AD203B41FA5}">
                      <a16:colId xmlns:a16="http://schemas.microsoft.com/office/drawing/2014/main" val="3146103887"/>
                    </a:ext>
                  </a:extLst>
                </a:gridCol>
              </a:tblGrid>
              <a:tr h="150758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ource Sans Pro Black" panose="020B0803030403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N° persone coinvolte </a:t>
                      </a:r>
                      <a:r>
                        <a:rPr lang="it-IT" sz="16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R+PdC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ource Sans Pro Black" panose="020B0803030403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popolazione al 01 gen. 2022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Incidenza persone </a:t>
                      </a:r>
                      <a:r>
                        <a:rPr lang="it-IT" sz="16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R+PdC</a:t>
                      </a:r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 su pop. Res.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46278"/>
                  </a:ext>
                </a:extLst>
              </a:tr>
              <a:tr h="568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38.770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1.507.438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2,57%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67528"/>
                  </a:ext>
                </a:extLst>
              </a:tr>
              <a:tr h="568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Genova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20.974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816.250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2,57%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758902"/>
                  </a:ext>
                </a:extLst>
              </a:tr>
              <a:tr h="568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6.959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208.561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3,34%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3341621"/>
                  </a:ext>
                </a:extLst>
              </a:tr>
              <a:tr h="568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4.200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214.879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1,95%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3163818"/>
                  </a:ext>
                </a:extLst>
              </a:tr>
              <a:tr h="568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Savona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6.637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267.748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2,48%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259624"/>
                  </a:ext>
                </a:extLst>
              </a:tr>
            </a:tbl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807525C5-590C-4487-9116-C15F5F9A842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98A26C07-367A-4B64-886B-8377E74D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90" y="6086474"/>
            <a:ext cx="1089609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686E1CD-CAB6-45B4-9487-EF40C455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67"/>
            <a:ext cx="10672482" cy="1631421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Imperia nel 2021 ha la crescita maggiore, tra le province liguri, delle imprese attive </a:t>
            </a:r>
            <a:r>
              <a:rPr lang="it-I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(comprese quelle </a:t>
            </a:r>
            <a:r>
              <a:rPr lang="it-IT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artigiane</a:t>
            </a:r>
            <a:r>
              <a:rPr lang="it-I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DEBC2FD-9B97-4017-A0BD-FA95968E1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22.232 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imprese attive (+1,4% | </a:t>
            </a:r>
            <a:r>
              <a:rPr lang="it-IT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Liguria=+0,8%)</a:t>
            </a:r>
          </a:p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1.383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iscrizioni e 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1.058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cessazioni</a:t>
            </a:r>
          </a:p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Tasso crescita imprese attive IM = 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+1,27% 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(Liguria +0,97%)</a:t>
            </a:r>
          </a:p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Imperia rappresenta il 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16,3%</a:t>
            </a:r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delle imprese attive della Liguria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96CC03-5171-456E-B10C-E5BA314A7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562600" cy="4351338"/>
          </a:xfrm>
        </p:spPr>
        <p:txBody>
          <a:bodyPr>
            <a:normAutofit lnSpcReduction="10000"/>
          </a:bodyPr>
          <a:lstStyle/>
          <a:p>
            <a:r>
              <a:rPr lang="it-IT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7.317</a:t>
            </a:r>
            <a:r>
              <a:rPr lang="it-IT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imprese artigiane attive (+2,2% | Liguria=+1,2%)     </a:t>
            </a:r>
            <a:r>
              <a:rPr lang="it-IT" sz="2400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sono il 32,9% del totale delle imprese attive della provincia di Imperia</a:t>
            </a:r>
          </a:p>
          <a:p>
            <a:r>
              <a:rPr lang="it-IT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512</a:t>
            </a:r>
            <a:r>
              <a:rPr lang="it-IT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iscrizioni e </a:t>
            </a:r>
            <a:r>
              <a:rPr lang="it-IT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365</a:t>
            </a:r>
            <a:r>
              <a:rPr lang="it-IT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cessazioni</a:t>
            </a:r>
          </a:p>
          <a:p>
            <a:r>
              <a:rPr lang="it-IT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Tasso crescita imprese artigiane IM = </a:t>
            </a:r>
            <a:r>
              <a:rPr lang="it-IT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+2,03% </a:t>
            </a:r>
            <a:r>
              <a:rPr lang="it-IT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(Liguria=+1,15%)</a:t>
            </a:r>
          </a:p>
          <a:p>
            <a:r>
              <a:rPr lang="it-IT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Imperia rappresenta il </a:t>
            </a:r>
            <a:r>
              <a:rPr lang="it-IT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16,8%</a:t>
            </a:r>
            <a:r>
              <a:rPr lang="it-IT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delle imprese artigiane attive della Liguria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122FC1-0257-4DF4-806C-3C2698CA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9976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28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96587-36CC-40CD-A538-E415DD2A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1"/>
            <a:ext cx="10515599" cy="1990724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Nuclei percettori di </a:t>
            </a:r>
            <a:r>
              <a:rPr lang="it-IT" sz="2400" b="1" dirty="0" err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RdC</a:t>
            </a:r>
            <a:r>
              <a:rPr lang="it-IT" sz="2400" b="1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e </a:t>
            </a:r>
            <a:r>
              <a:rPr lang="it-IT" sz="2400" b="1" dirty="0" err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PdC</a:t>
            </a:r>
            <a:r>
              <a:rPr lang="it-IT" sz="2400" b="1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nel mese di Maggio 2022</a:t>
            </a:r>
            <a:b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 Liguria </a:t>
            </a:r>
            <a:r>
              <a:rPr lang="it-IT" sz="24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20.419 </a:t>
            </a:r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familiari (759 in meno rispetto alla rilevazione di aprile) e </a:t>
            </a:r>
            <a:r>
              <a:rPr lang="it-IT" sz="24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36.679 persone </a:t>
            </a:r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coinvolte (-2.091) per </a:t>
            </a:r>
            <a:r>
              <a:rPr lang="it-IT" sz="24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501,50 </a:t>
            </a:r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€ di importo medio mensile(-16,37€ rispetto al mese precedente). L’82,7% dei nuclei familiari </a:t>
            </a:r>
            <a:r>
              <a:rPr lang="it-IT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(per 32.868 persone coinvolte) </a:t>
            </a:r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percepisce il </a:t>
            </a:r>
            <a:r>
              <a:rPr lang="it-IT" sz="24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Reddito di Cittadinanza </a:t>
            </a:r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ed il restante 17,3% la </a:t>
            </a:r>
            <a:r>
              <a:rPr lang="it-IT" sz="24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Pensione di Cittadinanza </a:t>
            </a:r>
            <a:r>
              <a:rPr lang="it-IT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che coinvolge  3.811 persone in tutta la Liguria</a:t>
            </a:r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.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870F8AD-059C-4FEA-8B2C-38BAED28B0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66950"/>
          <a:ext cx="10515600" cy="4375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87062626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9912210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90487040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6737090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698031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17444193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108373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42724601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70977827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300535768"/>
                    </a:ext>
                  </a:extLst>
                </a:gridCol>
              </a:tblGrid>
              <a:tr h="5931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400" b="1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Reddito di Cittadinanza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400" b="1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Pensione di Cittadinanza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400" b="1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34242"/>
                  </a:ext>
                </a:extLst>
              </a:tr>
              <a:tr h="6703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Numero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nuclei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Numero persone coinvolte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Importo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medio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mensile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Numero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nuclei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Numero persone coinvolte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Importo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medio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mensile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Numero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nuclei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Numero persone coinvolte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Importo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medio </a:t>
                      </a:r>
                      <a:b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</a:b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mensile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94136"/>
                  </a:ext>
                </a:extLst>
              </a:tr>
              <a:tr h="5931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16.882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32.868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531,41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   3.537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   3.811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264,22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20.419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36.679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</a:rPr>
                        <a:t>          485,13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907874"/>
                  </a:ext>
                </a:extLst>
              </a:tr>
              <a:tr h="5931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Genova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9.410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17.569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522,33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1.935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2.078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271,63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11.345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19.647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479,57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58782"/>
                  </a:ext>
                </a:extLst>
              </a:tr>
              <a:tr h="5931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2.940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6.021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580,44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    669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    722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288,36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3.609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6.743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526,30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95557"/>
                  </a:ext>
                </a:extLst>
              </a:tr>
              <a:tr h="5931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1.757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3.614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519,77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    348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    378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233,89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2.105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3.992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472,51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10062"/>
                  </a:ext>
                </a:extLst>
              </a:tr>
              <a:tr h="5931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Savona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2.775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5.664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517,61 </a:t>
                      </a: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    585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    633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230,12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3.360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   6.297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          467,56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66054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2ED16F01-6595-49CB-AF6B-851762AEA9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524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72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CEDBB-C5A8-471D-98B3-1FF5CF3F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49"/>
            <a:ext cx="10515600" cy="1577976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Gli importi medi mensili sia del Reddito sia della Pensione di Cittadinanza in Liguria sono più elevati nella provincia di </a:t>
            </a:r>
            <a:r>
              <a:rPr lang="it-IT" sz="24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Imperia</a:t>
            </a:r>
            <a: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it-IT" sz="2400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(rispettivamente +49,03 € per il </a:t>
            </a:r>
            <a:r>
              <a:rPr lang="it-IT" sz="2400" i="1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RdC</a:t>
            </a:r>
            <a:r>
              <a:rPr lang="it-IT" sz="2400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,  +24,14 € per la </a:t>
            </a:r>
            <a:r>
              <a:rPr lang="it-IT" sz="2400" i="1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PdC</a:t>
            </a:r>
            <a:r>
              <a:rPr lang="it-IT" sz="2400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e +41,17 € per il totale). </a:t>
            </a:r>
            <a:br>
              <a:rPr lang="it-IT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Imperia con 580,44 € ha l’importo medio mensile del Reddito di Cittadinanza più elevato tra tutte le province del Centro-Nord-Italia </a:t>
            </a:r>
            <a:endParaRPr lang="it-IT" sz="24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6E90BEF-8B7F-4BA3-914C-E21D56358C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9299"/>
          <a:ext cx="1051560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751CF01E-6771-4832-85B0-9B40E464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6" y="2019299"/>
            <a:ext cx="111524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5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F7189-DA1D-4771-85DC-3FDD2928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528763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IMPERIA</a:t>
            </a:r>
            <a:r>
              <a:rPr lang="it-IT" sz="32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ha sempre anche il tasso di inclusione (persone coinvolte </a:t>
            </a:r>
            <a:r>
              <a:rPr lang="it-IT" sz="3200" dirty="0" err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RdC</a:t>
            </a:r>
            <a:r>
              <a:rPr lang="it-IT" sz="3200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/popolazione residente) maggiore con il 2,89% contro una media regionale ligure del 2,18%.</a:t>
            </a:r>
            <a:endParaRPr lang="it-IT" sz="32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F50B207-2A47-4AA2-A9A7-52ABC9D4B32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029200" cy="45111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49776934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05541369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9160483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520354599"/>
                    </a:ext>
                  </a:extLst>
                </a:gridCol>
              </a:tblGrid>
              <a:tr h="1482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Dati al 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 Variable Text Semibold" pitchFamily="2" charset="0"/>
                        </a:rPr>
                        <a:t>N° persone coinvolte </a:t>
                      </a:r>
                      <a:r>
                        <a:rPr lang="it-IT" sz="20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 Variable Text Semibold" pitchFamily="2" charset="0"/>
                        </a:rPr>
                        <a:t>R+PdC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 Variable Text Semibold" pitchFamily="2" charset="0"/>
                        </a:rPr>
                        <a:t>popolazione al 01 gen. 2022</a:t>
                      </a:r>
                      <a:endParaRPr lang="it-IT" sz="20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 Variable Text Semibold" pitchFamily="2" charset="0"/>
                        </a:rPr>
                        <a:t>Incidenza persone R+PdC su pop. Res.</a:t>
                      </a:r>
                      <a:endParaRPr lang="it-IT" sz="20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0406268"/>
                  </a:ext>
                </a:extLst>
              </a:tr>
              <a:tr h="559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Liguria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32.868 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1.507.438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Variable Text Semibold" pitchFamily="2" charset="0"/>
                        </a:rPr>
                        <a:t>2,18%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55545"/>
                  </a:ext>
                </a:extLst>
              </a:tr>
              <a:tr h="559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Segoe UI Variable Text Semibold" pitchFamily="2" charset="0"/>
                        </a:rPr>
                        <a:t>Genova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                17.569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816.250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Variable Text Semibold" pitchFamily="2" charset="0"/>
                        </a:rPr>
                        <a:t>2,15%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1582077"/>
                  </a:ext>
                </a:extLst>
              </a:tr>
              <a:tr h="559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Segoe UI Variable Text Semibold" pitchFamily="2" charset="0"/>
                        </a:rPr>
                        <a:t>Imperia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                   6.021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Segoe UI Variable Text Semibold" pitchFamily="2" charset="0"/>
                        </a:rPr>
                        <a:t>208.561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Variable Text Semibold" pitchFamily="2" charset="0"/>
                        </a:rPr>
                        <a:t>2,89%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8463390"/>
                  </a:ext>
                </a:extLst>
              </a:tr>
              <a:tr h="559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Segoe UI Variable Text Semibold" pitchFamily="2" charset="0"/>
                        </a:rPr>
                        <a:t>La Spezia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                   3.614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Segoe UI Variable Text Semibold" pitchFamily="2" charset="0"/>
                        </a:rPr>
                        <a:t>214.879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Variable Text Semibold" pitchFamily="2" charset="0"/>
                        </a:rPr>
                        <a:t>1,68%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9018443"/>
                  </a:ext>
                </a:extLst>
              </a:tr>
              <a:tr h="559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Segoe UI Variable Text Semibold" pitchFamily="2" charset="0"/>
                        </a:rPr>
                        <a:t>Savona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Segoe UI Variable Text Semibold" pitchFamily="2" charset="0"/>
                        </a:rPr>
                        <a:t>                   5.664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Segoe UI Variable Text Semibold" pitchFamily="2" charset="0"/>
                        </a:rPr>
                        <a:t>267.748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Variable Text Semibold" pitchFamily="2" charset="0"/>
                        </a:rPr>
                        <a:t>2,12%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Variable Text Semibold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4258070"/>
                  </a:ext>
                </a:extLst>
              </a:tr>
            </a:tbl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47C0C9C1-22EC-4121-8F62-D90F236EDCC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20841BE9-3DB2-4E15-A2FF-0B2278EE41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77" y="6076950"/>
            <a:ext cx="111524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6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38D09D0-285C-4574-A403-F003AE349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pensioni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9EDC74C-6422-4C4B-8537-1B933EFC6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Fonte: INPS</a:t>
            </a:r>
          </a:p>
        </p:txBody>
      </p:sp>
    </p:spTree>
    <p:extLst>
      <p:ext uri="{BB962C8B-B14F-4D97-AF65-F5344CB8AC3E}">
        <p14:creationId xmlns:p14="http://schemas.microsoft.com/office/powerpoint/2010/main" val="1313030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CE255-7784-4DC4-99F4-05048BD5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8732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latin typeface="Arial Black" panose="020B0A04020102020204" pitchFamily="34" charset="0"/>
              </a:rPr>
              <a:t>Pensioni al 1° gennaio 2022 ad Imperia:</a:t>
            </a:r>
            <a:br>
              <a:rPr lang="it-IT" sz="3600" dirty="0"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13,8%</a:t>
            </a:r>
            <a:r>
              <a:rPr lang="it-IT" sz="3600" dirty="0">
                <a:latin typeface="Arial Black" panose="020B0A04020102020204" pitchFamily="34" charset="0"/>
              </a:rPr>
              <a:t> del totale ligure e </a:t>
            </a:r>
            <a:br>
              <a:rPr lang="it-IT" sz="3600" dirty="0"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-25,5% </a:t>
            </a:r>
            <a:r>
              <a:rPr lang="it-IT" sz="3600" dirty="0">
                <a:latin typeface="Arial Black" panose="020B0A04020102020204" pitchFamily="34" charset="0"/>
              </a:rPr>
              <a:t>di importo medio mensile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6D25C-ECBD-4BC6-88CD-F43358856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 fontScale="92500"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70.885</a:t>
            </a:r>
            <a:r>
              <a:rPr lang="it-IT" dirty="0">
                <a:latin typeface="Arial Black" panose="020B0A04020102020204" pitchFamily="34" charset="0"/>
              </a:rPr>
              <a:t> pensioni </a:t>
            </a:r>
            <a:r>
              <a:rPr lang="it-IT" sz="2000" dirty="0">
                <a:latin typeface="Arial Black" panose="020B0A04020102020204" pitchFamily="34" charset="0"/>
              </a:rPr>
              <a:t>(-0,6% sul 2021, in Liguria -1,4%)</a:t>
            </a:r>
          </a:p>
          <a:p>
            <a:r>
              <a:rPr lang="it-IT" dirty="0">
                <a:latin typeface="Arial Black" panose="020B0A04020102020204" pitchFamily="34" charset="0"/>
              </a:rPr>
              <a:t>Importo medio: 815,56€ </a:t>
            </a:r>
            <a:r>
              <a:rPr lang="it-IT" sz="2000" i="1" dirty="0">
                <a:latin typeface="Arial Black" panose="020B0A04020102020204" pitchFamily="34" charset="0"/>
              </a:rPr>
              <a:t>(Liguria 1.023,48€ | </a:t>
            </a:r>
            <a:r>
              <a:rPr lang="it-IT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-25,5%)</a:t>
            </a:r>
            <a:endParaRPr lang="it-IT" sz="2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sz="2400" dirty="0" err="1">
                <a:latin typeface="Arial Black" panose="020B0A04020102020204" pitchFamily="34" charset="0"/>
              </a:rPr>
              <a:t>Imp</a:t>
            </a:r>
            <a:r>
              <a:rPr lang="it-IT" sz="2400" dirty="0">
                <a:latin typeface="Arial Black" panose="020B0A04020102020204" pitchFamily="34" charset="0"/>
              </a:rPr>
              <a:t>. </a:t>
            </a:r>
            <a:r>
              <a:rPr lang="it-IT" sz="2400" dirty="0" err="1">
                <a:latin typeface="Arial Black" panose="020B0A04020102020204" pitchFamily="34" charset="0"/>
              </a:rPr>
              <a:t>Med</a:t>
            </a:r>
            <a:r>
              <a:rPr lang="it-IT" sz="2400" dirty="0">
                <a:latin typeface="Arial Black" panose="020B0A04020102020204" pitchFamily="34" charset="0"/>
              </a:rPr>
              <a:t>. </a:t>
            </a:r>
            <a:r>
              <a:rPr lang="it-IT" sz="2400" dirty="0">
                <a:solidFill>
                  <a:srgbClr val="0070C0"/>
                </a:solidFill>
                <a:latin typeface="Arial Black" panose="020B0A04020102020204" pitchFamily="34" charset="0"/>
              </a:rPr>
              <a:t>maschi</a:t>
            </a:r>
            <a:r>
              <a:rPr lang="it-IT" sz="2400" dirty="0">
                <a:latin typeface="Arial Black" panose="020B0A04020102020204" pitchFamily="34" charset="0"/>
              </a:rPr>
              <a:t>:1.060,54€ </a:t>
            </a:r>
            <a:r>
              <a:rPr lang="it-IT" sz="2000" i="1" dirty="0">
                <a:latin typeface="Arial Black" panose="020B0A04020102020204" pitchFamily="34" charset="0"/>
              </a:rPr>
              <a:t>(Liguria: 1.407,24€ </a:t>
            </a:r>
            <a:r>
              <a:rPr lang="it-IT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|-32,7%)</a:t>
            </a:r>
            <a:endParaRPr lang="it-IT" sz="2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sz="2400" dirty="0" err="1">
                <a:latin typeface="Arial Black" panose="020B0A04020102020204" pitchFamily="34" charset="0"/>
              </a:rPr>
              <a:t>Imp</a:t>
            </a:r>
            <a:r>
              <a:rPr lang="it-IT" sz="2400" dirty="0">
                <a:latin typeface="Arial Black" panose="020B0A04020102020204" pitchFamily="34" charset="0"/>
              </a:rPr>
              <a:t>. </a:t>
            </a:r>
            <a:r>
              <a:rPr lang="it-IT" sz="2400" dirty="0" err="1">
                <a:latin typeface="Arial Black" panose="020B0A04020102020204" pitchFamily="34" charset="0"/>
              </a:rPr>
              <a:t>Med</a:t>
            </a:r>
            <a:r>
              <a:rPr lang="it-IT" sz="2400" dirty="0">
                <a:latin typeface="Arial Black" panose="020B0A04020102020204" pitchFamily="34" charset="0"/>
              </a:rPr>
              <a:t>.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femmine</a:t>
            </a:r>
            <a:r>
              <a:rPr lang="it-IT" sz="2400" dirty="0">
                <a:latin typeface="Arial Black" panose="020B0A04020102020204" pitchFamily="34" charset="0"/>
              </a:rPr>
              <a:t>: 642,42€ </a:t>
            </a:r>
            <a:r>
              <a:rPr lang="it-IT" sz="2000" i="1" dirty="0">
                <a:latin typeface="Arial Black" panose="020B0A04020102020204" pitchFamily="34" charset="0"/>
              </a:rPr>
              <a:t>(Liguria: 735,79€ </a:t>
            </a:r>
            <a:r>
              <a:rPr lang="it-IT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|-14,5%)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Differenza genere: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-39,4%  </a:t>
            </a:r>
            <a:r>
              <a:rPr lang="it-IT" sz="2400" i="1" dirty="0">
                <a:latin typeface="Arial Black" panose="020B0A04020102020204" pitchFamily="34" charset="0"/>
              </a:rPr>
              <a:t>(Liguria= -</a:t>
            </a:r>
            <a:r>
              <a:rPr lang="it-IT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47,7%</a:t>
            </a:r>
            <a:r>
              <a:rPr lang="it-IT" sz="2400" i="1" dirty="0">
                <a:latin typeface="Arial Black" panose="020B0A04020102020204" pitchFamily="34" charset="0"/>
              </a:rPr>
              <a:t>)</a:t>
            </a:r>
            <a:endParaRPr lang="it-IT" i="1" dirty="0">
              <a:latin typeface="Arial Black" panose="020B0A0402010202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6CB0FA-EEFC-4EF3-9901-B865F52A4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274733" cy="4351338"/>
          </a:xfrm>
          <a:solidFill>
            <a:srgbClr val="FFFF00"/>
          </a:solidFill>
        </p:spPr>
        <p:txBody>
          <a:bodyPr anchor="ctr">
            <a:normAutofit fontScale="92500"/>
          </a:bodyPr>
          <a:lstStyle/>
          <a:p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FPLD= 36,4% (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991,31</a:t>
            </a:r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€)</a:t>
            </a:r>
          </a:p>
          <a:p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Autonomi= 38,9%(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741,17</a:t>
            </a:r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€)</a:t>
            </a:r>
          </a:p>
          <a:p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F. </a:t>
            </a:r>
            <a:r>
              <a:rPr lang="it-IT" b="1" dirty="0" err="1">
                <a:latin typeface="Arial Black" panose="020B0A04020102020204" pitchFamily="34" charset="0"/>
                <a:cs typeface="Arial" panose="020B0604020202020204" pitchFamily="34" charset="0"/>
              </a:rPr>
              <a:t>Sost</a:t>
            </a:r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.= 3,7% </a:t>
            </a:r>
            <a:r>
              <a:rPr lang="it-IT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(1.748,71€)</a:t>
            </a:r>
          </a:p>
          <a:p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F. Integrativi = 0,2% (1.765,99€)</a:t>
            </a:r>
          </a:p>
          <a:p>
            <a:r>
              <a:rPr lang="it-IT" b="1" dirty="0" err="1">
                <a:latin typeface="Arial Black" panose="020B0A04020102020204" pitchFamily="34" charset="0"/>
                <a:cs typeface="Arial" panose="020B0604020202020204" pitchFamily="34" charset="0"/>
              </a:rPr>
              <a:t>Gest</a:t>
            </a:r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it-IT" b="1" dirty="0" err="1">
                <a:latin typeface="Arial Black" panose="020B0A04020102020204" pitchFamily="34" charset="0"/>
                <a:cs typeface="Arial" panose="020B0604020202020204" pitchFamily="34" charset="0"/>
              </a:rPr>
              <a:t>Sep</a:t>
            </a:r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.= 2,7% (173,03€)</a:t>
            </a:r>
          </a:p>
          <a:p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Altre=0,6% (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1.594,44</a:t>
            </a:r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€)</a:t>
            </a:r>
          </a:p>
          <a:p>
            <a:r>
              <a:rPr lang="it-IT" b="1" dirty="0" err="1">
                <a:latin typeface="Arial Black" panose="020B0A04020102020204" pitchFamily="34" charset="0"/>
                <a:cs typeface="Arial" panose="020B0604020202020204" pitchFamily="34" charset="0"/>
              </a:rPr>
              <a:t>Prest</a:t>
            </a:r>
            <a:r>
              <a:rPr lang="it-IT" b="1" dirty="0">
                <a:latin typeface="Arial Black" panose="020B0A04020102020204" pitchFamily="34" charset="0"/>
                <a:cs typeface="Arial" panose="020B0604020202020204" pitchFamily="34" charset="0"/>
              </a:rPr>
              <a:t>. Assistenziali = 17,4% (478,75€)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8060EB-CB2D-4DD3-9AB6-E066F9565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9008"/>
            <a:ext cx="990600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6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C59AE9E-C46F-4EEE-BAE0-20E44286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57" y="0"/>
            <a:ext cx="8929992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963B218-85A3-452B-A57A-23FEAEAA3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9008"/>
            <a:ext cx="990600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42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BD42589-7FE3-4C6F-8B04-BC1E210DEF4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it-IT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TURISMO</a:t>
            </a:r>
            <a:endParaRPr lang="it-IT" sz="9600" dirty="0">
              <a:latin typeface="Algerian" panose="04020705040A02060702" pitchFamily="82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448B98-E5E9-4808-B975-E66529DBB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FONTE: OSSERVATORIO TURISTICO REGIONALE</a:t>
            </a:r>
          </a:p>
          <a:p>
            <a:pPr algn="ctr"/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Anno 2021 e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gen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&gt;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mag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497214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F78F0C-3341-4CA4-9A25-253343A6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15024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TURISMO/1</a:t>
            </a:r>
            <a: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  <a:t>: </a:t>
            </a:r>
            <a:r>
              <a:rPr lang="it-IT" sz="4000" dirty="0">
                <a:solidFill>
                  <a:srgbClr val="0070C0"/>
                </a:solidFill>
                <a:latin typeface="Britannic Bold" panose="020B0903060703020204" pitchFamily="34" charset="0"/>
              </a:rPr>
              <a:t>IMPERIA</a:t>
            </a:r>
            <a: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  <a:t> nel 2021 ha rappresentato </a:t>
            </a:r>
            <a:b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  <a:t>il 17,2% degli arrivi ed il 19.6% delle presenze turistiche della Liguria; </a:t>
            </a:r>
            <a:b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r>
              <a:rPr lang="it-IT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nel 2019 valeva il 18,8% negli arrivi ed il 21,1% nelle presenze</a:t>
            </a:r>
            <a: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  <a:t>.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A93793-6A91-49EE-B778-574A9FD39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4772399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9200" dirty="0">
                <a:solidFill>
                  <a:srgbClr val="FF0000"/>
                </a:solidFill>
                <a:latin typeface="Britannic Bold" panose="020B0903060703020204" pitchFamily="34" charset="0"/>
              </a:rPr>
              <a:t>+32,3% ARRIVI</a:t>
            </a:r>
          </a:p>
          <a:p>
            <a:pPr marL="0" indent="0" algn="ctr">
              <a:buNone/>
            </a:pPr>
            <a:r>
              <a:rPr lang="it-IT" sz="19200" dirty="0">
                <a:solidFill>
                  <a:srgbClr val="FF0000"/>
                </a:solidFill>
                <a:latin typeface="Britannic Bold" panose="020B0903060703020204" pitchFamily="34" charset="0"/>
              </a:rPr>
              <a:t>+29,4% PRESENZE</a:t>
            </a:r>
          </a:p>
          <a:p>
            <a:pPr algn="ctr"/>
            <a:r>
              <a:rPr lang="it-IT" sz="12800" dirty="0">
                <a:latin typeface="Britannic Bold" panose="020B0903060703020204" pitchFamily="34" charset="0"/>
              </a:rPr>
              <a:t>Imperia nel </a:t>
            </a:r>
            <a:r>
              <a:rPr lang="it-IT" sz="1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2021</a:t>
            </a:r>
            <a:r>
              <a:rPr lang="it-IT" sz="12800" dirty="0">
                <a:latin typeface="Britannic Bold" panose="020B0903060703020204" pitchFamily="34" charset="0"/>
              </a:rPr>
              <a:t> registra </a:t>
            </a:r>
            <a:r>
              <a:rPr lang="it-IT" sz="12800" dirty="0">
                <a:solidFill>
                  <a:srgbClr val="FF0000"/>
                </a:solidFill>
                <a:latin typeface="Britannic Bold" panose="020B0903060703020204" pitchFamily="34" charset="0"/>
              </a:rPr>
              <a:t>l’aumento più contenuto </a:t>
            </a:r>
            <a:r>
              <a:rPr lang="it-IT" sz="12800" dirty="0">
                <a:latin typeface="Britannic Bold" panose="020B0903060703020204" pitchFamily="34" charset="0"/>
              </a:rPr>
              <a:t>tra tutte le province liguri nell’andamento turistico rispetto al 2020</a:t>
            </a:r>
          </a:p>
          <a:p>
            <a:pPr marL="0" indent="0" algn="ctr">
              <a:buNone/>
            </a:pPr>
            <a:r>
              <a:rPr lang="it-IT" sz="12000" dirty="0">
                <a:highlight>
                  <a:srgbClr val="FFFF00"/>
                </a:highlight>
                <a:latin typeface="Britannic Bold" panose="020B0903060703020204" pitchFamily="34" charset="0"/>
              </a:rPr>
              <a:t>(Liguria=+46,1% A +37,6%P)</a:t>
            </a:r>
          </a:p>
          <a:p>
            <a:pPr marL="0" indent="0" algn="ctr">
              <a:buNone/>
            </a:pPr>
            <a:endParaRPr lang="it-IT" sz="96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208815-7767-4AB6-9872-22B28CD43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72398"/>
          </a:xfrm>
          <a:solidFill>
            <a:schemeClr val="bg2"/>
          </a:solidFill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9200" dirty="0">
                <a:solidFill>
                  <a:srgbClr val="FF0000"/>
                </a:solidFill>
                <a:latin typeface="Britannic Bold" panose="020B0903060703020204" pitchFamily="34" charset="0"/>
              </a:rPr>
              <a:t>-33,5% arrivi </a:t>
            </a:r>
          </a:p>
          <a:p>
            <a:pPr marL="0" indent="0" algn="ctr">
              <a:buNone/>
            </a:pPr>
            <a:r>
              <a:rPr lang="it-IT" sz="19200" dirty="0">
                <a:solidFill>
                  <a:srgbClr val="FF0000"/>
                </a:solidFill>
                <a:latin typeface="Britannic Bold" panose="020B0903060703020204" pitchFamily="34" charset="0"/>
              </a:rPr>
              <a:t>-27,4% presenze</a:t>
            </a:r>
          </a:p>
          <a:p>
            <a:pPr marL="0" indent="0" algn="ctr">
              <a:buNone/>
            </a:pPr>
            <a:r>
              <a:rPr lang="it-IT" sz="11200" dirty="0">
                <a:solidFill>
                  <a:srgbClr val="002060"/>
                </a:solidFill>
                <a:latin typeface="Britannic Bold" panose="020B0903060703020204" pitchFamily="34" charset="0"/>
              </a:rPr>
              <a:t>Imperia nel 2021 è la </a:t>
            </a:r>
            <a:r>
              <a:rPr lang="it-IT" sz="11200" dirty="0">
                <a:solidFill>
                  <a:srgbClr val="FF0000"/>
                </a:solidFill>
                <a:latin typeface="Britannic Bold" panose="020B0903060703020204" pitchFamily="34" charset="0"/>
              </a:rPr>
              <a:t>provincia più lontana dai livelli </a:t>
            </a:r>
            <a:r>
              <a:rPr lang="it-IT" sz="11200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pre</a:t>
            </a:r>
            <a:r>
              <a:rPr lang="it-IT" sz="11200" dirty="0">
                <a:solidFill>
                  <a:srgbClr val="FF0000"/>
                </a:solidFill>
                <a:latin typeface="Britannic Bold" panose="020B0903060703020204" pitchFamily="34" charset="0"/>
              </a:rPr>
              <a:t>-pandemia </a:t>
            </a:r>
            <a:r>
              <a:rPr lang="it-IT" sz="11200" dirty="0">
                <a:solidFill>
                  <a:srgbClr val="002060"/>
                </a:solidFill>
                <a:latin typeface="Britannic Bold" panose="020B0903060703020204" pitchFamily="34" charset="0"/>
              </a:rPr>
              <a:t>(2019):</a:t>
            </a:r>
          </a:p>
          <a:p>
            <a:pPr marL="0" indent="0" algn="ctr">
              <a:buNone/>
            </a:pPr>
            <a:r>
              <a:rPr lang="it-IT" sz="11200" dirty="0">
                <a:latin typeface="Britannic Bold" panose="020B0903060703020204" pitchFamily="34" charset="0"/>
              </a:rPr>
              <a:t>Mancano 305.448 arrivi e</a:t>
            </a:r>
          </a:p>
          <a:p>
            <a:pPr marL="0" indent="0" algn="ctr">
              <a:buNone/>
            </a:pPr>
            <a:r>
              <a:rPr lang="it-IT" sz="11200" dirty="0">
                <a:latin typeface="Britannic Bold" panose="020B0903060703020204" pitchFamily="34" charset="0"/>
              </a:rPr>
              <a:t>873.820 presenze turistiche</a:t>
            </a:r>
            <a:endParaRPr lang="it-IT" sz="16000" dirty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it-IT" sz="11200" dirty="0">
                <a:highlight>
                  <a:srgbClr val="FFFF00"/>
                </a:highlight>
                <a:latin typeface="Britannic Bold" panose="020B0903060703020204" pitchFamily="34" charset="0"/>
              </a:rPr>
              <a:t>(Liguria= -27,3% A   -21,9% P)</a:t>
            </a:r>
            <a:endParaRPr lang="it-IT" sz="16000" dirty="0">
              <a:latin typeface="Britannic Bold" panose="020B0903060703020204" pitchFamily="34" charset="0"/>
            </a:endParaRPr>
          </a:p>
          <a:p>
            <a:endParaRPr lang="it-IT" sz="9600" dirty="0">
              <a:latin typeface="Britannic Bold" panose="020B0903060703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DD23E4-BF00-4808-A9B4-35711285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0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F78F0C-3341-4CA4-9A25-253343A6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15024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FOCUS sul </a:t>
            </a:r>
            <a:r>
              <a:rPr lang="it-IT" sz="3200" b="1" dirty="0">
                <a:solidFill>
                  <a:srgbClr val="002060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TURISMO RUSSO</a:t>
            </a:r>
            <a: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  <a:t>: Imperia nel 2021 rappresenta il 18,8% degli arrivi ed il 21,5% delle presenze turistiche russe della Liguria; </a:t>
            </a:r>
            <a:b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r>
              <a:rPr lang="it-IT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nel 2019 però valeva il 27,8% negli arrivi ed il 29,9% nelle presenze</a:t>
            </a:r>
            <a:r>
              <a:rPr lang="it-IT" sz="2800" dirty="0">
                <a:solidFill>
                  <a:srgbClr val="0070C0"/>
                </a:solidFill>
                <a:latin typeface="Britannic Bold" panose="020B0903060703020204" pitchFamily="34" charset="0"/>
              </a:rPr>
              <a:t>.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EA93793-6A91-49EE-B778-574A9FD39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72399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6000" dirty="0">
                <a:solidFill>
                  <a:srgbClr val="FF0000"/>
                </a:solidFill>
                <a:latin typeface="Britannic Bold" panose="020B0903060703020204" pitchFamily="34" charset="0"/>
              </a:rPr>
              <a:t>24.256 ARRIVI</a:t>
            </a:r>
          </a:p>
          <a:p>
            <a:pPr marL="0" indent="0" algn="ctr">
              <a:buNone/>
            </a:pPr>
            <a:r>
              <a:rPr lang="it-IT" sz="16000" dirty="0">
                <a:solidFill>
                  <a:srgbClr val="FF0000"/>
                </a:solidFill>
                <a:latin typeface="Britannic Bold" panose="020B0903060703020204" pitchFamily="34" charset="0"/>
              </a:rPr>
              <a:t>68.758 PRESENZE</a:t>
            </a:r>
          </a:p>
          <a:p>
            <a:pPr algn="ctr"/>
            <a:r>
              <a:rPr lang="it-IT" sz="16000" dirty="0">
                <a:latin typeface="Britannic Bold" panose="020B0903060703020204" pitchFamily="34" charset="0"/>
              </a:rPr>
              <a:t>Imperia nel </a:t>
            </a: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0"/>
              </a:rPr>
              <a:t>2019</a:t>
            </a:r>
            <a:r>
              <a:rPr lang="it-IT" sz="16000" dirty="0">
                <a:latin typeface="Britannic Bold" panose="020B0903060703020204" pitchFamily="34" charset="0"/>
              </a:rPr>
              <a:t> registrava un’incidenza del turismo russo sul totale dei turisti stranieri del </a:t>
            </a:r>
            <a:r>
              <a:rPr lang="it-IT" sz="16000" dirty="0">
                <a:highlight>
                  <a:srgbClr val="FFFF00"/>
                </a:highlight>
                <a:latin typeface="Britannic Bold" panose="020B0903060703020204" pitchFamily="34" charset="0"/>
              </a:rPr>
              <a:t>5,6%</a:t>
            </a:r>
          </a:p>
          <a:p>
            <a:pPr marL="0" indent="0" algn="ctr">
              <a:buNone/>
            </a:pPr>
            <a:r>
              <a:rPr lang="it-IT" sz="12800" dirty="0">
                <a:highlight>
                  <a:srgbClr val="FFFF00"/>
                </a:highlight>
                <a:latin typeface="Britannic Bold" panose="020B0903060703020204" pitchFamily="34" charset="0"/>
              </a:rPr>
              <a:t>(Liguria= 3,9%)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DD23E4-BF00-4808-A9B4-35711285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  <p:sp>
        <p:nvSpPr>
          <p:cNvPr id="8" name="Segnaposto contenuto 4">
            <a:extLst>
              <a:ext uri="{FF2B5EF4-FFF2-40B4-BE49-F238E27FC236}">
                <a16:creationId xmlns:a16="http://schemas.microsoft.com/office/drawing/2014/main" id="{419ABEA9-BB72-49D2-91C1-796A794BF562}"/>
              </a:ext>
            </a:extLst>
          </p:cNvPr>
          <p:cNvSpPr txBox="1">
            <a:spLocks/>
          </p:cNvSpPr>
          <p:nvPr/>
        </p:nvSpPr>
        <p:spPr>
          <a:xfrm>
            <a:off x="6019800" y="1825623"/>
            <a:ext cx="5181600" cy="4772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6000" dirty="0">
                <a:solidFill>
                  <a:srgbClr val="FF0000"/>
                </a:solidFill>
                <a:latin typeface="Britannic Bold" panose="020B0903060703020204" pitchFamily="34" charset="0"/>
              </a:rPr>
              <a:t>1.805 ARRIVI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6000" dirty="0">
                <a:solidFill>
                  <a:srgbClr val="FF0000"/>
                </a:solidFill>
                <a:latin typeface="Britannic Bold" panose="020B0903060703020204" pitchFamily="34" charset="0"/>
              </a:rPr>
              <a:t>5.218 PRESENZE</a:t>
            </a:r>
          </a:p>
          <a:p>
            <a:pPr algn="ctr"/>
            <a:r>
              <a:rPr lang="it-IT" sz="16000" dirty="0">
                <a:latin typeface="Britannic Bold" panose="020B0903060703020204" pitchFamily="34" charset="0"/>
              </a:rPr>
              <a:t>Imperia nel </a:t>
            </a: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0"/>
              </a:rPr>
              <a:t>2021</a:t>
            </a:r>
            <a:r>
              <a:rPr lang="it-IT" sz="16000" dirty="0">
                <a:latin typeface="Britannic Bold" panose="020B0903060703020204" pitchFamily="34" charset="0"/>
              </a:rPr>
              <a:t> registrava un’incidenza del turismo russo sul totale dei turisti stranieri dello </a:t>
            </a:r>
            <a:r>
              <a:rPr lang="it-IT" sz="16000" dirty="0">
                <a:highlight>
                  <a:srgbClr val="FFFF00"/>
                </a:highlight>
                <a:latin typeface="Britannic Bold" panose="020B0903060703020204" pitchFamily="34" charset="0"/>
              </a:rPr>
              <a:t>0,8%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2800" dirty="0">
                <a:highlight>
                  <a:srgbClr val="FFFF00"/>
                </a:highlight>
                <a:latin typeface="Britannic Bold" panose="020B0903060703020204" pitchFamily="34" charset="0"/>
              </a:rPr>
              <a:t>(Liguria= 0,9%)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82C4309-A7EA-4B05-95BD-E6186923A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" y="6099243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851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445D3-BF9F-4417-B0EA-F2E0D212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152401"/>
            <a:ext cx="11319934" cy="167322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latin typeface="Britannic Bold" panose="020B0903060703020204" pitchFamily="34" charset="0"/>
              </a:rPr>
              <a:t>TURISMO/3</a:t>
            </a:r>
            <a:r>
              <a:rPr lang="it-IT" sz="2400" dirty="0">
                <a:solidFill>
                  <a:srgbClr val="0070C0"/>
                </a:solidFill>
                <a:latin typeface="Britannic Bold" panose="020B0903060703020204" pitchFamily="34" charset="0"/>
              </a:rPr>
              <a:t>: </a:t>
            </a:r>
            <a:r>
              <a:rPr lang="it-IT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IMPERIA</a:t>
            </a:r>
            <a:r>
              <a:rPr lang="it-IT" sz="2400" dirty="0">
                <a:solidFill>
                  <a:srgbClr val="0070C0"/>
                </a:solidFill>
                <a:latin typeface="Britannic Bold" panose="020B0903060703020204" pitchFamily="34" charset="0"/>
              </a:rPr>
              <a:t> nei primi 5 mesi del 2022 </a:t>
            </a:r>
            <a:br>
              <a:rPr lang="it-IT" sz="2400" dirty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sta recuperando rapidamente e si riavvicina ai livelli </a:t>
            </a:r>
            <a:r>
              <a:rPr lang="it-IT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pre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-pandemia </a:t>
            </a:r>
            <a:b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rispetto al gen.&gt;mag. ‘19 mancano ancora </a:t>
            </a:r>
            <a:b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57.881 arrivi (-19,1%) e 188.967 presenze (-20,7%)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16C21C-B877-41FB-8A94-D0DC323EF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29275" cy="4667250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Bahnschrift" panose="020B0502040204020203" pitchFamily="34" charset="0"/>
              </a:rPr>
              <a:t>Imperia</a:t>
            </a:r>
            <a:r>
              <a:rPr lang="it-IT" sz="2000" dirty="0">
                <a:latin typeface="Bahnschrift" panose="020B0502040204020203" pitchFamily="34" charset="0"/>
              </a:rPr>
              <a:t> (prov.): </a:t>
            </a:r>
            <a:r>
              <a:rPr lang="it-IT" sz="2000" b="1" dirty="0">
                <a:latin typeface="Bahnschrift" panose="020B0502040204020203" pitchFamily="34" charset="0"/>
              </a:rPr>
              <a:t>244.400 turisti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Bahnschrift" panose="020B0502040204020203" pitchFamily="34" charset="0"/>
              </a:rPr>
              <a:t>+189% </a:t>
            </a:r>
            <a:r>
              <a:rPr lang="it-IT" sz="2000" dirty="0" err="1">
                <a:latin typeface="Bahnschrift" panose="020B0502040204020203" pitchFamily="34" charset="0"/>
              </a:rPr>
              <a:t>arr</a:t>
            </a:r>
            <a:r>
              <a:rPr lang="it-IT" sz="2000" dirty="0">
                <a:latin typeface="Bahnschrift" panose="020B0502040204020203" pitchFamily="34" charset="0"/>
              </a:rPr>
              <a:t>. </a:t>
            </a:r>
            <a:r>
              <a:rPr lang="it-IT" sz="2000" b="1" dirty="0">
                <a:highlight>
                  <a:srgbClr val="FFFF00"/>
                </a:highlight>
                <a:latin typeface="Bahnschrift" panose="020B0502040204020203" pitchFamily="34" charset="0"/>
              </a:rPr>
              <a:t>+187% </a:t>
            </a:r>
            <a:r>
              <a:rPr lang="it-IT" sz="2000" dirty="0" err="1">
                <a:highlight>
                  <a:srgbClr val="FFFF00"/>
                </a:highlight>
                <a:latin typeface="Bahnschrift" panose="020B0502040204020203" pitchFamily="34" charset="0"/>
              </a:rPr>
              <a:t>pres</a:t>
            </a:r>
            <a:r>
              <a:rPr lang="it-IT" sz="2000" dirty="0">
                <a:highlight>
                  <a:srgbClr val="FFFF00"/>
                </a:highlight>
                <a:latin typeface="Bahnschrift" panose="020B0502040204020203" pitchFamily="34" charset="0"/>
              </a:rPr>
              <a:t>.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(magg. aumento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reg.le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)</a:t>
            </a:r>
          </a:p>
          <a:p>
            <a:r>
              <a:rPr lang="it-IT" sz="2000" b="1" dirty="0">
                <a:latin typeface="Bahnschrift" panose="020B0502040204020203" pitchFamily="34" charset="0"/>
              </a:rPr>
              <a:t>Bordighera</a:t>
            </a:r>
            <a:r>
              <a:rPr lang="it-IT" sz="2000" dirty="0">
                <a:latin typeface="Bahnschrift" panose="020B0502040204020203" pitchFamily="34" charset="0"/>
              </a:rPr>
              <a:t>: </a:t>
            </a:r>
            <a:r>
              <a:rPr lang="it-IT" sz="2000" b="1" dirty="0">
                <a:latin typeface="Bahnschrift" panose="020B0502040204020203" pitchFamily="34" charset="0"/>
              </a:rPr>
              <a:t>14.311 turisti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Bahnschrift" panose="020B0502040204020203" pitchFamily="34" charset="0"/>
              </a:rPr>
              <a:t>+234% </a:t>
            </a:r>
            <a:r>
              <a:rPr lang="it-IT" sz="2000" dirty="0" err="1">
                <a:latin typeface="Bahnschrift" panose="020B0502040204020203" pitchFamily="34" charset="0"/>
              </a:rPr>
              <a:t>arr</a:t>
            </a:r>
            <a:r>
              <a:rPr lang="it-IT" sz="2000" dirty="0">
                <a:latin typeface="Bahnschrift" panose="020B0502040204020203" pitchFamily="34" charset="0"/>
              </a:rPr>
              <a:t>. +208% </a:t>
            </a:r>
            <a:r>
              <a:rPr lang="it-IT" sz="2000" dirty="0" err="1">
                <a:latin typeface="Bahnschrift" panose="020B0502040204020203" pitchFamily="34" charset="0"/>
              </a:rPr>
              <a:t>pres</a:t>
            </a:r>
            <a:r>
              <a:rPr lang="it-IT" sz="2000" dirty="0">
                <a:latin typeface="Bahnschrift" panose="020B0502040204020203" pitchFamily="34" charset="0"/>
              </a:rPr>
              <a:t>.</a:t>
            </a:r>
          </a:p>
          <a:p>
            <a:r>
              <a:rPr lang="it-IT" sz="2000" b="1" dirty="0">
                <a:latin typeface="Bahnschrift" panose="020B0502040204020203" pitchFamily="34" charset="0"/>
              </a:rPr>
              <a:t>Diano Marina</a:t>
            </a:r>
            <a:r>
              <a:rPr lang="it-IT" sz="2000" dirty="0">
                <a:latin typeface="Bahnschrift" panose="020B0502040204020203" pitchFamily="34" charset="0"/>
              </a:rPr>
              <a:t>: </a:t>
            </a:r>
            <a:r>
              <a:rPr lang="it-IT" sz="2000" b="1" dirty="0">
                <a:latin typeface="Bahnschrift" panose="020B0502040204020203" pitchFamily="34" charset="0"/>
              </a:rPr>
              <a:t>43.491 turisti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highlight>
                  <a:srgbClr val="FFFF00"/>
                </a:highlight>
                <a:latin typeface="Bahnschrift" panose="020B0502040204020203" pitchFamily="34" charset="0"/>
              </a:rPr>
              <a:t>+355% </a:t>
            </a:r>
            <a:r>
              <a:rPr lang="it-IT" sz="2000" dirty="0" err="1">
                <a:highlight>
                  <a:srgbClr val="FFFF00"/>
                </a:highlight>
                <a:latin typeface="Bahnschrift" panose="020B0502040204020203" pitchFamily="34" charset="0"/>
              </a:rPr>
              <a:t>arr</a:t>
            </a:r>
            <a:r>
              <a:rPr lang="it-IT" sz="2000" dirty="0">
                <a:highlight>
                  <a:srgbClr val="FFFF00"/>
                </a:highlight>
                <a:latin typeface="Bahnschrift" panose="020B0502040204020203" pitchFamily="34" charset="0"/>
              </a:rPr>
              <a:t>. +323% </a:t>
            </a:r>
            <a:r>
              <a:rPr lang="it-IT" sz="2000" dirty="0" err="1">
                <a:highlight>
                  <a:srgbClr val="FFFF00"/>
                </a:highlight>
                <a:latin typeface="Bahnschrift" panose="020B0502040204020203" pitchFamily="34" charset="0"/>
              </a:rPr>
              <a:t>pres</a:t>
            </a:r>
            <a:r>
              <a:rPr lang="it-IT" sz="2000" dirty="0">
                <a:latin typeface="Bahnschrift" panose="020B0502040204020203" pitchFamily="34" charset="0"/>
              </a:rPr>
              <a:t>.</a:t>
            </a:r>
          </a:p>
          <a:p>
            <a:r>
              <a:rPr lang="it-IT" sz="2000" b="1" dirty="0">
                <a:latin typeface="Bahnschrift" panose="020B0502040204020203" pitchFamily="34" charset="0"/>
              </a:rPr>
              <a:t>Imperia</a:t>
            </a:r>
            <a:r>
              <a:rPr lang="it-IT" sz="2000" dirty="0">
                <a:latin typeface="Bahnschrift" panose="020B0502040204020203" pitchFamily="34" charset="0"/>
              </a:rPr>
              <a:t> (</a:t>
            </a:r>
            <a:r>
              <a:rPr lang="it-IT" sz="2000" b="1" dirty="0">
                <a:latin typeface="Bahnschrift" panose="020B0502040204020203" pitchFamily="34" charset="0"/>
              </a:rPr>
              <a:t>Comune</a:t>
            </a:r>
            <a:r>
              <a:rPr lang="it-IT" sz="2000" dirty="0">
                <a:latin typeface="Bahnschrift" panose="020B0502040204020203" pitchFamily="34" charset="0"/>
              </a:rPr>
              <a:t>): </a:t>
            </a:r>
            <a:r>
              <a:rPr lang="it-IT" sz="2000" b="1" dirty="0">
                <a:latin typeface="Bahnschrift" panose="020B0502040204020203" pitchFamily="34" charset="0"/>
              </a:rPr>
              <a:t>18.747 turisti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Bahnschrift" panose="020B0502040204020203" pitchFamily="34" charset="0"/>
              </a:rPr>
              <a:t>+137% </a:t>
            </a:r>
            <a:r>
              <a:rPr lang="it-IT" sz="2000" dirty="0" err="1">
                <a:latin typeface="Bahnschrift" panose="020B0502040204020203" pitchFamily="34" charset="0"/>
              </a:rPr>
              <a:t>arr</a:t>
            </a:r>
            <a:r>
              <a:rPr lang="it-IT" sz="2000" dirty="0">
                <a:latin typeface="Bahnschrift" panose="020B0502040204020203" pitchFamily="34" charset="0"/>
              </a:rPr>
              <a:t>. +121% </a:t>
            </a:r>
            <a:r>
              <a:rPr lang="it-IT" sz="2000" dirty="0" err="1">
                <a:latin typeface="Bahnschrift" panose="020B0502040204020203" pitchFamily="34" charset="0"/>
              </a:rPr>
              <a:t>pres</a:t>
            </a:r>
            <a:r>
              <a:rPr lang="it-IT" sz="2000" dirty="0">
                <a:latin typeface="Bahnschrift" panose="020B0502040204020203" pitchFamily="34" charset="0"/>
              </a:rPr>
              <a:t>.</a:t>
            </a:r>
          </a:p>
          <a:p>
            <a:r>
              <a:rPr lang="it-IT" sz="2000" b="1" dirty="0">
                <a:latin typeface="Bahnschrift" panose="020B0502040204020203" pitchFamily="34" charset="0"/>
              </a:rPr>
              <a:t>S. Bartolomeo</a:t>
            </a:r>
            <a:r>
              <a:rPr lang="it-IT" sz="2000" dirty="0">
                <a:latin typeface="Bahnschrift" panose="020B0502040204020203" pitchFamily="34" charset="0"/>
              </a:rPr>
              <a:t>: </a:t>
            </a:r>
            <a:r>
              <a:rPr lang="it-IT" sz="2000" b="1" dirty="0">
                <a:latin typeface="Bahnschrift" panose="020B0502040204020203" pitchFamily="34" charset="0"/>
              </a:rPr>
              <a:t>13.534 turisti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Bahnschrift" panose="020B0502040204020203" pitchFamily="34" charset="0"/>
              </a:rPr>
              <a:t>+189% </a:t>
            </a:r>
            <a:r>
              <a:rPr lang="it-IT" sz="2000" dirty="0" err="1">
                <a:latin typeface="Bahnschrift" panose="020B0502040204020203" pitchFamily="34" charset="0"/>
              </a:rPr>
              <a:t>arr</a:t>
            </a:r>
            <a:r>
              <a:rPr lang="it-IT" sz="2000" dirty="0">
                <a:latin typeface="Bahnschrift" panose="020B0502040204020203" pitchFamily="34" charset="0"/>
              </a:rPr>
              <a:t>. +223% </a:t>
            </a:r>
            <a:r>
              <a:rPr lang="it-IT" sz="2000" dirty="0" err="1">
                <a:latin typeface="Bahnschrift" panose="020B0502040204020203" pitchFamily="34" charset="0"/>
              </a:rPr>
              <a:t>pres</a:t>
            </a:r>
            <a:r>
              <a:rPr lang="it-IT" sz="2000" dirty="0">
                <a:latin typeface="Bahnschrift" panose="020B0502040204020203" pitchFamily="34" charset="0"/>
              </a:rPr>
              <a:t>.</a:t>
            </a:r>
          </a:p>
          <a:p>
            <a:r>
              <a:rPr lang="it-IT" sz="2000" b="1" dirty="0">
                <a:latin typeface="Bahnschrift" panose="020B0502040204020203" pitchFamily="34" charset="0"/>
              </a:rPr>
              <a:t>Sanremo</a:t>
            </a:r>
            <a:r>
              <a:rPr lang="it-IT" sz="2000" dirty="0">
                <a:latin typeface="Bahnschrift" panose="020B0502040204020203" pitchFamily="34" charset="0"/>
              </a:rPr>
              <a:t>: </a:t>
            </a:r>
            <a:r>
              <a:rPr lang="it-IT" sz="2000" b="1" dirty="0">
                <a:latin typeface="Bahnschrift" panose="020B0502040204020203" pitchFamily="34" charset="0"/>
              </a:rPr>
              <a:t>87.367 turisti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Bahnschrift" panose="020B0502040204020203" pitchFamily="34" charset="0"/>
              </a:rPr>
              <a:t>+220% arrivi e +199% </a:t>
            </a:r>
            <a:r>
              <a:rPr lang="it-IT" sz="2000" dirty="0" err="1">
                <a:latin typeface="Bahnschrift" panose="020B0502040204020203" pitchFamily="34" charset="0"/>
              </a:rPr>
              <a:t>pres</a:t>
            </a:r>
            <a:r>
              <a:rPr lang="it-IT" sz="2000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676F8E-DF43-4E62-B035-121DF916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48300" cy="4667249"/>
          </a:xfrm>
        </p:spPr>
        <p:txBody>
          <a:bodyPr>
            <a:noAutofit/>
          </a:bodyPr>
          <a:lstStyle/>
          <a:p>
            <a:pPr algn="ctr"/>
            <a:r>
              <a:rPr lang="it-IT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Italiani: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+81.396 </a:t>
            </a:r>
            <a:r>
              <a:rPr lang="it-IT" sz="32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</a:t>
            </a:r>
            <a:r>
              <a:rPr lang="it-IT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(+126%)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+257.466 </a:t>
            </a:r>
            <a:r>
              <a:rPr lang="it-IT" sz="32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</a:t>
            </a:r>
            <a:r>
              <a:rPr lang="it-IT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(+125%)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</a:t>
            </a:r>
            <a:r>
              <a:rPr lang="it-IT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media 3,18 gg.</a:t>
            </a:r>
          </a:p>
          <a:p>
            <a:pPr algn="ctr"/>
            <a:r>
              <a:rPr lang="it-IT" sz="3200" b="1" i="1" dirty="0">
                <a:solidFill>
                  <a:srgbClr val="002060"/>
                </a:solidFill>
              </a:rPr>
              <a:t>Stranieri: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3200" b="1" i="1" dirty="0">
                <a:solidFill>
                  <a:srgbClr val="002060"/>
                </a:solidFill>
              </a:rPr>
              <a:t>+78.497 </a:t>
            </a:r>
            <a:r>
              <a:rPr lang="it-IT" sz="3200" b="1" i="1" dirty="0" err="1">
                <a:solidFill>
                  <a:srgbClr val="002060"/>
                </a:solidFill>
              </a:rPr>
              <a:t>arr</a:t>
            </a:r>
            <a:r>
              <a:rPr lang="it-IT" sz="3200" b="1" i="1" dirty="0">
                <a:solidFill>
                  <a:srgbClr val="002060"/>
                </a:solidFill>
              </a:rPr>
              <a:t>. (+392%)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3200" b="1" i="1" dirty="0">
                <a:solidFill>
                  <a:srgbClr val="002060"/>
                </a:solidFill>
              </a:rPr>
              <a:t>+214.600 </a:t>
            </a:r>
            <a:r>
              <a:rPr lang="it-IT" sz="3200" b="1" i="1" dirty="0" err="1">
                <a:solidFill>
                  <a:srgbClr val="002060"/>
                </a:solidFill>
              </a:rPr>
              <a:t>pres</a:t>
            </a:r>
            <a:r>
              <a:rPr lang="it-IT" sz="3200" b="1" i="1" dirty="0">
                <a:solidFill>
                  <a:srgbClr val="002060"/>
                </a:solidFill>
              </a:rPr>
              <a:t>. (+468%)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3200" b="1" i="1" dirty="0" err="1">
                <a:solidFill>
                  <a:srgbClr val="002060"/>
                </a:solidFill>
              </a:rPr>
              <a:t>perm</a:t>
            </a:r>
            <a:r>
              <a:rPr lang="it-IT" sz="3200" b="1" i="1" dirty="0">
                <a:solidFill>
                  <a:srgbClr val="002060"/>
                </a:solidFill>
              </a:rPr>
              <a:t>. media 2,64 gg.</a:t>
            </a:r>
          </a:p>
          <a:p>
            <a:pPr algn="ctr"/>
            <a:endParaRPr lang="it-IT" sz="3200" b="1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EE95C4-28F5-407A-8235-F4FE5FDF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" y="6099243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B8C92C0-0445-45AD-B6D4-5FA507BA3FE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Cassa Integrazione Guadagni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1C45081-E492-48BB-ADCE-9DE5C29BD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677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50F40-9964-439E-B90D-0FA69B60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8" y="365125"/>
            <a:ext cx="10806954" cy="2620122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rgbClr val="002060"/>
                </a:solidFill>
                <a:latin typeface="Arial Black" panose="020B0A04020102020204" pitchFamily="34" charset="0"/>
              </a:rPr>
              <a:t>TURISMO/4</a:t>
            </a:r>
            <a:r>
              <a:rPr lang="it-IT" sz="3600" dirty="0">
                <a:latin typeface="Arial Black" panose="020B0A04020102020204" pitchFamily="34" charset="0"/>
              </a:rPr>
              <a:t>: Focus provenienza turisti</a:t>
            </a:r>
            <a:br>
              <a:rPr lang="it-IT" sz="3600" dirty="0">
                <a:latin typeface="Arial Black" panose="020B0A04020102020204" pitchFamily="34" charset="0"/>
              </a:rPr>
            </a:br>
            <a:r>
              <a:rPr lang="it-IT" sz="3600" dirty="0">
                <a:latin typeface="Arial Black" panose="020B0A04020102020204" pitchFamily="34" charset="0"/>
              </a:rPr>
              <a:t> </a:t>
            </a:r>
            <a:r>
              <a:rPr lang="it-IT" sz="3600" dirty="0" err="1">
                <a:solidFill>
                  <a:srgbClr val="FF0000"/>
                </a:solidFill>
                <a:latin typeface="Arial Black" panose="020B0A04020102020204" pitchFamily="34" charset="0"/>
              </a:rPr>
              <a:t>Gen-Mag</a:t>
            </a:r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2022</a:t>
            </a:r>
            <a:br>
              <a:rPr lang="it-IT" sz="3600" dirty="0">
                <a:latin typeface="Arial Black" panose="020B0A04020102020204" pitchFamily="34" charset="0"/>
              </a:rPr>
            </a:br>
            <a:r>
              <a:rPr lang="it-IT" sz="3600" dirty="0">
                <a:latin typeface="Arial Black" panose="020B0A04020102020204" pitchFamily="34" charset="0"/>
              </a:rPr>
              <a:t>Gli </a:t>
            </a:r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italiani</a:t>
            </a:r>
            <a:r>
              <a:rPr lang="it-IT" sz="3600" dirty="0">
                <a:latin typeface="Arial Black" panose="020B0A04020102020204" pitchFamily="34" charset="0"/>
              </a:rPr>
              <a:t> hanno una permanenza media di </a:t>
            </a:r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3,18</a:t>
            </a:r>
            <a:r>
              <a:rPr lang="it-IT" sz="3600" dirty="0">
                <a:latin typeface="Arial Black" panose="020B0A04020102020204" pitchFamily="34" charset="0"/>
              </a:rPr>
              <a:t> gg. per arrivo (i lombardi </a:t>
            </a:r>
            <a:r>
              <a:rPr lang="it-IT" sz="3600" dirty="0">
                <a:solidFill>
                  <a:schemeClr val="accent2"/>
                </a:solidFill>
                <a:latin typeface="Arial Black" panose="020B0A04020102020204" pitchFamily="34" charset="0"/>
              </a:rPr>
              <a:t>3,84</a:t>
            </a:r>
            <a:r>
              <a:rPr lang="it-IT" sz="3600" dirty="0">
                <a:latin typeface="Arial Black" panose="020B0A04020102020204" pitchFamily="34" charset="0"/>
              </a:rPr>
              <a:t>), </a:t>
            </a:r>
            <a:br>
              <a:rPr lang="it-IT" sz="3600" dirty="0">
                <a:latin typeface="Arial Black" panose="020B0A04020102020204" pitchFamily="34" charset="0"/>
              </a:rPr>
            </a:br>
            <a:r>
              <a:rPr lang="it-IT" sz="3600" dirty="0">
                <a:latin typeface="Arial Black" panose="020B0A04020102020204" pitchFamily="34" charset="0"/>
              </a:rPr>
              <a:t>gli </a:t>
            </a:r>
            <a:r>
              <a:rPr lang="it-IT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stranieri</a:t>
            </a:r>
            <a:r>
              <a:rPr lang="it-IT" sz="3600" dirty="0">
                <a:latin typeface="Arial Black" panose="020B0A04020102020204" pitchFamily="34" charset="0"/>
              </a:rPr>
              <a:t> </a:t>
            </a:r>
            <a:r>
              <a:rPr lang="it-IT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2,64</a:t>
            </a:r>
            <a:r>
              <a:rPr lang="it-IT" sz="3600" dirty="0">
                <a:latin typeface="Arial Black" panose="020B0A04020102020204" pitchFamily="34" charset="0"/>
              </a:rPr>
              <a:t> gg. (i tedeschi </a:t>
            </a:r>
            <a:r>
              <a:rPr lang="it-IT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4,29</a:t>
            </a:r>
            <a:r>
              <a:rPr lang="it-IT" sz="3600" dirty="0"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5422A40-23CF-4A50-A2D6-F4767C60B82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842004"/>
              </p:ext>
            </p:extLst>
          </p:nvPr>
        </p:nvGraphicFramePr>
        <p:xfrm>
          <a:off x="470648" y="3165400"/>
          <a:ext cx="5625352" cy="243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1270">
                  <a:extLst>
                    <a:ext uri="{9D8B030D-6E8A-4147-A177-3AD203B41FA5}">
                      <a16:colId xmlns:a16="http://schemas.microsoft.com/office/drawing/2014/main" val="2920285501"/>
                    </a:ext>
                  </a:extLst>
                </a:gridCol>
                <a:gridCol w="918429">
                  <a:extLst>
                    <a:ext uri="{9D8B030D-6E8A-4147-A177-3AD203B41FA5}">
                      <a16:colId xmlns:a16="http://schemas.microsoft.com/office/drawing/2014/main" val="4000325645"/>
                    </a:ext>
                  </a:extLst>
                </a:gridCol>
                <a:gridCol w="729557">
                  <a:extLst>
                    <a:ext uri="{9D8B030D-6E8A-4147-A177-3AD203B41FA5}">
                      <a16:colId xmlns:a16="http://schemas.microsoft.com/office/drawing/2014/main" val="1696979594"/>
                    </a:ext>
                  </a:extLst>
                </a:gridCol>
                <a:gridCol w="1005567">
                  <a:extLst>
                    <a:ext uri="{9D8B030D-6E8A-4147-A177-3AD203B41FA5}">
                      <a16:colId xmlns:a16="http://schemas.microsoft.com/office/drawing/2014/main" val="4245404248"/>
                    </a:ext>
                  </a:extLst>
                </a:gridCol>
                <a:gridCol w="1146578">
                  <a:extLst>
                    <a:ext uri="{9D8B030D-6E8A-4147-A177-3AD203B41FA5}">
                      <a16:colId xmlns:a16="http://schemas.microsoft.com/office/drawing/2014/main" val="1677241317"/>
                    </a:ext>
                  </a:extLst>
                </a:gridCol>
                <a:gridCol w="623951">
                  <a:extLst>
                    <a:ext uri="{9D8B030D-6E8A-4147-A177-3AD203B41FA5}">
                      <a16:colId xmlns:a16="http://schemas.microsoft.com/office/drawing/2014/main" val="57095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ITALIANI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Arrivi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Var</a:t>
                      </a:r>
                      <a:r>
                        <a:rPr lang="it-IT" sz="1400" b="1" dirty="0"/>
                        <a:t>. %</a:t>
                      </a:r>
                      <a:r>
                        <a:rPr lang="it-IT" b="1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Presenze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V.%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58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FF00"/>
                          </a:highlight>
                        </a:rPr>
                        <a:t>PIEM.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53.349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highlight>
                            <a:srgbClr val="FFFF00"/>
                          </a:highlight>
                        </a:rPr>
                        <a:t>LOMB</a:t>
                      </a:r>
                      <a:r>
                        <a:rPr lang="it-IT" b="1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168.012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53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LOMB.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43.733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PIEM.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154.522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5024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LIGURIA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10.657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LIG.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26.979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9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1" dirty="0"/>
                        <a:t>BASILICATA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627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230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Val d’AO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3.997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264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4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1" dirty="0"/>
                        <a:t>VAL D’AOSTA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1.159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212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TRENTO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2.440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i="1" dirty="0"/>
                        <a:t>253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929180"/>
                  </a:ext>
                </a:extLst>
              </a:tr>
            </a:tbl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DA673DB-2E72-42BE-B991-36A46C535D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3717706"/>
              </p:ext>
            </p:extLst>
          </p:nvPr>
        </p:nvGraphicFramePr>
        <p:xfrm>
          <a:off x="6096000" y="3143250"/>
          <a:ext cx="5181602" cy="24554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6067">
                  <a:extLst>
                    <a:ext uri="{9D8B030D-6E8A-4147-A177-3AD203B41FA5}">
                      <a16:colId xmlns:a16="http://schemas.microsoft.com/office/drawing/2014/main" val="758853768"/>
                    </a:ext>
                  </a:extLst>
                </a:gridCol>
                <a:gridCol w="872067">
                  <a:extLst>
                    <a:ext uri="{9D8B030D-6E8A-4147-A177-3AD203B41FA5}">
                      <a16:colId xmlns:a16="http://schemas.microsoft.com/office/drawing/2014/main" val="2869766978"/>
                    </a:ext>
                  </a:extLst>
                </a:gridCol>
                <a:gridCol w="659903">
                  <a:extLst>
                    <a:ext uri="{9D8B030D-6E8A-4147-A177-3AD203B41FA5}">
                      <a16:colId xmlns:a16="http://schemas.microsoft.com/office/drawing/2014/main" val="1984647954"/>
                    </a:ext>
                  </a:extLst>
                </a:gridCol>
                <a:gridCol w="694763">
                  <a:extLst>
                    <a:ext uri="{9D8B030D-6E8A-4147-A177-3AD203B41FA5}">
                      <a16:colId xmlns:a16="http://schemas.microsoft.com/office/drawing/2014/main" val="2906698181"/>
                    </a:ext>
                  </a:extLst>
                </a:gridCol>
                <a:gridCol w="1032935">
                  <a:extLst>
                    <a:ext uri="{9D8B030D-6E8A-4147-A177-3AD203B41FA5}">
                      <a16:colId xmlns:a16="http://schemas.microsoft.com/office/drawing/2014/main" val="989222075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1299134095"/>
                    </a:ext>
                  </a:extLst>
                </a:gridCol>
              </a:tblGrid>
              <a:tr h="123402">
                <a:tc>
                  <a:txBody>
                    <a:bodyPr/>
                    <a:lstStyle/>
                    <a:p>
                      <a:r>
                        <a:rPr lang="it-IT" sz="1600" dirty="0"/>
                        <a:t>STRANIERI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Arrivi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v.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Presenze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V.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035237"/>
                  </a:ext>
                </a:extLst>
              </a:tr>
              <a:tr h="417942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highlight>
                            <a:srgbClr val="FFFF00"/>
                          </a:highlight>
                        </a:rPr>
                        <a:t>FRA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41.408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highlight>
                            <a:srgbClr val="FFFF00"/>
                          </a:highlight>
                        </a:rPr>
                        <a:t>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69.875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597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481975"/>
                  </a:ext>
                </a:extLst>
              </a:tr>
              <a:tr h="417942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16.296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574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FRA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68.493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202211"/>
                  </a:ext>
                </a:extLst>
              </a:tr>
              <a:tr h="417942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9.274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577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30.255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439189"/>
                  </a:ext>
                </a:extLst>
              </a:tr>
              <a:tr h="417942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UKR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1.669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1432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UKR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3.845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831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37826"/>
                  </a:ext>
                </a:extLst>
              </a:tr>
              <a:tr h="417942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RUS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528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125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RUS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1.199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166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9208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D95274ED-8572-4B6F-A074-5B38F5D8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" y="5855497"/>
            <a:ext cx="1431455" cy="10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331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06CA760-6002-461D-BB02-7E49F008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Allegato statistico</a:t>
            </a:r>
            <a:br>
              <a:rPr lang="it-IT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it-IT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occupazione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9AE1370-6F7D-45D9-9455-5AA2CF160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Fonte: Alfa Liguria su Dati Istat, Anno 2021</a:t>
            </a:r>
          </a:p>
        </p:txBody>
      </p:sp>
    </p:spTree>
    <p:extLst>
      <p:ext uri="{BB962C8B-B14F-4D97-AF65-F5344CB8AC3E}">
        <p14:creationId xmlns:p14="http://schemas.microsoft.com/office/powerpoint/2010/main" val="32402228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5CA2A94-812E-4857-BB09-F83127650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91" y="230127"/>
            <a:ext cx="10647692" cy="1278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32D34E7-0539-4F45-8C7F-37BD94E81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65" y="1531589"/>
            <a:ext cx="8919038" cy="50962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163A1ED-4391-4E51-88BC-7BEC6C11B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519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7E34088-015D-4ED3-B1C2-7A7B1BD9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68" y="232801"/>
            <a:ext cx="10798863" cy="1067081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03EE299-1754-4A84-B0EB-5D1598D2F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6071" y="1275234"/>
            <a:ext cx="8965812" cy="54434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654E966-7984-474F-8464-3B305D9EA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3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83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D5E6B8-2D2A-4880-97A5-E25E0956D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38" y="0"/>
            <a:ext cx="9556124" cy="2107660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FCF8F52-C65D-41F6-BD8B-93EE79B4F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035" y="2814918"/>
            <a:ext cx="7009472" cy="26726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5FCBB4B-6E65-4131-B111-FF05B9A6B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166" y="1866945"/>
            <a:ext cx="4078199" cy="24273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86E66D4-68CE-4CFC-AC64-123F00C84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166" y="4363567"/>
            <a:ext cx="4060269" cy="23653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A4111FD-6D29-4E97-B004-E42821B87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973"/>
            <a:ext cx="1353670" cy="9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5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9D30A07-A4BA-43AD-8BF6-07EF1EEC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19"/>
            <a:ext cx="10515600" cy="1929840"/>
          </a:xfrm>
        </p:spPr>
        <p:txBody>
          <a:bodyPr>
            <a:noAutofit/>
          </a:bodyPr>
          <a:lstStyle/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tasso di disoccupazione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maschile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ad Imperia è sempre (e per distacco) il più alto della Liguria; quello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femminile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pur aumentando di oltre 2 p.p. sull’anno precedente non è il più alto della regione.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l’11,1% di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tasso di disoccupazione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Imperia ha il livello più alto di tutto il Nord-Italia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BE11A76-918F-45A8-959D-57E493113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117" y="2232213"/>
            <a:ext cx="10402707" cy="43878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9F6662F-734C-4EF4-B767-05D631872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52" y="6048096"/>
            <a:ext cx="1156447" cy="8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9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B47F0A9-69D0-4BE9-AF07-EDA939F1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96" y="3176081"/>
            <a:ext cx="9504608" cy="50583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E652EEF-A457-456A-8DD2-1CB3B98A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6" y="112205"/>
            <a:ext cx="9809408" cy="58704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B63308F6-397C-49EC-B4E9-C51FA006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96" y="618044"/>
            <a:ext cx="9978728" cy="932850"/>
          </a:xfrm>
        </p:spPr>
        <p:txBody>
          <a:bodyPr>
            <a:normAutofit/>
          </a:bodyPr>
          <a:lstStyle/>
          <a:p>
            <a:pPr algn="just"/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Ma solo nelle due fasce più giovani la disoccupazione femminile è la più elevata della Liguria; la disoccupazione maschile eccetto che per i 15&gt;24enni mostra sempre i livelli più alti della Liguria.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4AE3F45-F8A9-48E6-AA98-4C3F0369E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522" y="1690688"/>
            <a:ext cx="10220960" cy="516731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A92D23D-8B61-41FF-AEB8-875A29C2C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2" y="6069106"/>
            <a:ext cx="1126447" cy="7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925621E-E33B-4956-BCDB-BCEE184E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Nel 2021 il ricorso alle ore autorizzate per integrazioni salariali in provincia di Imperia sono calate del 23,9% sull’anno precedente.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it-IT" sz="2400" b="1" dirty="0">
                <a:latin typeface="Bahnschrift" panose="020B0502040204020203" pitchFamily="34" charset="0"/>
              </a:rPr>
              <a:t>Nei primi 5 mesi del 2022 si è ritornati sui livelli </a:t>
            </a:r>
            <a:r>
              <a:rPr lang="it-IT" sz="2400" b="1" dirty="0" err="1">
                <a:latin typeface="Bahnschrift" panose="020B0502040204020203" pitchFamily="34" charset="0"/>
              </a:rPr>
              <a:t>pre</a:t>
            </a:r>
            <a:r>
              <a:rPr lang="it-IT" sz="2400" b="1" dirty="0">
                <a:latin typeface="Bahnschrift" panose="020B0502040204020203" pitchFamily="34" charset="0"/>
              </a:rPr>
              <a:t>-pandemia con un calo del 96,5% sul corrispondente periodo del 2021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824F29A-243D-4D2D-834F-657E1B10E8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123610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8E3EE1A2-5EDF-4FB9-960A-5195EECF25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862857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6FCD3F8D-799A-4957-A5BA-C24D4194A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9976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BB677-6C42-493A-A199-E116C43E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9"/>
            <a:ext cx="10515600" cy="1651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Fondo di Solidarietà Bilaterale per l’Artigianato:</a:t>
            </a:r>
            <a:b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nel biennio 2020-21 ad Imperia presentate </a:t>
            </a:r>
            <a:r>
              <a:rPr lang="it-IT" sz="3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1.449 domande </a:t>
            </a: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it-IT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765 aziende </a:t>
            </a: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3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2.196 lavoratori</a:t>
            </a: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. La media di Imperia (</a:t>
            </a:r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2,87</a:t>
            </a: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 lavoratori per azienda presentatrice) è la più bassa della Liguria.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326A1D-E05A-43C0-B9C7-D611DDC170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718" y="1825624"/>
            <a:ext cx="6801389" cy="2585011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F087B61-5202-405B-A8BE-C761FEDFAE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0109" y="1877421"/>
            <a:ext cx="3985443" cy="49416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0F25C2B-17B6-49D7-927F-C7C276188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450" y="4545570"/>
            <a:ext cx="3850631" cy="23124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7B87C12-38CB-4D7C-ADCD-9200E8015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242"/>
            <a:ext cx="1083415" cy="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C1C2207-99A5-4E83-8C18-F87C5BA7D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Demografia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36258924-41AF-41E9-B199-D8C9B3FCA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Indicatori demografici anno 2021 e 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Gen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&gt;</a:t>
            </a:r>
            <a:r>
              <a:rPr lang="it-I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Mag</a:t>
            </a:r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2022</a:t>
            </a:r>
          </a:p>
          <a:p>
            <a:r>
              <a:rPr lang="it-I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su dati di fonte ISTAT</a:t>
            </a:r>
          </a:p>
        </p:txBody>
      </p:sp>
    </p:spTree>
    <p:extLst>
      <p:ext uri="{BB962C8B-B14F-4D97-AF65-F5344CB8AC3E}">
        <p14:creationId xmlns:p14="http://schemas.microsoft.com/office/powerpoint/2010/main" val="2044066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5063</Words>
  <Application>Microsoft Office PowerPoint</Application>
  <PresentationFormat>Widescreen</PresentationFormat>
  <Paragraphs>760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Presentazione standard di PowerPoint</vt:lpstr>
      <vt:lpstr>pnrr</vt:lpstr>
      <vt:lpstr>Risorse assegnate e progetti/finanziamenti approvati al 18/07/2022 (escluse infrastrutture) prov. IM</vt:lpstr>
      <vt:lpstr>IMPRESE</vt:lpstr>
      <vt:lpstr>Imperia nel 2021 ha la crescita maggiore, tra le province liguri, delle imprese attive (comprese quelle artigiane)</vt:lpstr>
      <vt:lpstr>Cassa Integrazione Guadagni</vt:lpstr>
      <vt:lpstr>Nel 2021 il ricorso alle ore autorizzate per integrazioni salariali in provincia di Imperia sono calate del 23,9% sull’anno precedente. Nei primi 5 mesi del 2022 si è ritornati sui livelli pre-pandemia con un calo del 96,5% sul corrispondente periodo del 2021</vt:lpstr>
      <vt:lpstr>Fondo di Solidarietà Bilaterale per l’Artigianato: nel biennio 2020-21 ad Imperia presentate 1.449 domande da 765 aziende per 2.196 lavoratori. La media di Imperia (2,87 lavoratori per azienda presentatrice) è la più bassa della Liguria.</vt:lpstr>
      <vt:lpstr>Demografia</vt:lpstr>
      <vt:lpstr>Solo il Comune di Imperia tra i capoluoghi di provincia liguri mostra un segno positivo sia sull’anno precedente sia sul 1° gennaio 2022. A livello provinciale Imperia ha il livello più contenuto di decremento demografico. Genova seppure in lenta discesa mostra sempre il calo maggiore.</vt:lpstr>
      <vt:lpstr>La mortalità nel 2021 cala del 5,8% rispetto al 2020, primo anno pandemico, ma è ancora lontana del 7% dalla media del quinquennio precedente (2015&gt;2019). Il 2021 si è chiuso con un livello di mortalità superiore al 2020 in 7 mesi su 12. Il 2022 si era aperto con un livello record di decessi (362), poi calati rapidamente nei mesi successivi; il cumulato nei primi quattro mesi (1.186 decessi) è però ancora superiore sia alla media pre-pandemia (+7,2%) sia al 1° Q. 2021 (+3,9%).</vt:lpstr>
      <vt:lpstr>Con un calo del 7,3 per mille rispetto al 2020 la Liguria ha il tasso di variazione della popolazione residente peggiore tra le regioni del Centro-Nord; Savona ha le percentuali più basse d’Italia nelle fasce d’età 0&gt;14 e 45&gt;64 anni e quella più alta nei 65+; inoltre la provincia di Savona ha l’età media più alta tra tutte le province italiane con 50,0 anni. (S=Stima; P=Provvisorio)</vt:lpstr>
      <vt:lpstr>Ad Imperia il maggior calo in percentuale delle nascite nella Liguria rispetto al 2020, mentre è in calo ovunque il numero medio di figli per donna, con Savona che tocca il livello più basso tra le province liguri; a Genova l’età media più alta al parto della regione.</vt:lpstr>
      <vt:lpstr>Savona ha sia il tasso di mortalità sia quello di crescita naturale (nati vivi meno i morti) peggiore tra tutte le province italiane ed è penultima per tasso di natalità; Imperia dopo Gorizia ha il tasso migratorio estero più elevato. Il tasso di mortalità della Liguria (15,0%) è secondo solo a quello del Molise (15,3%)</vt:lpstr>
      <vt:lpstr>Stranieri residenti</vt:lpstr>
      <vt:lpstr>Bangladesh +42,4% in soli due anni, Cina +25,3% e Peru +19,5%: queste le prime tre nazioni per aumenti in percentuale sul 2019. L’aumento dei residenti stranieri nel 2021 in provincia di Imperia è del 10,9%, con un sensibile incremento della componente maschile ormai quasi alla parità (49,8%) con quella femminile (50,2%).</vt:lpstr>
      <vt:lpstr>Tra le prime 10 nazionalità dei residenti stranieri in provincia di Imperia la metà provengono dall’Europa, 2 dall’Asia, 2 dall’Africa e 1 dall’America Latina. Solo i Romeni sono in calo rispetto al 2019, ma restano comunque la seconda nazione più presente dopo l’Albania; in forte aumento soprattutto Bangladesh, Perou, Marocco e Cina.</vt:lpstr>
      <vt:lpstr>Le variazioni sul 2019 vedono Bangladesh, Marocco e Albania con i maggiori incrementi in valore assoluto; 159 romeni in meno.</vt:lpstr>
      <vt:lpstr>ASSUNZIONI</vt:lpstr>
      <vt:lpstr>Pur recuperando 4.480 assunzioni sul 2020 (+16,3%), la provincia di Imperia segna il minor numero assoluto di avviamenti al lavoro dal 2017, ed è distante 3.268 assunzioni dal 2019 pre-pandemia (-9,3%). Anche le cessazioni di contratto a causa del rallentamento delle attività produttive e del blocco dei licenziamenti restano inferiori ai livelli del 2017&gt;2019 (pur aumentando del 10,3% sul 2020).</vt:lpstr>
      <vt:lpstr>La stasi delle assunzioni femminili era evidente già nel 2018-2019 mentre quelle maschili mostravano una dinamica nettamente migliore; nel 2020 sono cadute di più e nel 2021 hanno recuperato meno di quelle dei maschi. Le cessazioni rispecchiano fedelmente questo andamento ed addirittura nel 2021 le cessazioni dei contratti di lavoro femminili sono superiori a quelle maschili (segno di una maggiore fragilità ed una minore durata delle assunzioni) </vt:lpstr>
      <vt:lpstr>Con l’eccezione del 2019, il saldo occupazionale (assunzioni meno cessazioni di contratto) in provincia di Imperia vede la componente maschile superare quella femminile: anche il calo del 2020 vede quest’ultima particolarmente penalizzata (-65,3%) visto che nel 2021, pur recuperando moltissimo su quello precedente  riscontra un livello ancora inferiore al 2019 e soprattutto vede ampliarsi il divario con la componente maschile (24,7%)</vt:lpstr>
      <vt:lpstr>L’aumento del saldo occupazionale (in % sull’anno precedente) nel 2021 è particolarmente elevato per la componente femminile anche se negli ultimi due anni il calo (come visto nella slide precedente) era stato molto più marcato rispetto a quella maschile.</vt:lpstr>
      <vt:lpstr>Nel diagramma di sx le assunzioni effettuate da altre province verso la provincia di IMPERIA; a dx le assunzioni effettuate ad IM ma con sede al di fuori della provincia</vt:lpstr>
      <vt:lpstr>Saldo assunzioni da e verso Imperia con  altre province liguri  (e non)</vt:lpstr>
      <vt:lpstr>Imperia ha una incidenza dei contratti a tempo determinato leggermente superiore alla media regionale (62,5 vs 62,1%) ed inferiore per quelli a tempo indeterminato (16,7 vs 17,5%); inferiore alla media il ricorso al lavoro intermittente che rimane sotto il 10% del totale.</vt:lpstr>
      <vt:lpstr>L’incidenza di un basso titolo di studio nella provincia di Imperia è particolarmente evidente nell’assunzione dei lavoratori stranieri ed in quella dei maschi; molto più equilibrato il rapporto con l’istruzione superiore nella componente femminile. In totale spicca un 38,3% di assunzioni con la sola licenza media (6,2 p.p. sopra la media ligure).</vt:lpstr>
      <vt:lpstr>Imperia ha un’incidenza superiore alla media regionale nelle prime tre qualifiche professionali oggetto di assunzioni nel 2021 (camerieri, commessi e cuochi); anche per i braccianti ed i manovali la percentuale è superiore alla media Liguria. Dato che ha una sua conferma nella struttura occupazionale della provincia.  Solo negli addetti all’assistenza personale Imperia è 1,5 p.p sotto la media regionale.</vt:lpstr>
      <vt:lpstr>La provincia di Imperia si differenzia poco rispetto agli altri territori nelle assunzioni per fascia di età.</vt:lpstr>
      <vt:lpstr>OCCUPAZIONE</vt:lpstr>
      <vt:lpstr>OCCUPAZIONE/1: occupazione in aumento e disoccupazione in calo</vt:lpstr>
      <vt:lpstr>OCCUPAZIONE/2: l’importanza (ed il peso) delle Costruzioni rispetto all’Industria</vt:lpstr>
      <vt:lpstr>OCCUPAZIONE/3:  il peso dell’Agricoltura sull’occupazione </vt:lpstr>
      <vt:lpstr>OCCUPAZIONE/4:  I PRIMATI che non ti aspetti</vt:lpstr>
      <vt:lpstr>OCCUPAZIONE/5:  la ripresa dell’occupazione femminile</vt:lpstr>
      <vt:lpstr>OCCUPAZIONE/6: turismo e commercio  quasi 1 su 3 è occupato qui</vt:lpstr>
      <vt:lpstr>OCCUPAZIONE/7:  I PRIMATI (NEGATIVI)</vt:lpstr>
      <vt:lpstr>Denunce di infortunio  sul lavoro</vt:lpstr>
      <vt:lpstr>Denunce di infortunio al 31/05/2022: +76% sul 2021, ma meno decessi (-50%)</vt:lpstr>
      <vt:lpstr>Imperia nel 2021 ha rappresentato il  13% delle denunce di infortunio sul lavoro  ed il 24% dei decessi registrati in Liguria</vt:lpstr>
      <vt:lpstr>L’incidenza delle denunce di infortunio con causale «Covid-19» in Liguria sul totale delle denunce di infortunio scende dal 28,6 del 2020 all’11,1% del 2021 (le denunce di infortunio per Covid-19 sono state 2.099 nel 2021 in calo del 61.4% rispetto all’anno precedente quando furono 5.436).  L’incidenza maggiore in percentuale nel 2021 passa da Genova ad Imperia con il 13,8% seguita proprio da Genova con il 12,1% (ma qui vi è stato un calo di oltre 20 p.p. rispetto al 2020); sotto il 10% è Savona (9,6%) e soprattutto La Spezia che riscontra l’incidenza in percentuale minore della Liguria con il 7,1% di denunce Covid-19 sul totale.</vt:lpstr>
      <vt:lpstr>Le denunce di infortunio con esito mortale in Liguria nel 2021 sono state 34  (28 in occasione di lavoro e 6 in itinere) di cui 9 COVID correlate; -22,7% (-10 unità) sul 2020. Se filtriamo i decessi per Covid del 2021 abbiamo 25 infortuni mortali NON legati alla pandemia (su 34) di cui 6 in itinere (+1 sul 2020). Infortuni con esito mortale in calo a Genova (-9) ed Imperia (-2),  stazionarie a La Spezia (5) ed in aumento a Savona (+1) L’incidenza dei decessi per Covid sul totale degli infortuni mortali scende dal 45,5 al 26,5%.</vt:lpstr>
      <vt:lpstr>IMPERIA: 8 morti, tutti italiani di cui 1 femmina; in questa provincia i due morti in agricoltura SAVONA: 9 morti, di cui 2 stranieri; 8 maschi e 1 femmina; qui 3 morti nel settore Ateco E38 (Rifiuti/Riciclo mat.) qui anche la più anziana tra i morti per lavoro (68 anni, dall’Ecuador) GENOVA: 12 morti (1 straniero); 8 maschi e 4 femmine; qui 4 morti nelle Costruzioni (1 su 3) LA SPEZIA: 5 morti di cui 1 straniero; 4 maschi e 1 femmina; qui il decesso del lavoratore più giovane (italiano, 27 anni) </vt:lpstr>
      <vt:lpstr>Presentazione standard di PowerPoint</vt:lpstr>
      <vt:lpstr>Reddito e pensione di cittadinanza</vt:lpstr>
      <vt:lpstr>Maggiore diffusione territoriale delle misure di sostegno al reddito e maggiore importo medio mensile.</vt:lpstr>
      <vt:lpstr>Presentazione standard di PowerPoint</vt:lpstr>
      <vt:lpstr>Dei 13.538 nuclei familiari richiedenti il R+PdC in Liguria nei primi 5 mesi del 2022, il 55,3% proveniva dalla C.M. di Genova, il 18,1% dalla provincia di Imperia, il 15,9% da quella di Savona ed il 10,7% da quella de La Spezia.</vt:lpstr>
      <vt:lpstr>IMPERIA ha anche l’incidenza maggiore di persone coinvolte da R+PdC in rapporto alla popolazione residente (3,34% contro la media regionale del 2,57%)</vt:lpstr>
      <vt:lpstr>Nuclei percettori di RdC e PdC nel mese di Maggio 2022 In Liguria 20.419 familiari (759 in meno rispetto alla rilevazione di aprile) e 36.679 persone coinvolte (-2.091) per 501,50 € di importo medio mensile(-16,37€ rispetto al mese precedente). L’82,7% dei nuclei familiari (per 32.868 persone coinvolte) percepisce il Reddito di Cittadinanza ed il restante 17,3% la Pensione di Cittadinanza che coinvolge  3.811 persone in tutta la Liguria.</vt:lpstr>
      <vt:lpstr>Gli importi medi mensili sia del Reddito sia della Pensione di Cittadinanza in Liguria sono più elevati nella provincia di Imperia (rispettivamente +49,03 € per il RdC,  +24,14 € per la PdC e +41,17 € per il totale).  Imperia con 580,44 € ha l’importo medio mensile del Reddito di Cittadinanza più elevato tra tutte le province del Centro-Nord-Italia </vt:lpstr>
      <vt:lpstr>IMPERIA ha sempre anche il tasso di inclusione (persone coinvolte RdC/popolazione residente) maggiore con il 2,89% contro una media regionale ligure del 2,18%.</vt:lpstr>
      <vt:lpstr>pensioni</vt:lpstr>
      <vt:lpstr>Pensioni al 1° gennaio 2022 ad Imperia: 13,8% del totale ligure e  -25,5% di importo medio mensile</vt:lpstr>
      <vt:lpstr>Presentazione standard di PowerPoint</vt:lpstr>
      <vt:lpstr>TURISMO</vt:lpstr>
      <vt:lpstr>TURISMO/1: IMPERIA nel 2021 ha rappresentato  il 17,2% degli arrivi ed il 19.6% delle presenze turistiche della Liguria;  nel 2019 valeva il 18,8% negli arrivi ed il 21,1% nelle presenze.</vt:lpstr>
      <vt:lpstr>FOCUS sul TURISMO RUSSO: Imperia nel 2021 rappresenta il 18,8% degli arrivi ed il 21,5% delle presenze turistiche russe della Liguria;  nel 2019 però valeva il 27,8% negli arrivi ed il 29,9% nelle presenze.</vt:lpstr>
      <vt:lpstr>TURISMO/3: IMPERIA nei primi 5 mesi del 2022  sta recuperando rapidamente e si riavvicina ai livelli pre-pandemia  rispetto al gen.&gt;mag. ‘19 mancano ancora  57.881 arrivi (-19,1%) e 188.967 presenze (-20,7%)</vt:lpstr>
      <vt:lpstr>TURISMO/4: Focus provenienza turisti  Gen-Mag 2022 Gli italiani hanno una permanenza media di 3,18 gg. per arrivo (i lombardi 3,84),  gli stranieri 2,64 gg. (i tedeschi 4,29)</vt:lpstr>
      <vt:lpstr>Allegato statistico occupazione</vt:lpstr>
      <vt:lpstr>Presentazione standard di PowerPoint</vt:lpstr>
      <vt:lpstr>Presentazione standard di PowerPoint</vt:lpstr>
      <vt:lpstr>Presentazione standard di PowerPoint</vt:lpstr>
      <vt:lpstr>Il tasso di disoccupazione maschile ad Imperia è sempre (e per distacco) il più alto della Liguria; quello femminile pur aumentando di oltre 2 p.p. sull’anno precedente non è il più alto della regione. Con l’11,1% di tasso di disoccupazione, Imperia ha il livello più alto di tutto il Nord-Italia.</vt:lpstr>
      <vt:lpstr>Ma solo nelle due fasce più giovani la disoccupazione femminile è la più elevata della Liguria; la disoccupazione maschile eccetto che per i 15&gt;24enni mostra sempre i livelli più alti della Liguria.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DeSilva</dc:creator>
  <cp:lastModifiedBy>FULVIO FELLEGARA</cp:lastModifiedBy>
  <cp:revision>104</cp:revision>
  <cp:lastPrinted>2022-07-14T07:46:39Z</cp:lastPrinted>
  <dcterms:created xsi:type="dcterms:W3CDTF">2022-05-06T11:17:00Z</dcterms:created>
  <dcterms:modified xsi:type="dcterms:W3CDTF">2022-07-15T07:18:23Z</dcterms:modified>
</cp:coreProperties>
</file>