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144000" type="screen4x3"/>
  <p:notesSz cx="7099300" cy="102346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3366"/>
    <a:srgbClr val="FF9966"/>
    <a:srgbClr val="FF9933"/>
    <a:srgbClr val="777777"/>
    <a:srgbClr val="FFCC66"/>
    <a:srgbClr val="C0C0C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9" autoAdjust="0"/>
    <p:restoredTop sz="94664" autoAdjust="0"/>
  </p:normalViewPr>
  <p:slideViewPr>
    <p:cSldViewPr>
      <p:cViewPr>
        <p:scale>
          <a:sx n="100" d="100"/>
          <a:sy n="100" d="100"/>
        </p:scale>
        <p:origin x="-486" y="36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252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19550" y="0"/>
            <a:ext cx="3078163" cy="511175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pPr>
              <a:defRPr/>
            </a:pPr>
            <a:fld id="{F535241E-5A77-4E3A-A0DA-31782161B017}" type="datetimeFigureOut">
              <a:rPr lang="it-IT"/>
              <a:pPr>
                <a:defRPr/>
              </a:pPr>
              <a:t>20/05/2013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66763"/>
            <a:ext cx="2879725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1" tIns="47745" rIns="95491" bIns="47745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6925"/>
          </a:xfrm>
          <a:prstGeom prst="rect">
            <a:avLst/>
          </a:prstGeom>
        </p:spPr>
        <p:txBody>
          <a:bodyPr vert="horz" lIns="95491" tIns="47745" rIns="95491" bIns="47745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19550" y="9721850"/>
            <a:ext cx="3078163" cy="511175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pPr>
              <a:defRPr/>
            </a:pPr>
            <a:fld id="{8E99EE91-C8F9-4E0C-80EB-4018506611C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 smtClean="0"/>
              <a:t>Proposte per la scelta dei territori</a:t>
            </a:r>
          </a:p>
          <a:p>
            <a:pPr eaLnBrk="1" hangingPunct="1">
              <a:spcBef>
                <a:spcPct val="0"/>
              </a:spcBef>
            </a:pPr>
            <a:r>
              <a:rPr lang="it-IT" smtClean="0"/>
              <a:t>Gruppo 1: Bari, Imperia, Olbia, Pescara, Siena</a:t>
            </a:r>
          </a:p>
          <a:p>
            <a:pPr eaLnBrk="1" hangingPunct="1">
              <a:spcBef>
                <a:spcPct val="0"/>
              </a:spcBef>
            </a:pPr>
            <a:r>
              <a:rPr lang="it-IT" smtClean="0"/>
              <a:t>Gruppo 2: Frosinone, Reggio Calabria, Rovigo</a:t>
            </a:r>
          </a:p>
          <a:p>
            <a:pPr eaLnBrk="1" hangingPunct="1">
              <a:spcBef>
                <a:spcPct val="0"/>
              </a:spcBef>
            </a:pPr>
            <a:r>
              <a:rPr lang="it-IT" smtClean="0"/>
              <a:t>Gruppo 3: Firenze, Forlì Cesena</a:t>
            </a:r>
          </a:p>
        </p:txBody>
      </p:sp>
      <p:sp>
        <p:nvSpPr>
          <p:cNvPr id="15363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FE51763-292B-4D26-9BC4-1C5C7F102EF9}" type="slidenum">
              <a:rPr lang="it-IT" smtClean="0"/>
              <a:pPr/>
              <a:t>1</a:t>
            </a:fld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9229E-A8A6-44EC-B5D3-E9928563B89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F7D85-3605-42EF-B82D-FE03715929E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D14AC-8C92-47F3-BE19-1A4E0228F18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3F583-035F-45B4-A44B-61491247DB7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7274F-BBE3-4D09-83DA-0D343B87752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817BE-99A6-40E5-9F17-4D1EA57DA10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76341-FBFA-4FB8-BAEF-4DFA85A39D5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9B82B-72C8-4A00-BA9E-A84C7616553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FD9C3-0C70-469C-8192-4360D5E541D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D49F0-2C6B-4923-955A-41E8A1E54A0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E15CD-0FB1-4AFF-8702-AE8E9FC3787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80F86C2-4747-4245-B350-47381B16C82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0"/>
          <p:cNvSpPr>
            <a:spLocks noChangeArrowheads="1"/>
          </p:cNvSpPr>
          <p:nvPr/>
        </p:nvSpPr>
        <p:spPr bwMode="auto">
          <a:xfrm rot="-5400000">
            <a:off x="-4173537" y="4132262"/>
            <a:ext cx="9144000" cy="879475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t-IT" sz="6000" b="1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it-IT" sz="1600" b="1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2" name="Rectangle 25"/>
          <p:cNvSpPr>
            <a:spLocks noChangeArrowheads="1"/>
          </p:cNvSpPr>
          <p:nvPr/>
        </p:nvSpPr>
        <p:spPr bwMode="auto">
          <a:xfrm>
            <a:off x="838200" y="2057400"/>
            <a:ext cx="5849938" cy="571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endParaRPr lang="it-IT" sz="1400" b="1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14339" name="Rectangle 115"/>
          <p:cNvSpPr>
            <a:spLocks noChangeArrowheads="1"/>
          </p:cNvSpPr>
          <p:nvPr/>
        </p:nvSpPr>
        <p:spPr bwMode="auto">
          <a:xfrm>
            <a:off x="381000" y="0"/>
            <a:ext cx="438150" cy="9144000"/>
          </a:xfrm>
          <a:prstGeom prst="rect">
            <a:avLst/>
          </a:prstGeom>
          <a:solidFill>
            <a:srgbClr val="FF99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t-IT"/>
          </a:p>
        </p:txBody>
      </p:sp>
      <p:sp>
        <p:nvSpPr>
          <p:cNvPr id="14340" name="Rectangle 175"/>
          <p:cNvSpPr>
            <a:spLocks noChangeArrowheads="1"/>
          </p:cNvSpPr>
          <p:nvPr/>
        </p:nvSpPr>
        <p:spPr bwMode="auto">
          <a:xfrm>
            <a:off x="838200" y="2054225"/>
            <a:ext cx="6019800" cy="590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600"/>
              </a:spcBef>
              <a:tabLst>
                <a:tab pos="2066925" algn="l"/>
              </a:tabLst>
            </a:pPr>
            <a:endParaRPr lang="it-IT" sz="800" b="1">
              <a:solidFill>
                <a:srgbClr val="003366"/>
              </a:solidFill>
              <a:latin typeface="Trebuchet MS" pitchFamily="34" charset="0"/>
            </a:endParaRPr>
          </a:p>
          <a:p>
            <a:pPr>
              <a:spcBef>
                <a:spcPts val="600"/>
              </a:spcBef>
              <a:tabLst>
                <a:tab pos="2066925" algn="l"/>
              </a:tabLst>
            </a:pPr>
            <a:r>
              <a:rPr lang="it-IT" sz="800" b="1">
                <a:solidFill>
                  <a:srgbClr val="003366"/>
                </a:solidFill>
                <a:latin typeface="Trebuchet MS" pitchFamily="34" charset="0"/>
              </a:rPr>
              <a:t>Registrazione delle partecipanti</a:t>
            </a:r>
            <a:r>
              <a:rPr lang="it-IT" sz="800">
                <a:latin typeface="Trebuchet MS" pitchFamily="34" charset="0"/>
              </a:rPr>
              <a:t> </a:t>
            </a:r>
          </a:p>
          <a:p>
            <a:pPr>
              <a:tabLst>
                <a:tab pos="2066925" algn="l"/>
              </a:tabLst>
            </a:pPr>
            <a:endParaRPr lang="it-IT" sz="800">
              <a:solidFill>
                <a:srgbClr val="003366"/>
              </a:solidFill>
              <a:latin typeface="Trebuchet MS" pitchFamily="34" charset="0"/>
            </a:endParaRPr>
          </a:p>
          <a:p>
            <a:pPr>
              <a:tabLst>
                <a:tab pos="2066925" algn="l"/>
              </a:tabLst>
            </a:pPr>
            <a:r>
              <a:rPr lang="it-IT" sz="800" b="1">
                <a:solidFill>
                  <a:srgbClr val="003366"/>
                </a:solidFill>
                <a:latin typeface="Trebuchet MS" pitchFamily="34" charset="0"/>
              </a:rPr>
              <a:t>Apertura dei lavori </a:t>
            </a:r>
          </a:p>
          <a:p>
            <a:pPr>
              <a:tabLst>
                <a:tab pos="2066925" algn="l"/>
              </a:tabLst>
            </a:pPr>
            <a:r>
              <a:rPr lang="it-IT" sz="800">
                <a:solidFill>
                  <a:srgbClr val="003366"/>
                </a:solidFill>
                <a:latin typeface="Trebuchet MS" pitchFamily="34" charset="0"/>
              </a:rPr>
              <a:t>Presentazione della giornata, dell’articolazione degli interventi e dei materiali forniti alle partecipanti (materiali informativi servizi CPI, Agenzie per il lavoro, articoli interessanti per la ricerca del lavoro, percorsi di lettura, indirizzi utili)</a:t>
            </a:r>
          </a:p>
          <a:p>
            <a:pPr>
              <a:tabLst>
                <a:tab pos="2066925" algn="l"/>
              </a:tabLst>
            </a:pPr>
            <a:r>
              <a:rPr lang="it-IT" sz="800" b="1" i="1">
                <a:solidFill>
                  <a:srgbClr val="003366"/>
                </a:solidFill>
                <a:latin typeface="Trebuchet MS" pitchFamily="34" charset="0"/>
              </a:rPr>
              <a:t>Laura Amoretti,</a:t>
            </a:r>
            <a:r>
              <a:rPr lang="it-IT" sz="800"/>
              <a:t> </a:t>
            </a:r>
            <a:r>
              <a:rPr lang="it-IT" sz="800" i="1">
                <a:solidFill>
                  <a:srgbClr val="003366"/>
                </a:solidFill>
                <a:latin typeface="Trebuchet MS" pitchFamily="34" charset="0"/>
              </a:rPr>
              <a:t>Consigliera di Parità Provincia di Imperia</a:t>
            </a:r>
          </a:p>
          <a:p>
            <a:pPr>
              <a:tabLst>
                <a:tab pos="2066925" algn="l"/>
              </a:tabLst>
            </a:pPr>
            <a:endParaRPr lang="it-IT" sz="800">
              <a:solidFill>
                <a:srgbClr val="003366"/>
              </a:solidFill>
              <a:latin typeface="Trebuchet MS" pitchFamily="34" charset="0"/>
            </a:endParaRPr>
          </a:p>
          <a:p>
            <a:pPr>
              <a:tabLst>
                <a:tab pos="2066925" algn="l"/>
              </a:tabLst>
            </a:pPr>
            <a:r>
              <a:rPr lang="it-IT" sz="800" b="1">
                <a:solidFill>
                  <a:srgbClr val="003366"/>
                </a:solidFill>
                <a:latin typeface="Trebuchet MS" pitchFamily="34" charset="0"/>
              </a:rPr>
              <a:t>Contesto occupazionale  sul territorio</a:t>
            </a:r>
            <a:endParaRPr lang="it-IT" sz="800" i="1">
              <a:solidFill>
                <a:srgbClr val="003366"/>
              </a:solidFill>
              <a:latin typeface="Trebuchet MS" pitchFamily="34" charset="0"/>
            </a:endParaRPr>
          </a:p>
          <a:p>
            <a:pPr>
              <a:lnSpc>
                <a:spcPct val="80000"/>
              </a:lnSpc>
              <a:spcBef>
                <a:spcPts val="300"/>
              </a:spcBef>
              <a:tabLst>
                <a:tab pos="2066925" algn="l"/>
              </a:tabLst>
            </a:pPr>
            <a:r>
              <a:rPr lang="it-IT" sz="800">
                <a:solidFill>
                  <a:srgbClr val="003366"/>
                </a:solidFill>
                <a:latin typeface="Trebuchet MS" pitchFamily="34" charset="0"/>
              </a:rPr>
              <a:t>I profili professionali richiesti territorialmente e le domande/offerte di lavoro dei vari settori e comparti. </a:t>
            </a:r>
          </a:p>
          <a:p>
            <a:pPr>
              <a:lnSpc>
                <a:spcPct val="80000"/>
              </a:lnSpc>
              <a:spcBef>
                <a:spcPts val="300"/>
              </a:spcBef>
              <a:tabLst>
                <a:tab pos="2066925" algn="l"/>
              </a:tabLst>
            </a:pPr>
            <a:r>
              <a:rPr lang="it-IT" sz="800" b="1" i="1">
                <a:solidFill>
                  <a:srgbClr val="003366"/>
                </a:solidFill>
                <a:latin typeface="Trebuchet MS" pitchFamily="34" charset="0"/>
              </a:rPr>
              <a:t>Paolo Picollo, </a:t>
            </a:r>
            <a:r>
              <a:rPr lang="it-IT" sz="800" i="1">
                <a:solidFill>
                  <a:srgbClr val="003366"/>
                </a:solidFill>
                <a:latin typeface="Trebuchet MS" pitchFamily="34" charset="0"/>
              </a:rPr>
              <a:t>Osservatorio Mercato del Lavoro della Provincia di Imperia</a:t>
            </a:r>
            <a:endParaRPr lang="it-IT" sz="800">
              <a:solidFill>
                <a:srgbClr val="003366"/>
              </a:solidFill>
              <a:latin typeface="Trebuchet MS" pitchFamily="34" charset="0"/>
            </a:endParaRPr>
          </a:p>
          <a:p>
            <a:pPr>
              <a:lnSpc>
                <a:spcPct val="80000"/>
              </a:lnSpc>
              <a:spcBef>
                <a:spcPts val="300"/>
              </a:spcBef>
              <a:tabLst>
                <a:tab pos="2066925" algn="l"/>
              </a:tabLst>
            </a:pPr>
            <a:endParaRPr lang="it-IT" sz="800">
              <a:solidFill>
                <a:srgbClr val="003366"/>
              </a:solidFill>
              <a:latin typeface="Trebuchet MS" pitchFamily="34" charset="0"/>
            </a:endParaRPr>
          </a:p>
          <a:p>
            <a:pPr>
              <a:spcBef>
                <a:spcPts val="300"/>
              </a:spcBef>
              <a:tabLst>
                <a:tab pos="2066925" algn="l"/>
              </a:tabLst>
            </a:pPr>
            <a:r>
              <a:rPr lang="it-IT" sz="800" b="1">
                <a:solidFill>
                  <a:srgbClr val="003366"/>
                </a:solidFill>
                <a:latin typeface="Trebuchet MS" pitchFamily="34" charset="0"/>
              </a:rPr>
              <a:t>Kit di sopravvivenza nel mercato del lavoro che cambia</a:t>
            </a:r>
          </a:p>
          <a:p>
            <a:pPr>
              <a:spcBef>
                <a:spcPts val="300"/>
              </a:spcBef>
              <a:tabLst>
                <a:tab pos="2066925" algn="l"/>
              </a:tabLst>
            </a:pPr>
            <a:r>
              <a:rPr lang="it-IT" sz="800">
                <a:solidFill>
                  <a:srgbClr val="003366"/>
                </a:solidFill>
                <a:latin typeface="Trebuchet MS" pitchFamily="34" charset="0"/>
              </a:rPr>
              <a:t>Presentazione opportunità di impiego autonomo e subordinato alla luce delle nuove normative (L.92/2012 e succ.mod.int) – i sistemi di incentivo all’occupazione ( decreto Salva Italia; il programma straordinario nazionale Giovani e Donne; altri programmi nazionali (AMVA, ecc.))</a:t>
            </a:r>
          </a:p>
          <a:p>
            <a:pPr>
              <a:spcBef>
                <a:spcPts val="300"/>
              </a:spcBef>
              <a:tabLst>
                <a:tab pos="2066925" algn="l"/>
              </a:tabLst>
            </a:pPr>
            <a:r>
              <a:rPr lang="it-IT" sz="800" b="1" i="1">
                <a:solidFill>
                  <a:srgbClr val="003366"/>
                </a:solidFill>
                <a:latin typeface="Trebuchet MS" pitchFamily="34" charset="0"/>
              </a:rPr>
              <a:t>Barbara Maiani</a:t>
            </a:r>
          </a:p>
          <a:p>
            <a:pPr>
              <a:spcBef>
                <a:spcPts val="300"/>
              </a:spcBef>
              <a:tabLst>
                <a:tab pos="2066925" algn="l"/>
              </a:tabLst>
            </a:pPr>
            <a:endParaRPr lang="it-IT" sz="800" b="1" i="1">
              <a:solidFill>
                <a:srgbClr val="003366"/>
              </a:solidFill>
              <a:latin typeface="Trebuchet MS" pitchFamily="34" charset="0"/>
            </a:endParaRPr>
          </a:p>
          <a:p>
            <a:pPr>
              <a:spcBef>
                <a:spcPts val="300"/>
              </a:spcBef>
              <a:tabLst>
                <a:tab pos="2066925" algn="l"/>
              </a:tabLst>
            </a:pPr>
            <a:r>
              <a:rPr lang="it-IT" sz="800" b="1">
                <a:solidFill>
                  <a:srgbClr val="003366"/>
                </a:solidFill>
                <a:latin typeface="Trebuchet MS" pitchFamily="34" charset="0"/>
              </a:rPr>
              <a:t>Come cercare lavoro nell’era digitale</a:t>
            </a:r>
          </a:p>
          <a:p>
            <a:pPr>
              <a:spcBef>
                <a:spcPts val="300"/>
              </a:spcBef>
              <a:tabLst>
                <a:tab pos="2066925" algn="l"/>
              </a:tabLst>
            </a:pPr>
            <a:r>
              <a:rPr lang="it-IT" sz="800">
                <a:solidFill>
                  <a:srgbClr val="003366"/>
                </a:solidFill>
                <a:latin typeface="Trebuchet MS" pitchFamily="34" charset="0"/>
              </a:rPr>
              <a:t>L’utilizzo del web e dei social network per cercare nuove opportunità di lavoro</a:t>
            </a:r>
          </a:p>
          <a:p>
            <a:pPr>
              <a:spcBef>
                <a:spcPts val="300"/>
              </a:spcBef>
              <a:tabLst>
                <a:tab pos="2066925" algn="l"/>
              </a:tabLst>
            </a:pPr>
            <a:r>
              <a:rPr lang="it-IT" sz="800" b="1" i="1">
                <a:solidFill>
                  <a:srgbClr val="003366"/>
                </a:solidFill>
                <a:latin typeface="Trebuchet MS" pitchFamily="34" charset="0"/>
              </a:rPr>
              <a:t>Tiziana Amori – Italia lavoro</a:t>
            </a:r>
          </a:p>
          <a:p>
            <a:pPr>
              <a:spcBef>
                <a:spcPts val="300"/>
              </a:spcBef>
              <a:tabLst>
                <a:tab pos="2066925" algn="l"/>
              </a:tabLst>
            </a:pPr>
            <a:endParaRPr lang="it-IT" sz="800">
              <a:solidFill>
                <a:srgbClr val="003366"/>
              </a:solidFill>
              <a:latin typeface="Trebuchet MS" pitchFamily="34" charset="0"/>
            </a:endParaRPr>
          </a:p>
          <a:p>
            <a:pPr>
              <a:spcBef>
                <a:spcPts val="300"/>
              </a:spcBef>
              <a:tabLst>
                <a:tab pos="2066925" algn="l"/>
              </a:tabLst>
            </a:pPr>
            <a:r>
              <a:rPr lang="it-IT" sz="800" b="1">
                <a:solidFill>
                  <a:srgbClr val="003366"/>
                </a:solidFill>
                <a:latin typeface="Trebuchet MS" pitchFamily="34" charset="0"/>
              </a:rPr>
              <a:t>Team coaching – un approccio innovativo per la ricerca e costruzione del proprio percorso lavorativo</a:t>
            </a:r>
          </a:p>
          <a:p>
            <a:pPr>
              <a:spcBef>
                <a:spcPts val="300"/>
              </a:spcBef>
              <a:tabLst>
                <a:tab pos="2066925" algn="l"/>
              </a:tabLst>
            </a:pPr>
            <a:r>
              <a:rPr lang="it-IT" sz="800">
                <a:solidFill>
                  <a:srgbClr val="003366"/>
                </a:solidFill>
                <a:latin typeface="Trebuchet MS" pitchFamily="34" charset="0"/>
              </a:rPr>
              <a:t>Il coaching finalizzato alla ricerca del lavoro. Come affrontare la ricerca del lavoro partendo dalle proprie risorse personali e motivazionali.</a:t>
            </a:r>
          </a:p>
          <a:p>
            <a:pPr>
              <a:spcBef>
                <a:spcPts val="300"/>
              </a:spcBef>
              <a:tabLst>
                <a:tab pos="2066925" algn="l"/>
              </a:tabLst>
            </a:pPr>
            <a:r>
              <a:rPr lang="it-IT" sz="800" b="1" i="1">
                <a:solidFill>
                  <a:srgbClr val="003366"/>
                </a:solidFill>
                <a:latin typeface="Trebuchet MS" pitchFamily="34" charset="0"/>
              </a:rPr>
              <a:t>Donatella Ciammola</a:t>
            </a:r>
          </a:p>
          <a:p>
            <a:pPr>
              <a:spcBef>
                <a:spcPts val="300"/>
              </a:spcBef>
              <a:tabLst>
                <a:tab pos="2066925" algn="l"/>
              </a:tabLst>
            </a:pPr>
            <a:endParaRPr lang="it-IT" sz="800" i="1">
              <a:solidFill>
                <a:srgbClr val="003366"/>
              </a:solidFill>
              <a:latin typeface="Trebuchet MS" pitchFamily="34" charset="0"/>
            </a:endParaRPr>
          </a:p>
          <a:p>
            <a:pPr>
              <a:spcBef>
                <a:spcPts val="300"/>
              </a:spcBef>
              <a:tabLst>
                <a:tab pos="2066925" algn="l"/>
              </a:tabLst>
            </a:pPr>
            <a:r>
              <a:rPr lang="it-IT" sz="800" i="1">
                <a:solidFill>
                  <a:srgbClr val="003366"/>
                </a:solidFill>
                <a:latin typeface="Trebuchet MS" pitchFamily="34" charset="0"/>
              </a:rPr>
              <a:t>Light lunch  - al pranzo saranno invitate anche donne che con la loro esperienza potranno colloquiare con le partecipanti e raccontare la loro esperienza </a:t>
            </a:r>
          </a:p>
          <a:p>
            <a:pPr>
              <a:spcBef>
                <a:spcPts val="300"/>
              </a:spcBef>
              <a:tabLst>
                <a:tab pos="2066925" algn="l"/>
              </a:tabLst>
            </a:pPr>
            <a:endParaRPr lang="it-IT" sz="800" i="1">
              <a:solidFill>
                <a:srgbClr val="003366"/>
              </a:solidFill>
              <a:latin typeface="Trebuchet MS" pitchFamily="34" charset="0"/>
            </a:endParaRPr>
          </a:p>
          <a:p>
            <a:pPr>
              <a:spcBef>
                <a:spcPts val="300"/>
              </a:spcBef>
              <a:tabLst>
                <a:tab pos="2066925" algn="l"/>
              </a:tabLst>
            </a:pPr>
            <a:r>
              <a:rPr lang="it-IT" sz="800" b="1">
                <a:solidFill>
                  <a:srgbClr val="003366"/>
                </a:solidFill>
                <a:latin typeface="Trebuchet MS" pitchFamily="34" charset="0"/>
              </a:rPr>
              <a:t>Laboratorio 1: </a:t>
            </a:r>
            <a:r>
              <a:rPr lang="it-IT" sz="800" b="1" i="1">
                <a:solidFill>
                  <a:srgbClr val="003366"/>
                </a:solidFill>
                <a:latin typeface="Trebuchet MS" pitchFamily="34" charset="0"/>
              </a:rPr>
              <a:t>il lavoro fai da te</a:t>
            </a:r>
            <a:endParaRPr lang="it-IT" sz="800" b="1">
              <a:solidFill>
                <a:srgbClr val="003366"/>
              </a:solidFill>
              <a:latin typeface="Trebuchet MS" pitchFamily="34" charset="0"/>
            </a:endParaRPr>
          </a:p>
          <a:p>
            <a:pPr>
              <a:spcBef>
                <a:spcPts val="300"/>
              </a:spcBef>
              <a:tabLst>
                <a:tab pos="2066925" algn="l"/>
              </a:tabLst>
            </a:pPr>
            <a:r>
              <a:rPr lang="it-IT" sz="800">
                <a:solidFill>
                  <a:srgbClr val="003366"/>
                </a:solidFill>
                <a:latin typeface="Trebuchet MS" pitchFamily="34" charset="0"/>
              </a:rPr>
              <a:t>Dall’idea imprenditoriale alla sua realizzazione. Come sviluppare idee innovative d’impresa e lavoro autonomo partendo dalle proprie passioni e competenze. Individuazione di strumenti e di passi utili a facilitare il percorso di avvio di impresa . L’accesso al credito</a:t>
            </a:r>
          </a:p>
          <a:p>
            <a:pPr>
              <a:spcBef>
                <a:spcPts val="300"/>
              </a:spcBef>
              <a:tabLst>
                <a:tab pos="2066925" algn="l"/>
              </a:tabLst>
            </a:pPr>
            <a:r>
              <a:rPr lang="it-IT" sz="800" b="1" i="1">
                <a:solidFill>
                  <a:srgbClr val="003366"/>
                </a:solidFill>
                <a:latin typeface="Trebuchet MS" pitchFamily="34" charset="0"/>
              </a:rPr>
              <a:t>Raffaella Ranise – Cluadia Regina</a:t>
            </a:r>
          </a:p>
          <a:p>
            <a:pPr>
              <a:spcBef>
                <a:spcPts val="300"/>
              </a:spcBef>
              <a:tabLst>
                <a:tab pos="2066925" algn="l"/>
              </a:tabLst>
            </a:pPr>
            <a:endParaRPr lang="it-IT" sz="800" b="1" i="1">
              <a:solidFill>
                <a:srgbClr val="003366"/>
              </a:solidFill>
              <a:latin typeface="Trebuchet MS" pitchFamily="34" charset="0"/>
            </a:endParaRPr>
          </a:p>
          <a:p>
            <a:pPr>
              <a:spcBef>
                <a:spcPts val="300"/>
              </a:spcBef>
              <a:tabLst>
                <a:tab pos="2066925" algn="l"/>
              </a:tabLst>
            </a:pPr>
            <a:r>
              <a:rPr lang="it-IT" sz="800" b="1">
                <a:solidFill>
                  <a:srgbClr val="003366"/>
                </a:solidFill>
                <a:latin typeface="Trebuchet MS" pitchFamily="34" charset="0"/>
              </a:rPr>
              <a:t>Laboratorio 2: Orientamento alla ricerca del lavoro subordinato</a:t>
            </a:r>
          </a:p>
          <a:p>
            <a:pPr>
              <a:spcBef>
                <a:spcPts val="300"/>
              </a:spcBef>
              <a:tabLst>
                <a:tab pos="2066925" algn="l"/>
              </a:tabLst>
            </a:pPr>
            <a:r>
              <a:rPr lang="it-IT" sz="800">
                <a:solidFill>
                  <a:srgbClr val="003366"/>
                </a:solidFill>
                <a:latin typeface="Trebuchet MS" pitchFamily="34" charset="0"/>
              </a:rPr>
              <a:t>Presentazione delle opportunità per accesso al lavoro sul territorio locale e degli strumenti di candidatura per posizioni vacanti.</a:t>
            </a:r>
          </a:p>
          <a:p>
            <a:pPr>
              <a:spcBef>
                <a:spcPts val="300"/>
              </a:spcBef>
              <a:tabLst>
                <a:tab pos="2066925" algn="l"/>
              </a:tabLst>
            </a:pPr>
            <a:r>
              <a:rPr lang="it-IT" sz="800" b="1" i="1">
                <a:solidFill>
                  <a:srgbClr val="003366"/>
                </a:solidFill>
                <a:latin typeface="Trebuchet MS" pitchFamily="34" charset="0"/>
              </a:rPr>
              <a:t>Laura Amoretti</a:t>
            </a:r>
          </a:p>
        </p:txBody>
      </p:sp>
      <p:sp>
        <p:nvSpPr>
          <p:cNvPr id="14341" name="Rectangle 17"/>
          <p:cNvSpPr>
            <a:spLocks noChangeArrowheads="1"/>
          </p:cNvSpPr>
          <p:nvPr/>
        </p:nvSpPr>
        <p:spPr bwMode="auto">
          <a:xfrm>
            <a:off x="914400" y="990600"/>
            <a:ext cx="5659438" cy="1003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1600" b="1">
                <a:solidFill>
                  <a:srgbClr val="003366"/>
                </a:solidFill>
                <a:latin typeface="Trebuchet MS" pitchFamily="34" charset="0"/>
              </a:rPr>
              <a:t>INCONTRARE LE OPPORTUNITÀ:</a:t>
            </a:r>
          </a:p>
          <a:p>
            <a:pPr algn="ctr"/>
            <a:r>
              <a:rPr lang="it-IT" sz="1600" b="1">
                <a:solidFill>
                  <a:srgbClr val="003366"/>
                </a:solidFill>
                <a:latin typeface="Trebuchet MS" pitchFamily="34" charset="0"/>
              </a:rPr>
              <a:t> COME CREARE O TROVARE IL PROPRIO LAVORO NEL MERCATO DEL LAVORO CHE CAMBIA</a:t>
            </a:r>
          </a:p>
          <a:p>
            <a:pPr algn="ctr">
              <a:lnSpc>
                <a:spcPts val="1400"/>
              </a:lnSpc>
            </a:pPr>
            <a:r>
              <a:rPr lang="it-IT" sz="1000" i="1">
                <a:solidFill>
                  <a:srgbClr val="003366"/>
                </a:solidFill>
                <a:latin typeface="Trebuchet MS" pitchFamily="34" charset="0"/>
              </a:rPr>
              <a:t>della Consigliera di Parità di Imperia</a:t>
            </a:r>
            <a:endParaRPr lang="it-IT" sz="1100" i="1">
              <a:solidFill>
                <a:srgbClr val="FF0000"/>
              </a:solidFill>
              <a:latin typeface="Trebuchet MS" pitchFamily="34" charset="0"/>
            </a:endParaRPr>
          </a:p>
        </p:txBody>
      </p:sp>
      <p:pic>
        <p:nvPicPr>
          <p:cNvPr id="14342" name="Immagine 23" descr="logo italia lavoro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55563" y="8705850"/>
            <a:ext cx="893763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Rectangle 17"/>
          <p:cNvSpPr>
            <a:spLocks noChangeArrowheads="1"/>
          </p:cNvSpPr>
          <p:nvPr/>
        </p:nvSpPr>
        <p:spPr bwMode="auto">
          <a:xfrm rot="-5400000">
            <a:off x="-1154907" y="1154907"/>
            <a:ext cx="2709863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000" b="1">
                <a:solidFill>
                  <a:schemeClr val="bg1"/>
                </a:solidFill>
                <a:latin typeface="Trebuchet MS" pitchFamily="34" charset="0"/>
              </a:rPr>
              <a:t>Giornata informativa </a:t>
            </a:r>
          </a:p>
        </p:txBody>
      </p:sp>
      <p:pic>
        <p:nvPicPr>
          <p:cNvPr id="14344" name="Picture 17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914400"/>
            <a:ext cx="5122863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5" name="Rectangle 13"/>
          <p:cNvSpPr>
            <a:spLocks noChangeArrowheads="1"/>
          </p:cNvSpPr>
          <p:nvPr/>
        </p:nvSpPr>
        <p:spPr bwMode="auto">
          <a:xfrm>
            <a:off x="762000" y="8229600"/>
            <a:ext cx="541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 sz="900" b="1">
              <a:solidFill>
                <a:srgbClr val="003366"/>
              </a:solidFill>
              <a:latin typeface="Trebuchet MS" pitchFamily="34" charset="0"/>
            </a:endParaRPr>
          </a:p>
          <a:p>
            <a:endParaRPr lang="it-IT" sz="900" b="1">
              <a:solidFill>
                <a:srgbClr val="003366"/>
              </a:solidFill>
              <a:latin typeface="Trebuchet MS" pitchFamily="34" charset="0"/>
            </a:endParaRPr>
          </a:p>
        </p:txBody>
      </p:sp>
      <p:sp>
        <p:nvSpPr>
          <p:cNvPr id="14346" name="Rectangle 20"/>
          <p:cNvSpPr>
            <a:spLocks noChangeArrowheads="1"/>
          </p:cNvSpPr>
          <p:nvPr/>
        </p:nvSpPr>
        <p:spPr bwMode="auto">
          <a:xfrm flipH="1">
            <a:off x="0" y="8380413"/>
            <a:ext cx="685800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900" b="1">
                <a:solidFill>
                  <a:srgbClr val="003366"/>
                </a:solidFill>
                <a:latin typeface="Trebuchet MS" pitchFamily="34" charset="0"/>
              </a:rPr>
              <a:t> </a:t>
            </a:r>
          </a:p>
        </p:txBody>
      </p:sp>
      <p:pic>
        <p:nvPicPr>
          <p:cNvPr id="14347" name="Picture 22" descr="C:\Users\papale\Documents\Comunicazione corporate e PON 2011\Comunicazione corporate e PON\Format Consigliere\logo Rete Consigliere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81600" y="152400"/>
            <a:ext cx="4699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8" name="Rectangle 25"/>
          <p:cNvSpPr>
            <a:spLocks noChangeArrowheads="1"/>
          </p:cNvSpPr>
          <p:nvPr/>
        </p:nvSpPr>
        <p:spPr bwMode="auto">
          <a:xfrm>
            <a:off x="762000" y="1981200"/>
            <a:ext cx="5926138" cy="46038"/>
          </a:xfrm>
          <a:prstGeom prst="rect">
            <a:avLst/>
          </a:prstGeom>
          <a:solidFill>
            <a:srgbClr val="FF99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t-IT" sz="1400" b="1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14349" name="Rettangolo 1"/>
          <p:cNvSpPr>
            <a:spLocks noChangeArrowheads="1"/>
          </p:cNvSpPr>
          <p:nvPr/>
        </p:nvSpPr>
        <p:spPr bwMode="auto">
          <a:xfrm>
            <a:off x="200025" y="3429000"/>
            <a:ext cx="542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it-IT" sz="900" b="1" i="1">
              <a:solidFill>
                <a:srgbClr val="003366"/>
              </a:solidFill>
              <a:latin typeface="Trebuchet MS" pitchFamily="34" charset="0"/>
            </a:endParaRPr>
          </a:p>
        </p:txBody>
      </p:sp>
      <p:sp>
        <p:nvSpPr>
          <p:cNvPr id="14350" name="Rettangolo 2"/>
          <p:cNvSpPr>
            <a:spLocks noChangeArrowheads="1"/>
          </p:cNvSpPr>
          <p:nvPr/>
        </p:nvSpPr>
        <p:spPr bwMode="auto">
          <a:xfrm>
            <a:off x="76200" y="3178175"/>
            <a:ext cx="609600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it-IT" sz="900" b="1" i="1">
              <a:solidFill>
                <a:srgbClr val="003366"/>
              </a:solidFill>
              <a:latin typeface="Trebuchet MS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228600" y="3048000"/>
            <a:ext cx="647700" cy="244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it-IT" sz="1050" b="1" dirty="0">
                <a:solidFill>
                  <a:srgbClr val="002060"/>
                </a:solidFill>
                <a:latin typeface="Trebuchet MS" pitchFamily="34" charset="0"/>
              </a:rPr>
              <a:t>9.45</a:t>
            </a:r>
          </a:p>
        </p:txBody>
      </p:sp>
      <p:sp>
        <p:nvSpPr>
          <p:cNvPr id="25" name="CasellaDiTesto 24"/>
          <p:cNvSpPr txBox="1"/>
          <p:nvPr/>
        </p:nvSpPr>
        <p:spPr>
          <a:xfrm>
            <a:off x="228600" y="2209800"/>
            <a:ext cx="647700" cy="244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it-IT" sz="1050" b="1" dirty="0">
                <a:solidFill>
                  <a:srgbClr val="002060"/>
                </a:solidFill>
                <a:latin typeface="Trebuchet MS" pitchFamily="34" charset="0"/>
              </a:rPr>
              <a:t>9.00</a:t>
            </a:r>
          </a:p>
        </p:txBody>
      </p:sp>
      <p:sp>
        <p:nvSpPr>
          <p:cNvPr id="26" name="CasellaDiTesto 25"/>
          <p:cNvSpPr txBox="1"/>
          <p:nvPr/>
        </p:nvSpPr>
        <p:spPr>
          <a:xfrm>
            <a:off x="228600" y="4572000"/>
            <a:ext cx="647700" cy="244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it-IT" sz="1050" b="1" dirty="0">
                <a:solidFill>
                  <a:srgbClr val="002060"/>
                </a:solidFill>
                <a:latin typeface="Trebuchet MS" pitchFamily="34" charset="0"/>
              </a:rPr>
              <a:t>11.00</a:t>
            </a:r>
          </a:p>
        </p:txBody>
      </p:sp>
      <p:sp>
        <p:nvSpPr>
          <p:cNvPr id="24" name="CasellaDiTesto 23"/>
          <p:cNvSpPr txBox="1"/>
          <p:nvPr/>
        </p:nvSpPr>
        <p:spPr>
          <a:xfrm>
            <a:off x="228600" y="2514600"/>
            <a:ext cx="647700" cy="244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it-IT" sz="1050" b="1" dirty="0">
                <a:solidFill>
                  <a:srgbClr val="002060"/>
                </a:solidFill>
                <a:latin typeface="Trebuchet MS" pitchFamily="34" charset="0"/>
              </a:rPr>
              <a:t>9.30</a:t>
            </a:r>
          </a:p>
        </p:txBody>
      </p:sp>
      <p:sp>
        <p:nvSpPr>
          <p:cNvPr id="27" name="CasellaDiTesto 26"/>
          <p:cNvSpPr txBox="1"/>
          <p:nvPr/>
        </p:nvSpPr>
        <p:spPr>
          <a:xfrm>
            <a:off x="228600" y="5943600"/>
            <a:ext cx="647700" cy="244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it-IT" sz="1050" b="1" dirty="0">
                <a:solidFill>
                  <a:srgbClr val="002060"/>
                </a:solidFill>
                <a:latin typeface="Trebuchet MS" pitchFamily="34" charset="0"/>
              </a:rPr>
              <a:t>13.00</a:t>
            </a:r>
          </a:p>
        </p:txBody>
      </p:sp>
      <p:pic>
        <p:nvPicPr>
          <p:cNvPr id="14356" name="Picture 2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350963" y="152400"/>
            <a:ext cx="935037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CasellaDiTesto 22"/>
          <p:cNvSpPr txBox="1"/>
          <p:nvPr/>
        </p:nvSpPr>
        <p:spPr>
          <a:xfrm>
            <a:off x="228600" y="3657600"/>
            <a:ext cx="647700" cy="244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it-IT" sz="1050" b="1" dirty="0">
                <a:solidFill>
                  <a:srgbClr val="002060"/>
                </a:solidFill>
                <a:latin typeface="Trebuchet MS" pitchFamily="34" charset="0"/>
              </a:rPr>
              <a:t>10.15</a:t>
            </a:r>
          </a:p>
        </p:txBody>
      </p:sp>
      <p:sp>
        <p:nvSpPr>
          <p:cNvPr id="29" name="CasellaDiTesto 28"/>
          <p:cNvSpPr txBox="1"/>
          <p:nvPr/>
        </p:nvSpPr>
        <p:spPr>
          <a:xfrm>
            <a:off x="228600" y="6400800"/>
            <a:ext cx="647700" cy="244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it-IT" sz="1050" b="1" dirty="0">
                <a:solidFill>
                  <a:srgbClr val="002060"/>
                </a:solidFill>
                <a:latin typeface="Trebuchet MS" pitchFamily="34" charset="0"/>
              </a:rPr>
              <a:t>14.00</a:t>
            </a:r>
          </a:p>
        </p:txBody>
      </p:sp>
      <p:sp>
        <p:nvSpPr>
          <p:cNvPr id="28" name="CasellaDiTesto 27"/>
          <p:cNvSpPr txBox="1"/>
          <p:nvPr/>
        </p:nvSpPr>
        <p:spPr>
          <a:xfrm>
            <a:off x="228600" y="5181600"/>
            <a:ext cx="647700" cy="244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it-IT" sz="1050" b="1" dirty="0">
                <a:solidFill>
                  <a:srgbClr val="002060"/>
                </a:solidFill>
                <a:latin typeface="Trebuchet MS" pitchFamily="34" charset="0"/>
              </a:rPr>
              <a:t>11.30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noFill/>
          <a:miter lim="800000"/>
          <a:headEnd/>
          <a:tailEnd/>
        </a:ln>
      </a:spPr>
      <a:bodyPr>
        <a:spAutoFit/>
      </a:bodyPr>
      <a:lstStyle>
        <a:defPPr>
          <a:defRPr sz="900" b="1" i="1" dirty="0">
            <a:solidFill>
              <a:srgbClr val="003366"/>
            </a:solidFill>
            <a:latin typeface="Trebuchet MS" pitchFamily="34" charset="0"/>
          </a:defRPr>
        </a:defPPr>
      </a:lstStyle>
    </a:sp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7844</TotalTime>
  <Words>335</Words>
  <Application>Microsoft Office PowerPoint</Application>
  <PresentationFormat>Presentazione su schermo (4:3)</PresentationFormat>
  <Paragraphs>50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Struttura predefinita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</dc:creator>
  <cp:lastModifiedBy>Picollo999</cp:lastModifiedBy>
  <cp:revision>516</cp:revision>
  <cp:lastPrinted>2012-12-07T12:18:27Z</cp:lastPrinted>
  <dcterms:created xsi:type="dcterms:W3CDTF">1601-01-01T00:00:00Z</dcterms:created>
  <dcterms:modified xsi:type="dcterms:W3CDTF">2013-05-20T13:58:54Z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