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7" r:id="rId3"/>
    <p:sldId id="338" r:id="rId4"/>
    <p:sldId id="339" r:id="rId5"/>
    <p:sldId id="340" r:id="rId6"/>
    <p:sldId id="34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DL%202T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DL%202T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DL%202T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DL%202T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DL%202T2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DL%202T2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DL%202T2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b="1" dirty="0" err="1"/>
              <a:t>Occupati</a:t>
            </a:r>
            <a:r>
              <a:rPr lang="en-US" b="1" dirty="0"/>
              <a:t> in Liguria </a:t>
            </a:r>
            <a:r>
              <a:rPr lang="en-US" b="1" dirty="0" err="1"/>
              <a:t>nel</a:t>
            </a:r>
            <a:r>
              <a:rPr lang="en-US" b="1" dirty="0"/>
              <a:t> 2° </a:t>
            </a:r>
            <a:r>
              <a:rPr lang="en-US" b="1" dirty="0" err="1"/>
              <a:t>trimestre</a:t>
            </a:r>
            <a:r>
              <a:rPr lang="en-US" b="1" dirty="0"/>
              <a:t> 2018&gt;2023</a:t>
            </a:r>
          </a:p>
        </c:rich>
      </c:tx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Foglio4!$C$6</c:f>
              <c:strCache>
                <c:ptCount val="1"/>
                <c:pt idx="0">
                  <c:v>occupati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Foglio4!$D$5:$I$5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Foglio4!$D$6:$I$6</c:f>
              <c:numCache>
                <c:formatCode>#,##0.000_ ;\-#,##0.000\ </c:formatCode>
                <c:ptCount val="6"/>
                <c:pt idx="0">
                  <c:v>603.43499999999995</c:v>
                </c:pt>
                <c:pt idx="1">
                  <c:v>603.529</c:v>
                </c:pt>
                <c:pt idx="2">
                  <c:v>561.80200000000002</c:v>
                </c:pt>
                <c:pt idx="3">
                  <c:v>595.226</c:v>
                </c:pt>
                <c:pt idx="4">
                  <c:v>625.79</c:v>
                </c:pt>
                <c:pt idx="5">
                  <c:v>642.48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FB-4A53-9454-A869A29021A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795944671"/>
        <c:axId val="897101967"/>
      </c:barChart>
      <c:catAx>
        <c:axId val="795944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897101967"/>
        <c:crosses val="autoZero"/>
        <c:auto val="1"/>
        <c:lblAlgn val="ctr"/>
        <c:lblOffset val="100"/>
        <c:noMultiLvlLbl val="0"/>
      </c:catAx>
      <c:valAx>
        <c:axId val="897101967"/>
        <c:scaling>
          <c:orientation val="minMax"/>
        </c:scaling>
        <c:delete val="1"/>
        <c:axPos val="l"/>
        <c:numFmt formatCode="#,##0.000_ ;\-#,##0.000\ " sourceLinked="1"/>
        <c:majorTickMark val="none"/>
        <c:minorTickMark val="none"/>
        <c:tickLblPos val="nextTo"/>
        <c:crossAx val="7959446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occupati in Liguria nei macro-settori nel 2° trim. 2018&gt;2023</a:t>
            </a:r>
          </a:p>
        </c:rich>
      </c:tx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14415039264082935"/>
          <c:w val="0.93888888888888888"/>
          <c:h val="0.805886260305608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Foglio4!$C$28</c:f>
              <c:strCache>
                <c:ptCount val="1"/>
                <c:pt idx="0">
                  <c:v>ASP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Foglio4!$D$27:$I$27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Foglio4!$D$28:$I$28</c:f>
              <c:numCache>
                <c:formatCode>#,##0.000_ ;\-#,##0.000\ </c:formatCode>
                <c:ptCount val="6"/>
                <c:pt idx="0">
                  <c:v>7.5540000000000003</c:v>
                </c:pt>
                <c:pt idx="1">
                  <c:v>12.87</c:v>
                </c:pt>
                <c:pt idx="2">
                  <c:v>11.022</c:v>
                </c:pt>
                <c:pt idx="3">
                  <c:v>15.438000000000001</c:v>
                </c:pt>
                <c:pt idx="4">
                  <c:v>8.4890000000000008</c:v>
                </c:pt>
                <c:pt idx="5">
                  <c:v>4.4800000000000004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1C-442A-BD41-590C7F8F3010}"/>
            </c:ext>
          </c:extLst>
        </c:ser>
        <c:ser>
          <c:idx val="1"/>
          <c:order val="1"/>
          <c:tx>
            <c:strRef>
              <c:f>Foglio4!$C$29</c:f>
              <c:strCache>
                <c:ptCount val="1"/>
                <c:pt idx="0">
                  <c:v>Industria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Foglio4!$D$27:$I$27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Foglio4!$D$29:$I$29</c:f>
              <c:numCache>
                <c:formatCode>#,##0.000_ ;\-#,##0.000\ </c:formatCode>
                <c:ptCount val="6"/>
                <c:pt idx="0">
                  <c:v>123.642</c:v>
                </c:pt>
                <c:pt idx="1">
                  <c:v>114.096</c:v>
                </c:pt>
                <c:pt idx="2">
                  <c:v>104.119</c:v>
                </c:pt>
                <c:pt idx="3">
                  <c:v>118.49</c:v>
                </c:pt>
                <c:pt idx="4">
                  <c:v>125.07899999999999</c:v>
                </c:pt>
                <c:pt idx="5">
                  <c:v>134.21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1C-442A-BD41-590C7F8F3010}"/>
            </c:ext>
          </c:extLst>
        </c:ser>
        <c:ser>
          <c:idx val="2"/>
          <c:order val="2"/>
          <c:tx>
            <c:strRef>
              <c:f>Foglio4!$C$30</c:f>
              <c:strCache>
                <c:ptCount val="1"/>
                <c:pt idx="0">
                  <c:v>Terziario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Foglio4!$D$27:$I$27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Foglio4!$D$30:$I$30</c:f>
              <c:numCache>
                <c:formatCode>#,##0.000_ ;\-#,##0.000\ </c:formatCode>
                <c:ptCount val="6"/>
                <c:pt idx="0">
                  <c:v>472.23899999999998</c:v>
                </c:pt>
                <c:pt idx="1">
                  <c:v>476.56299999999999</c:v>
                </c:pt>
                <c:pt idx="2">
                  <c:v>446.66199999999998</c:v>
                </c:pt>
                <c:pt idx="3">
                  <c:v>461.298</c:v>
                </c:pt>
                <c:pt idx="4">
                  <c:v>492.221</c:v>
                </c:pt>
                <c:pt idx="5">
                  <c:v>503.79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1C-442A-BD41-590C7F8F301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708009423"/>
        <c:axId val="810178527"/>
      </c:barChart>
      <c:catAx>
        <c:axId val="7080094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10178527"/>
        <c:crosses val="autoZero"/>
        <c:auto val="1"/>
        <c:lblAlgn val="ctr"/>
        <c:lblOffset val="100"/>
        <c:noMultiLvlLbl val="0"/>
      </c:catAx>
      <c:valAx>
        <c:axId val="810178527"/>
        <c:scaling>
          <c:orientation val="minMax"/>
        </c:scaling>
        <c:delete val="1"/>
        <c:axPos val="l"/>
        <c:numFmt formatCode="#,##0.000_ ;\-#,##0.000\ " sourceLinked="1"/>
        <c:majorTickMark val="none"/>
        <c:minorTickMark val="none"/>
        <c:tickLblPos val="nextTo"/>
        <c:crossAx val="708009423"/>
        <c:crosses val="autoZero"/>
        <c:crossBetween val="between"/>
      </c:valAx>
      <c:spPr>
        <a:solidFill>
          <a:schemeClr val="bg2"/>
        </a:solidFill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4163405710649805"/>
          <c:y val="6.8940619580348014E-2"/>
          <c:w val="0.44020494313210845"/>
          <c:h val="8.93318022747156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Occupazione in Agricoltura Silvicoltura e Pesca in Liguria nel 2° trimestre 2018-2023</a:t>
            </a:r>
          </a:p>
        </c:rich>
      </c:tx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Foglio4!$C$28</c:f>
              <c:strCache>
                <c:ptCount val="1"/>
                <c:pt idx="0">
                  <c:v>ASP</c:v>
                </c:pt>
              </c:strCache>
            </c:strRef>
          </c:tx>
          <c:spPr>
            <a:solidFill>
              <a:srgbClr val="00B05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Foglio4!$D$27:$I$27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Foglio4!$D$28:$I$28</c:f>
              <c:numCache>
                <c:formatCode>#,##0.000_ ;\-#,##0.000\ </c:formatCode>
                <c:ptCount val="6"/>
                <c:pt idx="0">
                  <c:v>7.5540000000000003</c:v>
                </c:pt>
                <c:pt idx="1">
                  <c:v>12.87</c:v>
                </c:pt>
                <c:pt idx="2">
                  <c:v>11.022</c:v>
                </c:pt>
                <c:pt idx="3">
                  <c:v>15.438000000000001</c:v>
                </c:pt>
                <c:pt idx="4">
                  <c:v>8.4890000000000008</c:v>
                </c:pt>
                <c:pt idx="5">
                  <c:v>4.4800000000000004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4-4F18-A90A-5479438CD6D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891942159"/>
        <c:axId val="1123346751"/>
      </c:barChart>
      <c:catAx>
        <c:axId val="8919421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23346751"/>
        <c:crosses val="autoZero"/>
        <c:auto val="1"/>
        <c:lblAlgn val="ctr"/>
        <c:lblOffset val="100"/>
        <c:noMultiLvlLbl val="0"/>
      </c:catAx>
      <c:valAx>
        <c:axId val="112334675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.000_ ;\-#,##0.000\ " sourceLinked="1"/>
        <c:majorTickMark val="none"/>
        <c:minorTickMark val="none"/>
        <c:tickLblPos val="nextTo"/>
        <c:crossAx val="8919421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/>
              <a:t>occupati nei settori dell'Industria nel 2° trimestre 2018&gt;2023</a:t>
            </a:r>
          </a:p>
        </c:rich>
      </c:tx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Foglio4!$C$34</c:f>
              <c:strCache>
                <c:ptCount val="1"/>
                <c:pt idx="0">
                  <c:v>TOTALE INDUSTRIA ESCLUSE COSTRUZIONI (b-e)</c:v>
                </c:pt>
              </c:strCache>
            </c:strRef>
          </c:tx>
          <c:spPr>
            <a:ln w="7620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76200">
                <a:solidFill>
                  <a:srgbClr val="FF0000"/>
                </a:solidFill>
              </a:ln>
              <a:effectLst/>
            </c:spPr>
          </c:marker>
          <c:cat>
            <c:numRef>
              <c:f>Foglio4!$D$33:$I$33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Foglio4!$D$34:$I$34</c:f>
              <c:numCache>
                <c:formatCode>#,##0.000_ ;\-#,##0.000\ </c:formatCode>
                <c:ptCount val="6"/>
                <c:pt idx="0">
                  <c:v>81.251999999999995</c:v>
                </c:pt>
                <c:pt idx="1">
                  <c:v>80.635999999999996</c:v>
                </c:pt>
                <c:pt idx="2">
                  <c:v>71.516000000000005</c:v>
                </c:pt>
                <c:pt idx="3">
                  <c:v>81.334000000000003</c:v>
                </c:pt>
                <c:pt idx="4">
                  <c:v>78.372</c:v>
                </c:pt>
                <c:pt idx="5">
                  <c:v>93.509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871-4FE4-A609-9BE7C7799D92}"/>
            </c:ext>
          </c:extLst>
        </c:ser>
        <c:ser>
          <c:idx val="1"/>
          <c:order val="1"/>
          <c:tx>
            <c:strRef>
              <c:f>Foglio4!$C$35</c:f>
              <c:strCache>
                <c:ptCount val="1"/>
                <c:pt idx="0">
                  <c:v>costruzioni</c:v>
                </c:pt>
              </c:strCache>
            </c:strRef>
          </c:tx>
          <c:spPr>
            <a:ln w="57150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F0"/>
              </a:solidFill>
              <a:ln w="57150">
                <a:solidFill>
                  <a:srgbClr val="00B0F0"/>
                </a:solidFill>
              </a:ln>
              <a:effectLst/>
            </c:spPr>
          </c:marker>
          <c:cat>
            <c:numRef>
              <c:f>Foglio4!$D$33:$I$33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Foglio4!$D$35:$I$35</c:f>
              <c:numCache>
                <c:formatCode>#,##0.000_ ;\-#,##0.000\ </c:formatCode>
                <c:ptCount val="6"/>
                <c:pt idx="0">
                  <c:v>42.39</c:v>
                </c:pt>
                <c:pt idx="1">
                  <c:v>33.46</c:v>
                </c:pt>
                <c:pt idx="2">
                  <c:v>32.603000000000002</c:v>
                </c:pt>
                <c:pt idx="3">
                  <c:v>37.155999999999999</c:v>
                </c:pt>
                <c:pt idx="4">
                  <c:v>46.707999999999998</c:v>
                </c:pt>
                <c:pt idx="5">
                  <c:v>40.701000000000001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871-4FE4-A609-9BE7C7799D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5430671"/>
        <c:axId val="760597135"/>
      </c:lineChart>
      <c:catAx>
        <c:axId val="805430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60597135"/>
        <c:crosses val="autoZero"/>
        <c:auto val="1"/>
        <c:lblAlgn val="ctr"/>
        <c:lblOffset val="100"/>
        <c:noMultiLvlLbl val="0"/>
      </c:catAx>
      <c:valAx>
        <c:axId val="760597135"/>
        <c:scaling>
          <c:orientation val="minMax"/>
          <c:min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0_ ;\-#,##0.000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05430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occupati nei settori dei Servizi nel 2° trimestre 2018&gt;2023</a:t>
            </a:r>
          </a:p>
        </c:rich>
      </c:tx>
      <c:layout>
        <c:manualLayout>
          <c:xMode val="edge"/>
          <c:yMode val="edge"/>
          <c:x val="5.6446154457965469E-2"/>
          <c:y val="1.0899217535112186E-2"/>
        </c:manualLayout>
      </c:layout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22305555555555556"/>
          <c:w val="0.93888888888888888"/>
          <c:h val="0.66709006985412089"/>
        </c:manualLayout>
      </c:layout>
      <c:lineChart>
        <c:grouping val="standard"/>
        <c:varyColors val="0"/>
        <c:ser>
          <c:idx val="0"/>
          <c:order val="0"/>
          <c:tx>
            <c:strRef>
              <c:f>Foglio4!$C$42</c:f>
              <c:strCache>
                <c:ptCount val="1"/>
                <c:pt idx="0">
                  <c:v>C.A.R.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Foglio4!$D$41:$I$41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Foglio4!$D$42:$I$42</c:f>
              <c:numCache>
                <c:formatCode>#,##0.000_ ;\-#,##0.000\ </c:formatCode>
                <c:ptCount val="6"/>
                <c:pt idx="0">
                  <c:v>139.46799999999999</c:v>
                </c:pt>
                <c:pt idx="1">
                  <c:v>145.13900000000001</c:v>
                </c:pt>
                <c:pt idx="2">
                  <c:v>124.6</c:v>
                </c:pt>
                <c:pt idx="3">
                  <c:v>127.547</c:v>
                </c:pt>
                <c:pt idx="4">
                  <c:v>148.785</c:v>
                </c:pt>
                <c:pt idx="5">
                  <c:v>147.26900000000001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2C9-4E68-94AE-9303370F2B4B}"/>
            </c:ext>
          </c:extLst>
        </c:ser>
        <c:ser>
          <c:idx val="1"/>
          <c:order val="1"/>
          <c:tx>
            <c:strRef>
              <c:f>Foglio4!$C$43</c:f>
              <c:strCache>
                <c:ptCount val="1"/>
                <c:pt idx="0">
                  <c:v>A.A.S.</c:v>
                </c:pt>
              </c:strCache>
            </c:strRef>
          </c:tx>
          <c:spPr>
            <a:ln w="31750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rgbClr val="0070C0"/>
              </a:solidFill>
              <a:ln>
                <a:solidFill>
                  <a:srgbClr val="00B0F0"/>
                </a:solidFill>
              </a:ln>
              <a:effectLst/>
              <a:scene3d>
                <a:camera prst="orthographicFront"/>
                <a:lightRig rig="threePt" dir="t"/>
              </a:scene3d>
              <a:sp3d prstMaterial="metal">
                <a:bevelT w="88900" h="88900"/>
              </a:sp3d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Foglio4!$D$41:$I$41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Foglio4!$D$43:$I$43</c:f>
              <c:numCache>
                <c:formatCode>#,##0.000_ ;\-#,##0.000\ </c:formatCode>
                <c:ptCount val="6"/>
                <c:pt idx="0">
                  <c:v>332.77100000000002</c:v>
                </c:pt>
                <c:pt idx="1">
                  <c:v>331.42399999999998</c:v>
                </c:pt>
                <c:pt idx="2">
                  <c:v>322.06099999999998</c:v>
                </c:pt>
                <c:pt idx="3">
                  <c:v>333.75099999999998</c:v>
                </c:pt>
                <c:pt idx="4">
                  <c:v>343.43700000000001</c:v>
                </c:pt>
                <c:pt idx="5">
                  <c:v>356.52100000000002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2C9-4E68-94AE-9303370F2B4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83608911"/>
        <c:axId val="491310015"/>
      </c:lineChart>
      <c:catAx>
        <c:axId val="8836089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it-IT"/>
          </a:p>
        </c:txPr>
        <c:crossAx val="491310015"/>
        <c:crosses val="autoZero"/>
        <c:auto val="1"/>
        <c:lblAlgn val="ctr"/>
        <c:lblOffset val="100"/>
        <c:noMultiLvlLbl val="0"/>
      </c:catAx>
      <c:valAx>
        <c:axId val="491310015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.000_ ;\-#,##0.000\ " sourceLinked="1"/>
        <c:majorTickMark val="none"/>
        <c:minorTickMark val="none"/>
        <c:tickLblPos val="nextTo"/>
        <c:crossAx val="883608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1867285055277175"/>
          <c:y val="2.0503788907264394E-2"/>
          <c:w val="0.26719975343991093"/>
          <c:h val="5.1596524572359491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2"/>
                </a:solidFill>
                <a:highlight>
                  <a:srgbClr val="FFFF00"/>
                </a:highlight>
                <a:latin typeface="+mn-lt"/>
                <a:ea typeface="+mn-ea"/>
                <a:cs typeface="+mn-cs"/>
              </a:defRPr>
            </a:pPr>
            <a:r>
              <a:rPr lang="it-IT" sz="1200" dirty="0">
                <a:highlight>
                  <a:srgbClr val="FFFF00"/>
                </a:highlight>
              </a:rPr>
              <a:t>OCCUPATI per</a:t>
            </a:r>
            <a:r>
              <a:rPr lang="it-IT" sz="1200" baseline="0" dirty="0">
                <a:highlight>
                  <a:srgbClr val="FFFF00"/>
                </a:highlight>
              </a:rPr>
              <a:t> genere nel 2° Trim. 2018-2023</a:t>
            </a:r>
            <a:endParaRPr lang="it-IT" sz="1200" dirty="0">
              <a:highlight>
                <a:srgbClr val="FFFF00"/>
              </a:highlight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2"/>
              </a:solidFill>
              <a:highlight>
                <a:srgbClr val="FFFF00"/>
              </a:highligh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13563707116721346"/>
          <c:y val="9.2865123703112548E-2"/>
          <c:w val="0.84032286458292804"/>
          <c:h val="0.74688728154790707"/>
        </c:manualLayout>
      </c:layout>
      <c:lineChart>
        <c:grouping val="standard"/>
        <c:varyColors val="0"/>
        <c:ser>
          <c:idx val="0"/>
          <c:order val="0"/>
          <c:tx>
            <c:strRef>
              <c:f>'Ateco 2007 - posizione professi'!$I$32</c:f>
              <c:strCache>
                <c:ptCount val="1"/>
                <c:pt idx="0">
                  <c:v>M</c:v>
                </c:pt>
              </c:strCache>
            </c:strRef>
          </c:tx>
          <c:spPr>
            <a:ln w="57150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'Ateco 2007 - posizione professi'!$J$31:$O$31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'Ateco 2007 - posizione professi'!$J$32:$O$32</c:f>
              <c:numCache>
                <c:formatCode>#,##0.000_ ;\-#,##0.000\ </c:formatCode>
                <c:ptCount val="6"/>
                <c:pt idx="0">
                  <c:v>339.81700000000001</c:v>
                </c:pt>
                <c:pt idx="1">
                  <c:v>336.09199999999998</c:v>
                </c:pt>
                <c:pt idx="2">
                  <c:v>316.839</c:v>
                </c:pt>
                <c:pt idx="3">
                  <c:v>333.65300000000002</c:v>
                </c:pt>
                <c:pt idx="4">
                  <c:v>357.71800000000002</c:v>
                </c:pt>
                <c:pt idx="5">
                  <c:v>358.90899999999999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24-4FF3-A8CD-B6B9F40481DA}"/>
            </c:ext>
          </c:extLst>
        </c:ser>
        <c:ser>
          <c:idx val="1"/>
          <c:order val="1"/>
          <c:tx>
            <c:strRef>
              <c:f>'Ateco 2007 - posizione professi'!$I$33</c:f>
              <c:strCache>
                <c:ptCount val="1"/>
                <c:pt idx="0">
                  <c:v>F</c:v>
                </c:pt>
              </c:strCache>
            </c:strRef>
          </c:tx>
          <c:spPr>
            <a:ln w="571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'Ateco 2007 - posizione professi'!$J$31:$O$31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'Ateco 2007 - posizione professi'!$J$33:$O$33</c:f>
              <c:numCache>
                <c:formatCode>#,##0.000_ ;\-#,##0.000\ </c:formatCode>
                <c:ptCount val="6"/>
                <c:pt idx="0">
                  <c:v>263.61700000000002</c:v>
                </c:pt>
                <c:pt idx="1">
                  <c:v>267.43700000000001</c:v>
                </c:pt>
                <c:pt idx="2">
                  <c:v>244.96299999999999</c:v>
                </c:pt>
                <c:pt idx="3">
                  <c:v>261.57299999999998</c:v>
                </c:pt>
                <c:pt idx="4">
                  <c:v>268.072</c:v>
                </c:pt>
                <c:pt idx="5">
                  <c:v>283.57100000000003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24-4FF3-A8CD-B6B9F40481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54574655"/>
        <c:axId val="1055287935"/>
      </c:lineChart>
      <c:catAx>
        <c:axId val="105457465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055287935"/>
        <c:crosses val="autoZero"/>
        <c:auto val="1"/>
        <c:lblAlgn val="ctr"/>
        <c:lblOffset val="100"/>
        <c:noMultiLvlLbl val="0"/>
      </c:catAx>
      <c:valAx>
        <c:axId val="1055287935"/>
        <c:scaling>
          <c:orientation val="minMax"/>
          <c:min val="22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0_ ;\-#,##0.000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054574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200" dirty="0"/>
              <a:t>Occupati</a:t>
            </a:r>
            <a:r>
              <a:rPr lang="it-IT" sz="1200" baseline="0" dirty="0"/>
              <a:t> per condizione professionale nel 2° trim. 2018&gt;2023</a:t>
            </a:r>
            <a:endParaRPr lang="it-IT" sz="1200" dirty="0"/>
          </a:p>
        </c:rich>
      </c:tx>
      <c:layout>
        <c:manualLayout>
          <c:xMode val="edge"/>
          <c:yMode val="edge"/>
          <c:x val="0.2177493952124297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2.9382306929639366E-2"/>
          <c:y val="0.13959869541446984"/>
          <c:w val="0.94123538614072122"/>
          <c:h val="0.793559017413326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Foglio4!$C$38</c:f>
              <c:strCache>
                <c:ptCount val="1"/>
                <c:pt idx="0">
                  <c:v>DIP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Foglio4!$D$37:$I$37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Foglio4!$D$38:$I$38</c:f>
              <c:numCache>
                <c:formatCode>#,##0.000_ ;\-#,##0.000\ </c:formatCode>
                <c:ptCount val="6"/>
                <c:pt idx="0">
                  <c:v>435.00900000000001</c:v>
                </c:pt>
                <c:pt idx="1">
                  <c:v>427.02800000000002</c:v>
                </c:pt>
                <c:pt idx="2">
                  <c:v>408.34199999999998</c:v>
                </c:pt>
                <c:pt idx="3">
                  <c:v>455.81299999999999</c:v>
                </c:pt>
                <c:pt idx="4">
                  <c:v>483.10500000000002</c:v>
                </c:pt>
                <c:pt idx="5">
                  <c:v>482.54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38-4D33-8C8A-3B182552CBAF}"/>
            </c:ext>
          </c:extLst>
        </c:ser>
        <c:ser>
          <c:idx val="1"/>
          <c:order val="1"/>
          <c:tx>
            <c:strRef>
              <c:f>Foglio4!$C$39</c:f>
              <c:strCache>
                <c:ptCount val="1"/>
                <c:pt idx="0">
                  <c:v>IND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Foglio4!$D$37:$I$37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Foglio4!$D$39:$I$39</c:f>
              <c:numCache>
                <c:formatCode>#,##0.000_ ;\-#,##0.000\ </c:formatCode>
                <c:ptCount val="6"/>
                <c:pt idx="0">
                  <c:v>168.42599999999999</c:v>
                </c:pt>
                <c:pt idx="1">
                  <c:v>176.50200000000001</c:v>
                </c:pt>
                <c:pt idx="2">
                  <c:v>153.46</c:v>
                </c:pt>
                <c:pt idx="3">
                  <c:v>139.41300000000001</c:v>
                </c:pt>
                <c:pt idx="4">
                  <c:v>142.684</c:v>
                </c:pt>
                <c:pt idx="5">
                  <c:v>159.94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38-4D33-8C8A-3B182552CBA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892583007"/>
        <c:axId val="1044992639"/>
      </c:barChart>
      <c:catAx>
        <c:axId val="8925830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044992639"/>
        <c:crosses val="autoZero"/>
        <c:auto val="1"/>
        <c:lblAlgn val="ctr"/>
        <c:lblOffset val="100"/>
        <c:noMultiLvlLbl val="0"/>
      </c:catAx>
      <c:valAx>
        <c:axId val="1044992639"/>
        <c:scaling>
          <c:orientation val="minMax"/>
        </c:scaling>
        <c:delete val="1"/>
        <c:axPos val="l"/>
        <c:numFmt formatCode="#,##0.000_ ;\-#,##0.000\ " sourceLinked="1"/>
        <c:majorTickMark val="none"/>
        <c:minorTickMark val="none"/>
        <c:tickLblPos val="nextTo"/>
        <c:crossAx val="8925830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84019032667993387"/>
          <c:y val="8.6193136472465946E-4"/>
          <c:w val="0.15835065354074676"/>
          <c:h val="0.116390395334661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1F9CF4-3A9A-4DFE-85EE-FEA45288A5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D1D98BF-1E88-4C58-9069-00C207628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D2F152-A151-4C86-984F-B0B5CDECE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B3D-7ABF-435D-9C24-542534060378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3491CA3-FBB7-4A8B-AE6D-A0AE9B0C2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455410-76B7-4D5D-92AB-E6ED276DE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12CB-DE23-4486-8165-BBF351F83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4409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AC1D3A-8FB6-45EC-864A-9FCD2CAB0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6A5D824-C3B9-4231-AEA8-D7A28212F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41537D-EBA9-48FA-A441-525C91FDA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B3D-7ABF-435D-9C24-542534060378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C054564-CB31-497A-A6F0-6DDF1C814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600C5A-432E-4E49-B772-04A5B3B15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12CB-DE23-4486-8165-BBF351F83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1612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C7C3623-24E2-4A99-ABD3-804CF3BCBC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D5233FE-15C2-4EE8-8415-12F740457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D14C561-B050-4BC7-BF81-F29745526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B3D-7ABF-435D-9C24-542534060378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7C1D71-830D-4486-A3EF-50808FD58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BBE0FC-7F66-442F-BB6B-7C4713E34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12CB-DE23-4486-8165-BBF351F83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3493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0307F4-92F4-4EA1-A136-6A5B9ADF7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A10663-511A-4E64-A01B-880CE494C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9C7216-01F3-42EF-A3B7-86EBF0205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B3D-7ABF-435D-9C24-542534060378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BEBDBD-3D4F-4824-A353-A2F3DA95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77C0F9B-A5B8-4502-AA22-FBE30BCC2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12CB-DE23-4486-8165-BBF351F83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00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6C0C78-8EC6-40FF-9B77-9BDF5D7CA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197508E-6892-498B-981E-D2ED4065F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9F4EA78-D4B2-475E-82E5-09C17D93D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B3D-7ABF-435D-9C24-542534060378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CDD6C9-AD16-4BF6-809D-016BB846E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B24827-B175-4135-ABF4-264A0AC26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12CB-DE23-4486-8165-BBF351F83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7606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02BF79-BD42-47D2-B697-273FAC807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903975-BDD0-45C9-8F9D-4AFA8596F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31D4600-45BD-4058-97D4-0CB272624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7B15CC4-5176-4982-8CC7-E4BD723D0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B3D-7ABF-435D-9C24-542534060378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E1810F5-63B8-4905-AAF8-221BB1805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ADC8044-DAD4-49F4-BF9D-090900005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12CB-DE23-4486-8165-BBF351F83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3740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B03117-8313-4017-B02B-9C3345D67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CB06DE9-E8A4-4275-8DF9-218AEDB2E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5BBE465-1E52-43F4-9755-4A7AAF6FD1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7206C3F-E522-42FB-A150-FD46397BB0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8093A53-9373-4F35-A238-19188047D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07480E2-7573-4E54-883F-6BC7FCA1F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B3D-7ABF-435D-9C24-542534060378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06542E0-5DF2-451D-A4F8-66AF19BF8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68D4283-2553-41C8-9322-859B50B18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12CB-DE23-4486-8165-BBF351F83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9323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2CFDB0-AC0B-4E53-9654-5EBFAAEE7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A49D3AB-E2FE-48A2-8575-A598A34B9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B3D-7ABF-435D-9C24-542534060378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80A2F78-902D-4C5C-8BFE-A7163453C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8E508CF-0DC4-4DB8-8308-03DF6B392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12CB-DE23-4486-8165-BBF351F83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868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ED96BA4-11A7-476F-8EDE-4EE17ECE2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B3D-7ABF-435D-9C24-542534060378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A7990B7-31F4-40B2-92D8-57160A703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E103FF7-A8FC-40D9-9055-0BD8C9C56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12CB-DE23-4486-8165-BBF351F83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5522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C240DE-A390-4B23-920F-40DDCBB7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1D8298-87B3-4ABB-9863-685F48DA6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3633EA6-5F78-4B3E-90AD-5FF1FB80F5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7F2C086-A0D0-4AE2-B85C-DC568406D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B3D-7ABF-435D-9C24-542534060378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329586D-4653-4A8A-BEEE-EC21BD20B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A996FE-DC11-4EB0-AF0D-F34428236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12CB-DE23-4486-8165-BBF351F83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624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07DC86-0838-447C-B598-CD0514205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74A349D-6046-4AF4-B6B8-E83DA3BBF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D7A83F9-0745-4D10-A9E3-8E7BBF745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F64AA39-1656-44FE-BAB5-A19C4270C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B3D-7ABF-435D-9C24-542534060378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8CC67CE-C734-458F-9F14-B588AC9D9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B96D59C-AD59-420B-AB14-CFB15BF3F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12CB-DE23-4486-8165-BBF351F83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250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93DC8CB-BF1C-4A78-8D30-44ACE058E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66EEA35-79A0-4556-8D8F-CB0684D9D2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A36E5B-6DBF-469B-96A6-D20EF54E6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04B3D-7ABF-435D-9C24-542534060378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798663-4F76-440B-B092-2CA7A1812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A2E0D8-2154-4E7C-9A0C-01E3E991E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F12CB-DE23-4486-8165-BBF351F83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369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D11BEC-7C86-4145-B883-617EB08A85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OCCUPAZIONE IN LIGURIA NEL 2° TRIMESTRE 2018&gt;2023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20B2120-689B-48FB-B11E-5D0FD3FD1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166" y="3075432"/>
            <a:ext cx="5401056" cy="378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429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0A7C4F-324E-40DA-935D-A8CBF9F4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2060"/>
                </a:solidFill>
                <a:latin typeface="Abadi" panose="020B0604020104020204" pitchFamily="34" charset="0"/>
              </a:rPr>
              <a:t>+2,7% sul 2°t.2022    </a:t>
            </a:r>
            <a:r>
              <a:rPr lang="it-IT" dirty="0">
                <a:solidFill>
                  <a:srgbClr val="0070C0"/>
                </a:solidFill>
                <a:latin typeface="Abadi" panose="020B0604020104020204" pitchFamily="34" charset="0"/>
              </a:rPr>
              <a:t>+6,5% sul 2019</a:t>
            </a:r>
            <a:br>
              <a:rPr lang="it-IT" dirty="0">
                <a:latin typeface="Abadi" panose="020B0604020104020204" pitchFamily="34" charset="0"/>
              </a:rPr>
            </a:br>
            <a:r>
              <a:rPr lang="it-IT" dirty="0">
                <a:solidFill>
                  <a:srgbClr val="002060"/>
                </a:solidFill>
                <a:latin typeface="Abadi" panose="020B0604020104020204" pitchFamily="34" charset="0"/>
              </a:rPr>
              <a:t>+16.690 occupati     </a:t>
            </a:r>
            <a:r>
              <a:rPr lang="it-IT" dirty="0">
                <a:solidFill>
                  <a:srgbClr val="0070C0"/>
                </a:solidFill>
                <a:latin typeface="Abadi" panose="020B0604020104020204" pitchFamily="34" charset="0"/>
              </a:rPr>
              <a:t>+38.951 occupati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A9050578-D46F-4D4C-A825-EEFEEE540DC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9975" y="2120900"/>
          <a:ext cx="10058400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>
            <a:extLst>
              <a:ext uri="{FF2B5EF4-FFF2-40B4-BE49-F238E27FC236}">
                <a16:creationId xmlns:a16="http://schemas.microsoft.com/office/drawing/2014/main" id="{3DC88E8E-0F83-4190-B655-4A22F3D36D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8437" y="6104918"/>
            <a:ext cx="1063563" cy="753082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038D35D-5377-4083-872C-27A65B7B9A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790" y="147433"/>
            <a:ext cx="1257210" cy="88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872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DD75E376-265F-4C19-873B-33DEA7E25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00B050"/>
                </a:solidFill>
                <a:latin typeface="Abadi" panose="020B0604020104020204" pitchFamily="34" charset="0"/>
              </a:rPr>
              <a:t>Agricoltura: -47,2% </a:t>
            </a:r>
            <a:r>
              <a:rPr lang="it-IT" dirty="0">
                <a:solidFill>
                  <a:srgbClr val="FF0000"/>
                </a:solidFill>
                <a:latin typeface="Abadi" panose="020B0604020104020204" pitchFamily="34" charset="0"/>
              </a:rPr>
              <a:t>Industria: +7,3%</a:t>
            </a:r>
            <a:br>
              <a:rPr lang="it-IT" dirty="0">
                <a:solidFill>
                  <a:srgbClr val="FF0000"/>
                </a:solidFill>
                <a:latin typeface="Abadi" panose="020B0604020104020204" pitchFamily="34" charset="0"/>
              </a:rPr>
            </a:br>
            <a:r>
              <a:rPr lang="it-IT" b="1" dirty="0">
                <a:solidFill>
                  <a:srgbClr val="7030A0"/>
                </a:solidFill>
                <a:latin typeface="Abadi" panose="020B0604020104020204" pitchFamily="34" charset="0"/>
              </a:rPr>
              <a:t>Terziario-Servizi: +2,4%</a:t>
            </a:r>
          </a:p>
        </p:txBody>
      </p:sp>
      <p:graphicFrame>
        <p:nvGraphicFramePr>
          <p:cNvPr id="9" name="Segnaposto contenuto 8">
            <a:extLst>
              <a:ext uri="{FF2B5EF4-FFF2-40B4-BE49-F238E27FC236}">
                <a16:creationId xmlns:a16="http://schemas.microsoft.com/office/drawing/2014/main" id="{59298B53-A5C1-40A4-90C5-C7EF965B7B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8665980"/>
              </p:ext>
            </p:extLst>
          </p:nvPr>
        </p:nvGraphicFramePr>
        <p:xfrm>
          <a:off x="1069975" y="1613647"/>
          <a:ext cx="10058400" cy="5041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Immagine 9">
            <a:extLst>
              <a:ext uri="{FF2B5EF4-FFF2-40B4-BE49-F238E27FC236}">
                <a16:creationId xmlns:a16="http://schemas.microsoft.com/office/drawing/2014/main" id="{30960E6F-A976-4F7B-8768-CA39957DE6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8437" y="6104918"/>
            <a:ext cx="1063563" cy="75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233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E3F1534-A20A-4A78-901E-0434DC9D8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085" y="75414"/>
            <a:ext cx="11576115" cy="201856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L’Agricoltura ha perso 10.958 occupati in soli due anni</a:t>
            </a:r>
            <a:br>
              <a:rPr lang="it-IT" sz="4000" dirty="0">
                <a:latin typeface="Abadi" panose="020B0604020104020204" pitchFamily="34" charset="0"/>
              </a:rPr>
            </a:br>
            <a:r>
              <a:rPr lang="it-IT" sz="4400" dirty="0">
                <a:solidFill>
                  <a:srgbClr val="FF0000"/>
                </a:solidFill>
                <a:latin typeface="Abadi" panose="020B0604020104020204" pitchFamily="34" charset="0"/>
              </a:rPr>
              <a:t>l’industria manifatturiera ai massimi dal 2018</a:t>
            </a:r>
            <a:br>
              <a:rPr lang="it-IT" sz="4000" dirty="0">
                <a:latin typeface="Abadi" panose="020B0604020104020204" pitchFamily="34" charset="0"/>
              </a:rPr>
            </a:br>
            <a:r>
              <a:rPr lang="it-IT" sz="4000" b="1" dirty="0">
                <a:solidFill>
                  <a:srgbClr val="00B0F0"/>
                </a:solidFill>
                <a:latin typeface="Abadi" panose="020B0604020104020204" pitchFamily="34" charset="0"/>
              </a:rPr>
              <a:t>le costruzioni -6.007 unità ma +21,6% sul 2019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A0AC3E2-9FD7-4EF0-8802-BEA94826EB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8437" y="6104918"/>
            <a:ext cx="1063563" cy="753082"/>
          </a:xfrm>
          <a:prstGeom prst="rect">
            <a:avLst/>
          </a:prstGeom>
        </p:spPr>
      </p:pic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07C66FA0-669C-4548-85D4-334B84718AB7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11085" y="2193925"/>
          <a:ext cx="5513453" cy="397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Segnaposto contenuto 8">
            <a:extLst>
              <a:ext uri="{FF2B5EF4-FFF2-40B4-BE49-F238E27FC236}">
                <a16:creationId xmlns:a16="http://schemas.microsoft.com/office/drawing/2014/main" id="{001C4FF3-32B8-4754-93DB-C9F5A95CFF65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364288" y="2193925"/>
          <a:ext cx="5522912" cy="397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78867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E6905B7D-43A2-41F2-98B8-0F6DD0FBD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719"/>
            <a:ext cx="10515600" cy="1618970"/>
          </a:xfrm>
        </p:spPr>
        <p:txBody>
          <a:bodyPr>
            <a:normAutofit/>
          </a:bodyPr>
          <a:lstStyle/>
          <a:p>
            <a:pPr algn="ctr"/>
            <a:r>
              <a:rPr lang="it-IT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Commercio-turismo -1% sul 2022</a:t>
            </a:r>
            <a:b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</a:br>
            <a:r>
              <a:rPr lang="it-IT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Altre Attività Dei Servizi ai massimi</a:t>
            </a: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1A1162DF-1F6E-4CC0-A4B2-5669095C701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9975" y="2120900"/>
          <a:ext cx="10058400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Immagine 7">
            <a:extLst>
              <a:ext uri="{FF2B5EF4-FFF2-40B4-BE49-F238E27FC236}">
                <a16:creationId xmlns:a16="http://schemas.microsoft.com/office/drawing/2014/main" id="{70EBFD73-C8E0-417F-9A73-5C41CCCC31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8437" y="6104918"/>
            <a:ext cx="1063563" cy="75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56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731EF94-B9FB-4823-AA2D-43DBC7102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901" y="89647"/>
            <a:ext cx="11136197" cy="2004329"/>
          </a:xfrm>
        </p:spPr>
        <p:txBody>
          <a:bodyPr>
            <a:normAutofit/>
          </a:bodyPr>
          <a:lstStyle/>
          <a:p>
            <a:pPr algn="ctr"/>
            <a:r>
              <a:rPr lang="it-IT" sz="4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Differenziale di genere scende all’11,7% nel 2°T. 2023</a:t>
            </a:r>
            <a:br>
              <a:rPr lang="it-IT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Dipendenti: +13%  </a:t>
            </a:r>
            <a:r>
              <a:rPr lang="it-IT" sz="4400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sul 2019   </a:t>
            </a:r>
            <a:r>
              <a:rPr lang="it-IT" cap="none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it-IT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ndipendenti: -9,4%</a:t>
            </a:r>
            <a:endParaRPr lang="it-IT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5DAD85A0-757D-40A8-9315-1DB43BD551DB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27901" y="2193925"/>
          <a:ext cx="5568099" cy="397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588417D0-8EB7-4A00-9FEF-0EE26A379C01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364287" y="2193925"/>
          <a:ext cx="5299811" cy="397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Immagine 8">
            <a:extLst>
              <a:ext uri="{FF2B5EF4-FFF2-40B4-BE49-F238E27FC236}">
                <a16:creationId xmlns:a16="http://schemas.microsoft.com/office/drawing/2014/main" id="{60094F93-DD19-4E70-B858-8C89616957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28437" y="6104918"/>
            <a:ext cx="1063563" cy="75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0771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Abadi</vt:lpstr>
      <vt:lpstr>Arial</vt:lpstr>
      <vt:lpstr>Calibri</vt:lpstr>
      <vt:lpstr>Calibri Light</vt:lpstr>
      <vt:lpstr>Tema di Office</vt:lpstr>
      <vt:lpstr>OCCUPAZIONE IN LIGURIA NEL 2° TRIMESTRE 2018&gt;2023</vt:lpstr>
      <vt:lpstr>+2,7% sul 2°t.2022    +6,5% sul 2019 +16.690 occupati     +38.951 occupati</vt:lpstr>
      <vt:lpstr>Agricoltura: -47,2% Industria: +7,3% Terziario-Servizi: +2,4%</vt:lpstr>
      <vt:lpstr>L’Agricoltura ha perso 10.958 occupati in soli due anni l’industria manifatturiera ai massimi dal 2018 le costruzioni -6.007 unità ma +21,6% sul 2019</vt:lpstr>
      <vt:lpstr>Commercio-turismo -1% sul 2022 Altre Attività Dei Servizi ai massimi</vt:lpstr>
      <vt:lpstr>Differenziale di genere scende all’11,7% nel 2°T. 2023 Dipendenti: +13%  sul 2019   Indipendenti: -9,4%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OCCUPAZIONE IN LIGURIA NEL 2° TRIMESTRE 2018&gt;2023</dc:title>
  <dc:creator>Marco DeSilva</dc:creator>
  <cp:lastModifiedBy>Marco DeSilva</cp:lastModifiedBy>
  <cp:revision>1</cp:revision>
  <dcterms:created xsi:type="dcterms:W3CDTF">2023-09-13T14:07:24Z</dcterms:created>
  <dcterms:modified xsi:type="dcterms:W3CDTF">2023-09-13T14:07:32Z</dcterms:modified>
</cp:coreProperties>
</file>