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66" r:id="rId5"/>
    <p:sldId id="259" r:id="rId6"/>
    <p:sldId id="265" r:id="rId7"/>
    <p:sldId id="260" r:id="rId8"/>
    <p:sldId id="261" r:id="rId9"/>
    <p:sldId id="262" r:id="rId10"/>
    <p:sldId id="263" r:id="rId11"/>
    <p:sldId id="264"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B6D1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1" d="100"/>
          <a:sy n="71" d="100"/>
        </p:scale>
        <p:origin x="-2136" y="-5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45277-8B41-429C-905B-311FFB80B767}" type="datetimeFigureOut">
              <a:rPr lang="it-IT" smtClean="0"/>
              <a:pPr/>
              <a:t>28/04/2021</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27523C-59AB-43F7-B4C8-B7B0FD19A285}" type="slidenum">
              <a:rPr lang="it-IT" smtClean="0"/>
              <a:pPr/>
              <a:t>‹N›</a:t>
            </a:fld>
            <a:endParaRPr lang="it-IT"/>
          </a:p>
        </p:txBody>
      </p:sp>
    </p:spTree>
    <p:extLst>
      <p:ext uri="{BB962C8B-B14F-4D97-AF65-F5344CB8AC3E}">
        <p14:creationId xmlns:p14="http://schemas.microsoft.com/office/powerpoint/2010/main" xmlns="" val="2287626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627523C-59AB-43F7-B4C8-B7B0FD19A285}" type="slidenum">
              <a:rPr lang="it-IT" smtClean="0"/>
              <a:pPr/>
              <a:t>11</a:t>
            </a:fld>
            <a:endParaRPr lang="it-IT"/>
          </a:p>
        </p:txBody>
      </p:sp>
    </p:spTree>
    <p:extLst>
      <p:ext uri="{BB962C8B-B14F-4D97-AF65-F5344CB8AC3E}">
        <p14:creationId xmlns:p14="http://schemas.microsoft.com/office/powerpoint/2010/main" xmlns="" val="1295201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Click to edit Master subtitle style</a:t>
            </a:r>
            <a:endParaRPr lang="en-US"/>
          </a:p>
        </p:txBody>
      </p:sp>
      <p:sp>
        <p:nvSpPr>
          <p:cNvPr id="4" name="Date Placeholder 3"/>
          <p:cNvSpPr>
            <a:spLocks noGrp="1"/>
          </p:cNvSpPr>
          <p:nvPr>
            <p:ph type="dt" sz="half" idx="10"/>
          </p:nvPr>
        </p:nvSpPr>
        <p:spPr/>
        <p:txBody>
          <a:bodyPr/>
          <a:lstStyle/>
          <a:p>
            <a:fld id="{6CB42A06-2797-4542-B6F0-71136721A230}" type="datetimeFigureOut">
              <a:rPr lang="en-US" smtClean="0"/>
              <a:pPr/>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670BC-3242-9648-BDF3-A8411742C697}" type="slidenum">
              <a:rPr lang="en-US" smtClean="0"/>
              <a:pPr/>
              <a:t>‹N›</a:t>
            </a:fld>
            <a:endParaRPr lang="en-US"/>
          </a:p>
        </p:txBody>
      </p:sp>
    </p:spTree>
    <p:extLst>
      <p:ext uri="{BB962C8B-B14F-4D97-AF65-F5344CB8AC3E}">
        <p14:creationId xmlns:p14="http://schemas.microsoft.com/office/powerpoint/2010/main" xmlns="" val="2886651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6CB42A06-2797-4542-B6F0-71136721A230}" type="datetimeFigureOut">
              <a:rPr lang="en-US" smtClean="0"/>
              <a:pPr/>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670BC-3242-9648-BDF3-A8411742C697}" type="slidenum">
              <a:rPr lang="en-US" smtClean="0"/>
              <a:pPr/>
              <a:t>‹N›</a:t>
            </a:fld>
            <a:endParaRPr lang="en-US"/>
          </a:p>
        </p:txBody>
      </p:sp>
    </p:spTree>
    <p:extLst>
      <p:ext uri="{BB962C8B-B14F-4D97-AF65-F5344CB8AC3E}">
        <p14:creationId xmlns:p14="http://schemas.microsoft.com/office/powerpoint/2010/main" xmlns="" val="177862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6CB42A06-2797-4542-B6F0-71136721A230}" type="datetimeFigureOut">
              <a:rPr lang="en-US" smtClean="0"/>
              <a:pPr/>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670BC-3242-9648-BDF3-A8411742C697}" type="slidenum">
              <a:rPr lang="en-US" smtClean="0"/>
              <a:pPr/>
              <a:t>‹N›</a:t>
            </a:fld>
            <a:endParaRPr lang="en-US"/>
          </a:p>
        </p:txBody>
      </p:sp>
    </p:spTree>
    <p:extLst>
      <p:ext uri="{BB962C8B-B14F-4D97-AF65-F5344CB8AC3E}">
        <p14:creationId xmlns:p14="http://schemas.microsoft.com/office/powerpoint/2010/main" xmlns="" val="2947372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idx="1"/>
          </p:nvPr>
        </p:nvSpPr>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6CB42A06-2797-4542-B6F0-71136721A230}" type="datetimeFigureOut">
              <a:rPr lang="en-US" smtClean="0"/>
              <a:pPr/>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670BC-3242-9648-BDF3-A8411742C697}" type="slidenum">
              <a:rPr lang="en-US" smtClean="0"/>
              <a:pPr/>
              <a:t>‹N›</a:t>
            </a:fld>
            <a:endParaRPr lang="en-US"/>
          </a:p>
        </p:txBody>
      </p:sp>
    </p:spTree>
    <p:extLst>
      <p:ext uri="{BB962C8B-B14F-4D97-AF65-F5344CB8AC3E}">
        <p14:creationId xmlns:p14="http://schemas.microsoft.com/office/powerpoint/2010/main" xmlns="" val="249370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Click to edit Master text styles</a:t>
            </a:r>
          </a:p>
        </p:txBody>
      </p:sp>
      <p:sp>
        <p:nvSpPr>
          <p:cNvPr id="4" name="Date Placeholder 3"/>
          <p:cNvSpPr>
            <a:spLocks noGrp="1"/>
          </p:cNvSpPr>
          <p:nvPr>
            <p:ph type="dt" sz="half" idx="10"/>
          </p:nvPr>
        </p:nvSpPr>
        <p:spPr/>
        <p:txBody>
          <a:bodyPr/>
          <a:lstStyle/>
          <a:p>
            <a:fld id="{6CB42A06-2797-4542-B6F0-71136721A230}" type="datetimeFigureOut">
              <a:rPr lang="en-US" smtClean="0"/>
              <a:pPr/>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670BC-3242-9648-BDF3-A8411742C697}" type="slidenum">
              <a:rPr lang="en-US" smtClean="0"/>
              <a:pPr/>
              <a:t>‹N›</a:t>
            </a:fld>
            <a:endParaRPr lang="en-US"/>
          </a:p>
        </p:txBody>
      </p:sp>
    </p:spTree>
    <p:extLst>
      <p:ext uri="{BB962C8B-B14F-4D97-AF65-F5344CB8AC3E}">
        <p14:creationId xmlns:p14="http://schemas.microsoft.com/office/powerpoint/2010/main" xmlns="" val="2932563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Date Placeholder 4"/>
          <p:cNvSpPr>
            <a:spLocks noGrp="1"/>
          </p:cNvSpPr>
          <p:nvPr>
            <p:ph type="dt" sz="half" idx="10"/>
          </p:nvPr>
        </p:nvSpPr>
        <p:spPr/>
        <p:txBody>
          <a:bodyPr/>
          <a:lstStyle/>
          <a:p>
            <a:fld id="{6CB42A06-2797-4542-B6F0-71136721A230}" type="datetimeFigureOut">
              <a:rPr lang="en-US" smtClean="0"/>
              <a:pPr/>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1670BC-3242-9648-BDF3-A8411742C697}" type="slidenum">
              <a:rPr lang="en-US" smtClean="0"/>
              <a:pPr/>
              <a:t>‹N›</a:t>
            </a:fld>
            <a:endParaRPr lang="en-US"/>
          </a:p>
        </p:txBody>
      </p:sp>
    </p:spTree>
    <p:extLst>
      <p:ext uri="{BB962C8B-B14F-4D97-AF65-F5344CB8AC3E}">
        <p14:creationId xmlns:p14="http://schemas.microsoft.com/office/powerpoint/2010/main" xmlns="" val="306021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7" name="Date Placeholder 6"/>
          <p:cNvSpPr>
            <a:spLocks noGrp="1"/>
          </p:cNvSpPr>
          <p:nvPr>
            <p:ph type="dt" sz="half" idx="10"/>
          </p:nvPr>
        </p:nvSpPr>
        <p:spPr/>
        <p:txBody>
          <a:bodyPr/>
          <a:lstStyle/>
          <a:p>
            <a:fld id="{6CB42A06-2797-4542-B6F0-71136721A230}" type="datetimeFigureOut">
              <a:rPr lang="en-US" smtClean="0"/>
              <a:pPr/>
              <a:t>4/28/2021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1670BC-3242-9648-BDF3-A8411742C697}" type="slidenum">
              <a:rPr lang="en-US" smtClean="0"/>
              <a:pPr/>
              <a:t>‹N›</a:t>
            </a:fld>
            <a:endParaRPr lang="en-US"/>
          </a:p>
        </p:txBody>
      </p:sp>
    </p:spTree>
    <p:extLst>
      <p:ext uri="{BB962C8B-B14F-4D97-AF65-F5344CB8AC3E}">
        <p14:creationId xmlns:p14="http://schemas.microsoft.com/office/powerpoint/2010/main" xmlns="" val="1573110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Date Placeholder 2"/>
          <p:cNvSpPr>
            <a:spLocks noGrp="1"/>
          </p:cNvSpPr>
          <p:nvPr>
            <p:ph type="dt" sz="half" idx="10"/>
          </p:nvPr>
        </p:nvSpPr>
        <p:spPr/>
        <p:txBody>
          <a:bodyPr/>
          <a:lstStyle/>
          <a:p>
            <a:fld id="{6CB42A06-2797-4542-B6F0-71136721A230}" type="datetimeFigureOut">
              <a:rPr lang="en-US" smtClean="0"/>
              <a:pPr/>
              <a:t>4/28/2021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1670BC-3242-9648-BDF3-A8411742C697}" type="slidenum">
              <a:rPr lang="en-US" smtClean="0"/>
              <a:pPr/>
              <a:t>‹N›</a:t>
            </a:fld>
            <a:endParaRPr lang="en-US"/>
          </a:p>
        </p:txBody>
      </p:sp>
    </p:spTree>
    <p:extLst>
      <p:ext uri="{BB962C8B-B14F-4D97-AF65-F5344CB8AC3E}">
        <p14:creationId xmlns:p14="http://schemas.microsoft.com/office/powerpoint/2010/main" xmlns="" val="1744408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42A06-2797-4542-B6F0-71136721A230}" type="datetimeFigureOut">
              <a:rPr lang="en-US" smtClean="0"/>
              <a:pPr/>
              <a:t>4/28/2021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1670BC-3242-9648-BDF3-A8411742C697}" type="slidenum">
              <a:rPr lang="en-US" smtClean="0"/>
              <a:pPr/>
              <a:t>‹N›</a:t>
            </a:fld>
            <a:endParaRPr lang="en-US"/>
          </a:p>
        </p:txBody>
      </p:sp>
    </p:spTree>
    <p:extLst>
      <p:ext uri="{BB962C8B-B14F-4D97-AF65-F5344CB8AC3E}">
        <p14:creationId xmlns:p14="http://schemas.microsoft.com/office/powerpoint/2010/main" xmlns="" val="130964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6CB42A06-2797-4542-B6F0-71136721A230}" type="datetimeFigureOut">
              <a:rPr lang="en-US" smtClean="0"/>
              <a:pPr/>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1670BC-3242-9648-BDF3-A8411742C697}" type="slidenum">
              <a:rPr lang="en-US" smtClean="0"/>
              <a:pPr/>
              <a:t>‹N›</a:t>
            </a:fld>
            <a:endParaRPr lang="en-US"/>
          </a:p>
        </p:txBody>
      </p:sp>
    </p:spTree>
    <p:extLst>
      <p:ext uri="{BB962C8B-B14F-4D97-AF65-F5344CB8AC3E}">
        <p14:creationId xmlns:p14="http://schemas.microsoft.com/office/powerpoint/2010/main" xmlns="" val="379754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6CB42A06-2797-4542-B6F0-71136721A230}" type="datetimeFigureOut">
              <a:rPr lang="en-US" smtClean="0"/>
              <a:pPr/>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1670BC-3242-9648-BDF3-A8411742C697}" type="slidenum">
              <a:rPr lang="en-US" smtClean="0"/>
              <a:pPr/>
              <a:t>‹N›</a:t>
            </a:fld>
            <a:endParaRPr lang="en-US"/>
          </a:p>
        </p:txBody>
      </p:sp>
    </p:spTree>
    <p:extLst>
      <p:ext uri="{BB962C8B-B14F-4D97-AF65-F5344CB8AC3E}">
        <p14:creationId xmlns:p14="http://schemas.microsoft.com/office/powerpoint/2010/main" xmlns="" val="323059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42A06-2797-4542-B6F0-71136721A230}" type="datetimeFigureOut">
              <a:rPr lang="en-US" smtClean="0"/>
              <a:pPr/>
              <a:t>4/28/2021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1670BC-3242-9648-BDF3-A8411742C697}" type="slidenum">
              <a:rPr lang="en-US" smtClean="0"/>
              <a:pPr/>
              <a:t>‹N›</a:t>
            </a:fld>
            <a:endParaRPr lang="en-US"/>
          </a:p>
        </p:txBody>
      </p:sp>
    </p:spTree>
    <p:extLst>
      <p:ext uri="{BB962C8B-B14F-4D97-AF65-F5344CB8AC3E}">
        <p14:creationId xmlns:p14="http://schemas.microsoft.com/office/powerpoint/2010/main" xmlns="" val="2881501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0727"/>
            <a:ext cx="7772400" cy="1470025"/>
          </a:xfrm>
        </p:spPr>
        <p:txBody>
          <a:bodyPr/>
          <a:lstStyle/>
          <a:p>
            <a:r>
              <a:rPr lang="en-US" dirty="0">
                <a:solidFill>
                  <a:srgbClr val="3B6D1D"/>
                </a:solidFill>
              </a:rPr>
              <a:t>Mondo </a:t>
            </a:r>
            <a:r>
              <a:rPr lang="en-US" dirty="0" err="1">
                <a:solidFill>
                  <a:srgbClr val="3B6D1D"/>
                </a:solidFill>
              </a:rPr>
              <a:t>verde</a:t>
            </a:r>
            <a:r>
              <a:rPr lang="en-US" dirty="0">
                <a:solidFill>
                  <a:srgbClr val="3B6D1D"/>
                </a:solidFill>
              </a:rPr>
              <a:t> / Monde vert</a:t>
            </a:r>
          </a:p>
        </p:txBody>
      </p:sp>
      <p:sp>
        <p:nvSpPr>
          <p:cNvPr id="3" name="Subtitle 2"/>
          <p:cNvSpPr>
            <a:spLocks noGrp="1"/>
          </p:cNvSpPr>
          <p:nvPr>
            <p:ph type="subTitle" idx="1"/>
          </p:nvPr>
        </p:nvSpPr>
        <p:spPr>
          <a:xfrm>
            <a:off x="1214919" y="3024917"/>
            <a:ext cx="7138394" cy="1752600"/>
          </a:xfrm>
        </p:spPr>
        <p:txBody>
          <a:bodyPr>
            <a:normAutofit fontScale="92500" lnSpcReduction="20000"/>
          </a:bodyPr>
          <a:lstStyle/>
          <a:p>
            <a:r>
              <a:rPr lang="it-IT" sz="1800" dirty="0">
                <a:solidFill>
                  <a:srgbClr val="3B6D1D"/>
                </a:solidFill>
              </a:rPr>
              <a:t>Formazione professionale di medio alto livello nel settore dei giardini e del verde pubblico o privato.</a:t>
            </a:r>
          </a:p>
          <a:p>
            <a:r>
              <a:rPr lang="fr-FR" sz="1800" dirty="0">
                <a:solidFill>
                  <a:srgbClr val="3B6D1D"/>
                </a:solidFill>
              </a:rPr>
              <a:t>Formation professionnelle de niveau intermédiaire à supérieur dans le domaine des jardins et des espaces verts publics ou privés.</a:t>
            </a:r>
          </a:p>
          <a:p>
            <a:endParaRPr lang="fr-FR" sz="1800" dirty="0">
              <a:solidFill>
                <a:srgbClr val="3B6D1D"/>
              </a:solidFill>
            </a:endParaRPr>
          </a:p>
          <a:p>
            <a:r>
              <a:rPr lang="fr-FR" sz="1800" b="1" dirty="0">
                <a:solidFill>
                  <a:srgbClr val="3B6D1D"/>
                </a:solidFill>
              </a:rPr>
              <a:t>LANCIO DEL PROGETTO/LANCEMENT DU PROJET </a:t>
            </a:r>
          </a:p>
          <a:p>
            <a:r>
              <a:rPr lang="fr-FR" sz="1800" b="1" dirty="0">
                <a:solidFill>
                  <a:srgbClr val="3B6D1D"/>
                </a:solidFill>
              </a:rPr>
              <a:t>Webinar 28 </a:t>
            </a:r>
            <a:r>
              <a:rPr lang="fr-FR" sz="1800" b="1" dirty="0" err="1">
                <a:solidFill>
                  <a:srgbClr val="3B6D1D"/>
                </a:solidFill>
              </a:rPr>
              <a:t>aprile</a:t>
            </a:r>
            <a:r>
              <a:rPr lang="fr-FR" sz="1800" b="1" dirty="0">
                <a:solidFill>
                  <a:srgbClr val="3B6D1D"/>
                </a:solidFill>
              </a:rPr>
              <a:t> 2021</a:t>
            </a:r>
          </a:p>
          <a:p>
            <a:endParaRPr lang="fr-FR" sz="1800" b="1" dirty="0">
              <a:solidFill>
                <a:srgbClr val="3B6D1D"/>
              </a:solidFill>
            </a:endParaRPr>
          </a:p>
          <a:p>
            <a:endParaRPr lang="en-US" sz="1800" dirty="0">
              <a:solidFill>
                <a:srgbClr val="3B6D1D"/>
              </a:solidFill>
            </a:endParaRPr>
          </a:p>
        </p:txBody>
      </p:sp>
      <p:pic>
        <p:nvPicPr>
          <p:cNvPr id="5" name="Immagine 4">
            <a:extLst>
              <a:ext uri="{FF2B5EF4-FFF2-40B4-BE49-F238E27FC236}">
                <a16:creationId xmlns:a16="http://schemas.microsoft.com/office/drawing/2014/main" xmlns="" id="{958F2C20-F5EE-4455-97E8-7C5CB8DFCA1F}"/>
              </a:ext>
            </a:extLst>
          </p:cNvPr>
          <p:cNvPicPr>
            <a:picLocks noChangeAspect="1"/>
          </p:cNvPicPr>
          <p:nvPr/>
        </p:nvPicPr>
        <p:blipFill rotWithShape="1">
          <a:blip r:embed="rId2"/>
          <a:srcRect b="84903"/>
          <a:stretch/>
        </p:blipFill>
        <p:spPr>
          <a:xfrm>
            <a:off x="209010" y="6329623"/>
            <a:ext cx="1406790" cy="432000"/>
          </a:xfrm>
          <a:prstGeom prst="rect">
            <a:avLst/>
          </a:prstGeom>
        </p:spPr>
      </p:pic>
      <p:pic>
        <p:nvPicPr>
          <p:cNvPr id="6" name="Immagine 5">
            <a:extLst>
              <a:ext uri="{FF2B5EF4-FFF2-40B4-BE49-F238E27FC236}">
                <a16:creationId xmlns:a16="http://schemas.microsoft.com/office/drawing/2014/main" xmlns="" id="{2EA08D2E-67BB-4B6D-9D3B-2FD46E32908F}"/>
              </a:ext>
            </a:extLst>
          </p:cNvPr>
          <p:cNvPicPr>
            <a:picLocks noChangeAspect="1"/>
          </p:cNvPicPr>
          <p:nvPr/>
        </p:nvPicPr>
        <p:blipFill rotWithShape="1">
          <a:blip r:embed="rId2"/>
          <a:srcRect l="62557" t="19697" r="9175" b="65138"/>
          <a:stretch/>
        </p:blipFill>
        <p:spPr>
          <a:xfrm>
            <a:off x="2136711" y="6329623"/>
            <a:ext cx="395873" cy="432000"/>
          </a:xfrm>
          <a:prstGeom prst="rect">
            <a:avLst/>
          </a:prstGeom>
        </p:spPr>
      </p:pic>
      <p:pic>
        <p:nvPicPr>
          <p:cNvPr id="7" name="Immagine 6">
            <a:extLst>
              <a:ext uri="{FF2B5EF4-FFF2-40B4-BE49-F238E27FC236}">
                <a16:creationId xmlns:a16="http://schemas.microsoft.com/office/drawing/2014/main" xmlns="" id="{50461368-367B-4504-8E83-F6FA8B8A813F}"/>
              </a:ext>
            </a:extLst>
          </p:cNvPr>
          <p:cNvPicPr>
            <a:picLocks noChangeAspect="1"/>
          </p:cNvPicPr>
          <p:nvPr/>
        </p:nvPicPr>
        <p:blipFill rotWithShape="1">
          <a:blip r:embed="rId2"/>
          <a:srcRect t="37506" b="50741"/>
          <a:stretch/>
        </p:blipFill>
        <p:spPr>
          <a:xfrm>
            <a:off x="2569969" y="6329623"/>
            <a:ext cx="1807118" cy="432000"/>
          </a:xfrm>
          <a:prstGeom prst="rect">
            <a:avLst/>
          </a:prstGeom>
        </p:spPr>
      </p:pic>
      <p:pic>
        <p:nvPicPr>
          <p:cNvPr id="8" name="Immagine 7">
            <a:extLst>
              <a:ext uri="{FF2B5EF4-FFF2-40B4-BE49-F238E27FC236}">
                <a16:creationId xmlns:a16="http://schemas.microsoft.com/office/drawing/2014/main" xmlns="" id="{7BB1E443-122E-44DF-B1AB-F5110BF668E3}"/>
              </a:ext>
            </a:extLst>
          </p:cNvPr>
          <p:cNvPicPr>
            <a:picLocks noChangeAspect="1"/>
          </p:cNvPicPr>
          <p:nvPr/>
        </p:nvPicPr>
        <p:blipFill rotWithShape="1">
          <a:blip r:embed="rId2"/>
          <a:srcRect l="9463" t="18378" r="59470" b="66833"/>
          <a:stretch/>
        </p:blipFill>
        <p:spPr>
          <a:xfrm>
            <a:off x="1653185" y="6329623"/>
            <a:ext cx="446141" cy="432000"/>
          </a:xfrm>
          <a:prstGeom prst="rect">
            <a:avLst/>
          </a:prstGeom>
        </p:spPr>
      </p:pic>
      <p:pic>
        <p:nvPicPr>
          <p:cNvPr id="9" name="Immagine 8">
            <a:extLst>
              <a:ext uri="{FF2B5EF4-FFF2-40B4-BE49-F238E27FC236}">
                <a16:creationId xmlns:a16="http://schemas.microsoft.com/office/drawing/2014/main" xmlns="" id="{3AD09923-8940-424A-97A6-07977A6D0A29}"/>
              </a:ext>
            </a:extLst>
          </p:cNvPr>
          <p:cNvPicPr>
            <a:picLocks noChangeAspect="1"/>
          </p:cNvPicPr>
          <p:nvPr/>
        </p:nvPicPr>
        <p:blipFill rotWithShape="1">
          <a:blip r:embed="rId2"/>
          <a:srcRect l="9893" t="52341" r="61728" b="33707"/>
          <a:stretch/>
        </p:blipFill>
        <p:spPr>
          <a:xfrm>
            <a:off x="4414472" y="6329623"/>
            <a:ext cx="432001" cy="432000"/>
          </a:xfrm>
          <a:prstGeom prst="rect">
            <a:avLst/>
          </a:prstGeom>
        </p:spPr>
      </p:pic>
      <p:pic>
        <p:nvPicPr>
          <p:cNvPr id="10" name="Immagine 9">
            <a:extLst>
              <a:ext uri="{FF2B5EF4-FFF2-40B4-BE49-F238E27FC236}">
                <a16:creationId xmlns:a16="http://schemas.microsoft.com/office/drawing/2014/main" xmlns="" id="{F9B952AE-1E4D-4A2B-89BB-3F4330EB1901}"/>
              </a:ext>
            </a:extLst>
          </p:cNvPr>
          <p:cNvPicPr>
            <a:picLocks noChangeAspect="1"/>
          </p:cNvPicPr>
          <p:nvPr/>
        </p:nvPicPr>
        <p:blipFill rotWithShape="1">
          <a:blip r:embed="rId2"/>
          <a:srcRect l="7132" t="71498" r="52047" b="17510"/>
          <a:stretch/>
        </p:blipFill>
        <p:spPr>
          <a:xfrm>
            <a:off x="5319667" y="6329623"/>
            <a:ext cx="788789" cy="432000"/>
          </a:xfrm>
          <a:prstGeom prst="rect">
            <a:avLst/>
          </a:prstGeom>
        </p:spPr>
      </p:pic>
      <p:pic>
        <p:nvPicPr>
          <p:cNvPr id="13" name="Immagine 12">
            <a:extLst>
              <a:ext uri="{FF2B5EF4-FFF2-40B4-BE49-F238E27FC236}">
                <a16:creationId xmlns:a16="http://schemas.microsoft.com/office/drawing/2014/main" xmlns="" id="{A89C5A6E-BA73-4D21-8900-B0317F5729BE}"/>
              </a:ext>
            </a:extLst>
          </p:cNvPr>
          <p:cNvPicPr>
            <a:picLocks noChangeAspect="1"/>
          </p:cNvPicPr>
          <p:nvPr/>
        </p:nvPicPr>
        <p:blipFill rotWithShape="1">
          <a:blip r:embed="rId2"/>
          <a:srcRect l="49111" t="87126" r="5595"/>
          <a:stretch/>
        </p:blipFill>
        <p:spPr>
          <a:xfrm>
            <a:off x="7208378" y="6329623"/>
            <a:ext cx="747221" cy="432000"/>
          </a:xfrm>
          <a:prstGeom prst="rect">
            <a:avLst/>
          </a:prstGeom>
        </p:spPr>
      </p:pic>
      <p:pic>
        <p:nvPicPr>
          <p:cNvPr id="12" name="Immagine 11">
            <a:extLst>
              <a:ext uri="{FF2B5EF4-FFF2-40B4-BE49-F238E27FC236}">
                <a16:creationId xmlns:a16="http://schemas.microsoft.com/office/drawing/2014/main" xmlns="" id="{996613E7-F060-4698-AB51-CD57D16E60EF}"/>
              </a:ext>
            </a:extLst>
          </p:cNvPr>
          <p:cNvPicPr>
            <a:picLocks noChangeAspect="1"/>
          </p:cNvPicPr>
          <p:nvPr/>
        </p:nvPicPr>
        <p:blipFill rotWithShape="1">
          <a:blip r:embed="rId2"/>
          <a:srcRect l="66831" t="53120" r="8284" b="33615"/>
          <a:stretch/>
        </p:blipFill>
        <p:spPr>
          <a:xfrm>
            <a:off x="4883858" y="6329623"/>
            <a:ext cx="398424" cy="432000"/>
          </a:xfrm>
          <a:prstGeom prst="rect">
            <a:avLst/>
          </a:prstGeom>
        </p:spPr>
      </p:pic>
      <p:pic>
        <p:nvPicPr>
          <p:cNvPr id="14" name="Immagine 13">
            <a:extLst>
              <a:ext uri="{FF2B5EF4-FFF2-40B4-BE49-F238E27FC236}">
                <a16:creationId xmlns:a16="http://schemas.microsoft.com/office/drawing/2014/main" xmlns="" id="{CB7A42FF-399F-476C-907F-71DADFFC5DB4}"/>
              </a:ext>
            </a:extLst>
          </p:cNvPr>
          <p:cNvPicPr>
            <a:picLocks noChangeAspect="1"/>
          </p:cNvPicPr>
          <p:nvPr/>
        </p:nvPicPr>
        <p:blipFill rotWithShape="1">
          <a:blip r:embed="rId2"/>
          <a:srcRect l="57453" t="68606" r="5501" b="17551"/>
          <a:stretch/>
        </p:blipFill>
        <p:spPr>
          <a:xfrm>
            <a:off x="6145841" y="6329623"/>
            <a:ext cx="568385" cy="432000"/>
          </a:xfrm>
          <a:prstGeom prst="rect">
            <a:avLst/>
          </a:prstGeom>
        </p:spPr>
      </p:pic>
      <p:pic>
        <p:nvPicPr>
          <p:cNvPr id="16" name="Immagine 15">
            <a:extLst>
              <a:ext uri="{FF2B5EF4-FFF2-40B4-BE49-F238E27FC236}">
                <a16:creationId xmlns:a16="http://schemas.microsoft.com/office/drawing/2014/main" xmlns="" id="{058B9A0B-1411-4A9F-80DB-FBD47F62CD70}"/>
              </a:ext>
            </a:extLst>
          </p:cNvPr>
          <p:cNvPicPr>
            <a:picLocks noChangeAspect="1"/>
          </p:cNvPicPr>
          <p:nvPr/>
        </p:nvPicPr>
        <p:blipFill rotWithShape="1">
          <a:blip r:embed="rId2"/>
          <a:srcRect l="11694" t="85889" r="60441"/>
          <a:stretch/>
        </p:blipFill>
        <p:spPr>
          <a:xfrm>
            <a:off x="6751611" y="6329623"/>
            <a:ext cx="419384" cy="432000"/>
          </a:xfrm>
          <a:prstGeom prst="rect">
            <a:avLst/>
          </a:prstGeom>
        </p:spPr>
      </p:pic>
    </p:spTree>
    <p:extLst>
      <p:ext uri="{BB962C8B-B14F-4D97-AF65-F5344CB8AC3E}">
        <p14:creationId xmlns:p14="http://schemas.microsoft.com/office/powerpoint/2010/main" xmlns="" val="736214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xmlns="" id="{707AD872-6570-43D2-BAC3-9896C464E014}"/>
              </a:ext>
            </a:extLst>
          </p:cNvPr>
          <p:cNvPicPr>
            <a:picLocks noChangeAspect="1"/>
          </p:cNvPicPr>
          <p:nvPr/>
        </p:nvPicPr>
        <p:blipFill rotWithShape="1">
          <a:blip r:embed="rId2"/>
          <a:srcRect l="1588" r="50000"/>
          <a:stretch/>
        </p:blipFill>
        <p:spPr>
          <a:xfrm>
            <a:off x="1933687" y="1058393"/>
            <a:ext cx="5276626" cy="5536028"/>
          </a:xfrm>
          <a:prstGeom prst="rect">
            <a:avLst/>
          </a:prstGeom>
        </p:spPr>
      </p:pic>
    </p:spTree>
    <p:extLst>
      <p:ext uri="{BB962C8B-B14F-4D97-AF65-F5344CB8AC3E}">
        <p14:creationId xmlns:p14="http://schemas.microsoft.com/office/powerpoint/2010/main" xmlns="" val="2734137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xmlns="" id="{DF0C7C8B-57F8-415E-84A1-C74F4154412E}"/>
              </a:ext>
            </a:extLst>
          </p:cNvPr>
          <p:cNvGraphicFramePr>
            <a:graphicFrameLocks noGrp="1"/>
          </p:cNvGraphicFramePr>
          <p:nvPr>
            <p:extLst>
              <p:ext uri="{D42A27DB-BD31-4B8C-83A1-F6EECF244321}">
                <p14:modId xmlns:p14="http://schemas.microsoft.com/office/powerpoint/2010/main" xmlns="" val="3930077669"/>
              </p:ext>
            </p:extLst>
          </p:nvPr>
        </p:nvGraphicFramePr>
        <p:xfrm>
          <a:off x="251581" y="1867086"/>
          <a:ext cx="8640837" cy="3928110"/>
        </p:xfrm>
        <a:graphic>
          <a:graphicData uri="http://schemas.openxmlformats.org/drawingml/2006/table">
            <a:tbl>
              <a:tblPr>
                <a:tableStyleId>{5C22544A-7EE6-4342-B048-85BDC9FD1C3A}</a:tableStyleId>
              </a:tblPr>
              <a:tblGrid>
                <a:gridCol w="4525438">
                  <a:extLst>
                    <a:ext uri="{9D8B030D-6E8A-4147-A177-3AD203B41FA5}">
                      <a16:colId xmlns:a16="http://schemas.microsoft.com/office/drawing/2014/main" xmlns="" val="4083346178"/>
                    </a:ext>
                  </a:extLst>
                </a:gridCol>
                <a:gridCol w="1120109">
                  <a:extLst>
                    <a:ext uri="{9D8B030D-6E8A-4147-A177-3AD203B41FA5}">
                      <a16:colId xmlns:a16="http://schemas.microsoft.com/office/drawing/2014/main" xmlns="" val="2316892811"/>
                    </a:ext>
                  </a:extLst>
                </a:gridCol>
                <a:gridCol w="1097562">
                  <a:extLst>
                    <a:ext uri="{9D8B030D-6E8A-4147-A177-3AD203B41FA5}">
                      <a16:colId xmlns:a16="http://schemas.microsoft.com/office/drawing/2014/main" xmlns="" val="1209373638"/>
                    </a:ext>
                  </a:extLst>
                </a:gridCol>
                <a:gridCol w="968537">
                  <a:extLst>
                    <a:ext uri="{9D8B030D-6E8A-4147-A177-3AD203B41FA5}">
                      <a16:colId xmlns:a16="http://schemas.microsoft.com/office/drawing/2014/main" xmlns="" val="654399958"/>
                    </a:ext>
                  </a:extLst>
                </a:gridCol>
                <a:gridCol w="929191">
                  <a:extLst>
                    <a:ext uri="{9D8B030D-6E8A-4147-A177-3AD203B41FA5}">
                      <a16:colId xmlns:a16="http://schemas.microsoft.com/office/drawing/2014/main" xmlns="" val="3432893494"/>
                    </a:ext>
                  </a:extLst>
                </a:gridCol>
              </a:tblGrid>
              <a:tr h="486738">
                <a:tc>
                  <a:txBody>
                    <a:bodyPr/>
                    <a:lstStyle/>
                    <a:p>
                      <a:pPr algn="l" fontAlgn="b"/>
                      <a:r>
                        <a:rPr lang="it-IT" sz="1600" u="none" strike="noStrike" dirty="0">
                          <a:solidFill>
                            <a:schemeClr val="bg1"/>
                          </a:solidFill>
                          <a:effectLst/>
                        </a:rPr>
                        <a:t>SCELTA / CHOIX</a:t>
                      </a:r>
                      <a:endParaRPr lang="it-IT" sz="1600" b="0" i="0" u="none" strike="noStrike" dirty="0">
                        <a:solidFill>
                          <a:schemeClr val="bg1"/>
                        </a:solidFill>
                        <a:effectLst/>
                        <a:latin typeface="Calibri" panose="020F0502020204030204" pitchFamily="34" charset="0"/>
                      </a:endParaRPr>
                    </a:p>
                  </a:txBody>
                  <a:tcPr marL="3810" marR="3810" marT="3810" marB="0" anchor="b">
                    <a:solidFill>
                      <a:srgbClr val="3B6D1D"/>
                    </a:solidFill>
                  </a:tcPr>
                </a:tc>
                <a:tc>
                  <a:txBody>
                    <a:bodyPr/>
                    <a:lstStyle/>
                    <a:p>
                      <a:pPr algn="ctr" fontAlgn="b"/>
                      <a:r>
                        <a:rPr lang="it-IT" sz="1600" u="none" strike="noStrike" dirty="0">
                          <a:solidFill>
                            <a:schemeClr val="bg1"/>
                          </a:solidFill>
                          <a:effectLst/>
                        </a:rPr>
                        <a:t>1° </a:t>
                      </a:r>
                      <a:r>
                        <a:rPr lang="it-IT" sz="1600" u="none" strike="noStrike" dirty="0" err="1">
                          <a:solidFill>
                            <a:schemeClr val="bg1"/>
                          </a:solidFill>
                          <a:effectLst/>
                        </a:rPr>
                        <a:t>scetlta</a:t>
                      </a:r>
                      <a:endParaRPr lang="it-IT" sz="1600" u="none" strike="noStrike" dirty="0">
                        <a:solidFill>
                          <a:schemeClr val="bg1"/>
                        </a:solidFill>
                        <a:effectLst/>
                      </a:endParaRPr>
                    </a:p>
                    <a:p>
                      <a:pPr algn="ctr" fontAlgn="b"/>
                      <a:r>
                        <a:rPr lang="it-IT" sz="1600" b="0" i="0" u="none" strike="noStrike" dirty="0">
                          <a:solidFill>
                            <a:schemeClr val="bg1"/>
                          </a:solidFill>
                          <a:effectLst/>
                          <a:latin typeface="Calibri" panose="020F0502020204030204" pitchFamily="34" charset="0"/>
                        </a:rPr>
                        <a:t>1er </a:t>
                      </a:r>
                      <a:r>
                        <a:rPr lang="it-IT" sz="1600" b="0" i="0" u="none" strike="noStrike" dirty="0" err="1">
                          <a:solidFill>
                            <a:schemeClr val="bg1"/>
                          </a:solidFill>
                          <a:effectLst/>
                          <a:latin typeface="Calibri" panose="020F0502020204030204" pitchFamily="34" charset="0"/>
                        </a:rPr>
                        <a:t>choix</a:t>
                      </a:r>
                      <a:endParaRPr lang="it-IT" sz="1600" b="0" i="0" u="none" strike="noStrike" dirty="0">
                        <a:solidFill>
                          <a:schemeClr val="bg1"/>
                        </a:solidFill>
                        <a:effectLst/>
                        <a:latin typeface="Calibri" panose="020F0502020204030204" pitchFamily="34" charset="0"/>
                      </a:endParaRPr>
                    </a:p>
                  </a:txBody>
                  <a:tcPr marL="3810" marR="3810" marT="3810" marB="0" anchor="b">
                    <a:solidFill>
                      <a:srgbClr val="3B6D1D"/>
                    </a:solidFill>
                  </a:tcPr>
                </a:tc>
                <a:tc>
                  <a:txBody>
                    <a:bodyPr/>
                    <a:lstStyle/>
                    <a:p>
                      <a:pPr algn="ctr" fontAlgn="b"/>
                      <a:r>
                        <a:rPr lang="it-IT" sz="1600" u="none" strike="noStrike" dirty="0">
                          <a:solidFill>
                            <a:schemeClr val="bg1"/>
                          </a:solidFill>
                          <a:effectLst/>
                        </a:rPr>
                        <a:t>2° scelta</a:t>
                      </a:r>
                    </a:p>
                    <a:p>
                      <a:pPr algn="ctr" fontAlgn="b"/>
                      <a:r>
                        <a:rPr lang="it-IT" sz="1600" b="0" i="0" u="none" strike="noStrike" dirty="0">
                          <a:solidFill>
                            <a:schemeClr val="bg1"/>
                          </a:solidFill>
                          <a:effectLst/>
                          <a:latin typeface="Calibri" panose="020F0502020204030204" pitchFamily="34" charset="0"/>
                        </a:rPr>
                        <a:t>2ème </a:t>
                      </a:r>
                      <a:r>
                        <a:rPr lang="it-IT" sz="1600" b="0" i="0" u="none" strike="noStrike" dirty="0" err="1">
                          <a:solidFill>
                            <a:schemeClr val="bg1"/>
                          </a:solidFill>
                          <a:effectLst/>
                          <a:latin typeface="Calibri" panose="020F0502020204030204" pitchFamily="34" charset="0"/>
                        </a:rPr>
                        <a:t>choix</a:t>
                      </a:r>
                      <a:endParaRPr lang="it-IT" sz="1600" b="0" i="0" u="none" strike="noStrike" dirty="0">
                        <a:solidFill>
                          <a:schemeClr val="bg1"/>
                        </a:solidFill>
                        <a:effectLst/>
                        <a:latin typeface="Calibri" panose="020F0502020204030204" pitchFamily="34" charset="0"/>
                      </a:endParaRPr>
                    </a:p>
                  </a:txBody>
                  <a:tcPr marL="3810" marR="3810" marT="3810" marB="0" anchor="b">
                    <a:solidFill>
                      <a:srgbClr val="3B6D1D"/>
                    </a:solidFill>
                  </a:tcPr>
                </a:tc>
                <a:tc>
                  <a:txBody>
                    <a:bodyPr/>
                    <a:lstStyle/>
                    <a:p>
                      <a:pPr algn="ctr" fontAlgn="b"/>
                      <a:r>
                        <a:rPr lang="it-IT" sz="1600" u="none" strike="noStrike" dirty="0">
                          <a:solidFill>
                            <a:schemeClr val="bg1"/>
                          </a:solidFill>
                          <a:effectLst/>
                        </a:rPr>
                        <a:t>3° scelta</a:t>
                      </a:r>
                    </a:p>
                    <a:p>
                      <a:pPr algn="ctr" fontAlgn="b"/>
                      <a:r>
                        <a:rPr lang="it-IT" sz="1600" b="0" i="0" u="none" strike="noStrike" dirty="0">
                          <a:solidFill>
                            <a:schemeClr val="bg1"/>
                          </a:solidFill>
                          <a:effectLst/>
                          <a:latin typeface="Calibri" panose="020F0502020204030204" pitchFamily="34" charset="0"/>
                        </a:rPr>
                        <a:t>3ème </a:t>
                      </a:r>
                      <a:r>
                        <a:rPr lang="it-IT" sz="1600" b="0" i="0" u="none" strike="noStrike" dirty="0" err="1">
                          <a:solidFill>
                            <a:schemeClr val="bg1"/>
                          </a:solidFill>
                          <a:effectLst/>
                          <a:latin typeface="Calibri" panose="020F0502020204030204" pitchFamily="34" charset="0"/>
                        </a:rPr>
                        <a:t>choix</a:t>
                      </a:r>
                      <a:endParaRPr lang="it-IT" sz="1600" b="0" i="0" u="none" strike="noStrike" dirty="0">
                        <a:solidFill>
                          <a:schemeClr val="bg1"/>
                        </a:solidFill>
                        <a:effectLst/>
                        <a:latin typeface="Calibri" panose="020F0502020204030204" pitchFamily="34" charset="0"/>
                      </a:endParaRPr>
                    </a:p>
                  </a:txBody>
                  <a:tcPr marL="3810" marR="3810" marT="3810" marB="0" anchor="b">
                    <a:solidFill>
                      <a:srgbClr val="3B6D1D"/>
                    </a:solidFill>
                  </a:tcPr>
                </a:tc>
                <a:tc>
                  <a:txBody>
                    <a:bodyPr/>
                    <a:lstStyle/>
                    <a:p>
                      <a:pPr algn="ctr" fontAlgn="ctr"/>
                      <a:r>
                        <a:rPr lang="it-IT" sz="1600" u="none" strike="noStrike" dirty="0">
                          <a:solidFill>
                            <a:schemeClr val="bg1"/>
                          </a:solidFill>
                          <a:effectLst/>
                        </a:rPr>
                        <a:t>TOT</a:t>
                      </a:r>
                      <a:endParaRPr lang="it-IT" sz="1600" b="1" i="0" u="none" strike="noStrike" dirty="0">
                        <a:solidFill>
                          <a:schemeClr val="bg1"/>
                        </a:solidFill>
                        <a:effectLst/>
                        <a:latin typeface="Calibri" panose="020F0502020204030204" pitchFamily="34" charset="0"/>
                      </a:endParaRPr>
                    </a:p>
                  </a:txBody>
                  <a:tcPr marL="3810" marR="3810" marT="3810" marB="0" anchor="ctr">
                    <a:solidFill>
                      <a:srgbClr val="3B6D1D"/>
                    </a:solidFill>
                  </a:tcPr>
                </a:tc>
                <a:extLst>
                  <a:ext uri="{0D108BD9-81ED-4DB2-BD59-A6C34878D82A}">
                    <a16:rowId xmlns:a16="http://schemas.microsoft.com/office/drawing/2014/main" xmlns="" val="4236638911"/>
                  </a:ext>
                </a:extLst>
              </a:tr>
              <a:tr h="486738">
                <a:tc>
                  <a:txBody>
                    <a:bodyPr/>
                    <a:lstStyle/>
                    <a:p>
                      <a:pPr algn="l" fontAlgn="b"/>
                      <a:r>
                        <a:rPr lang="it-IT" sz="1600" u="none" strike="noStrike" dirty="0">
                          <a:effectLst/>
                        </a:rPr>
                        <a:t>FV</a:t>
                      </a:r>
                    </a:p>
                    <a:p>
                      <a:pPr algn="l" fontAlgn="b"/>
                      <a:r>
                        <a:rPr lang="it-IT" sz="1600" dirty="0"/>
                        <a:t>Production floricole et </a:t>
                      </a:r>
                      <a:r>
                        <a:rPr lang="it-IT" sz="1600" dirty="0" err="1"/>
                        <a:t>pépinière</a:t>
                      </a:r>
                      <a:endParaRPr lang="it-IT" sz="1600" b="0" i="0" u="none" strike="noStrike" dirty="0">
                        <a:solidFill>
                          <a:srgbClr val="000000"/>
                        </a:solidFill>
                        <a:effectLst/>
                        <a:latin typeface="Calibri" panose="020F0502020204030204" pitchFamily="34" charset="0"/>
                      </a:endParaRPr>
                    </a:p>
                  </a:txBody>
                  <a:tcPr marL="3810" marR="3810" marT="3810" marB="0" anchor="b">
                    <a:solidFill>
                      <a:schemeClr val="accent5">
                        <a:lumMod val="40000"/>
                        <a:lumOff val="60000"/>
                      </a:schemeClr>
                    </a:solidFill>
                  </a:tcPr>
                </a:tc>
                <a:tc>
                  <a:txBody>
                    <a:bodyPr/>
                    <a:lstStyle/>
                    <a:p>
                      <a:pPr algn="ctr" fontAlgn="b"/>
                      <a:r>
                        <a:rPr lang="it-IT" sz="1600" u="none" strike="noStrike" dirty="0">
                          <a:effectLst/>
                        </a:rPr>
                        <a:t>9</a:t>
                      </a:r>
                      <a:endParaRPr lang="it-IT" sz="1600" b="0" i="0" u="none" strike="noStrike" dirty="0">
                        <a:solidFill>
                          <a:srgbClr val="000000"/>
                        </a:solidFill>
                        <a:effectLst/>
                        <a:latin typeface="Calibri" panose="020F0502020204030204" pitchFamily="34" charset="0"/>
                      </a:endParaRPr>
                    </a:p>
                  </a:txBody>
                  <a:tcPr marL="3810" marR="3810" marT="3810" marB="0" anchor="b">
                    <a:solidFill>
                      <a:schemeClr val="accent5">
                        <a:lumMod val="40000"/>
                        <a:lumOff val="60000"/>
                      </a:schemeClr>
                    </a:solidFill>
                  </a:tcPr>
                </a:tc>
                <a:tc>
                  <a:txBody>
                    <a:bodyPr/>
                    <a:lstStyle/>
                    <a:p>
                      <a:pPr algn="ctr" fontAlgn="b"/>
                      <a:r>
                        <a:rPr lang="it-IT" sz="1600" u="none" strike="noStrike" dirty="0">
                          <a:effectLst/>
                        </a:rPr>
                        <a:t>10</a:t>
                      </a:r>
                      <a:endParaRPr lang="it-IT" sz="1600" b="0" i="0" u="none" strike="noStrike" dirty="0">
                        <a:solidFill>
                          <a:srgbClr val="000000"/>
                        </a:solidFill>
                        <a:effectLst/>
                        <a:latin typeface="Calibri" panose="020F0502020204030204" pitchFamily="34" charset="0"/>
                      </a:endParaRPr>
                    </a:p>
                  </a:txBody>
                  <a:tcPr marL="3810" marR="3810" marT="3810" marB="0" anchor="b">
                    <a:solidFill>
                      <a:schemeClr val="accent5">
                        <a:lumMod val="40000"/>
                        <a:lumOff val="60000"/>
                      </a:schemeClr>
                    </a:solidFill>
                  </a:tcPr>
                </a:tc>
                <a:tc>
                  <a:txBody>
                    <a:bodyPr/>
                    <a:lstStyle/>
                    <a:p>
                      <a:pPr algn="ctr" fontAlgn="b"/>
                      <a:r>
                        <a:rPr lang="it-IT" sz="1600" u="none" strike="noStrike">
                          <a:effectLst/>
                        </a:rPr>
                        <a:t>7</a:t>
                      </a:r>
                      <a:endParaRPr lang="it-IT" sz="1600" b="0" i="0" u="none" strike="noStrike">
                        <a:solidFill>
                          <a:srgbClr val="000000"/>
                        </a:solidFill>
                        <a:effectLst/>
                        <a:latin typeface="Calibri" panose="020F0502020204030204" pitchFamily="34" charset="0"/>
                      </a:endParaRPr>
                    </a:p>
                  </a:txBody>
                  <a:tcPr marL="3810" marR="3810" marT="3810" marB="0" anchor="b">
                    <a:solidFill>
                      <a:schemeClr val="accent5">
                        <a:lumMod val="40000"/>
                        <a:lumOff val="60000"/>
                      </a:schemeClr>
                    </a:solidFill>
                  </a:tcPr>
                </a:tc>
                <a:tc rowSpan="2">
                  <a:txBody>
                    <a:bodyPr/>
                    <a:lstStyle/>
                    <a:p>
                      <a:pPr algn="ctr" fontAlgn="ctr"/>
                      <a:r>
                        <a:rPr lang="it-IT" sz="1600" u="none" strike="noStrike" dirty="0">
                          <a:effectLst/>
                        </a:rPr>
                        <a:t>38</a:t>
                      </a:r>
                      <a:endParaRPr lang="it-IT" sz="1600" b="1" i="0" u="none" strike="noStrike" dirty="0">
                        <a:solidFill>
                          <a:srgbClr val="000000"/>
                        </a:solidFill>
                        <a:effectLst/>
                        <a:latin typeface="Calibri" panose="020F0502020204030204" pitchFamily="34" charset="0"/>
                      </a:endParaRPr>
                    </a:p>
                  </a:txBody>
                  <a:tcPr marL="3810" marR="3810" marT="3810" marB="0" anchor="ctr">
                    <a:solidFill>
                      <a:schemeClr val="accent5">
                        <a:lumMod val="40000"/>
                        <a:lumOff val="60000"/>
                      </a:schemeClr>
                    </a:solidFill>
                  </a:tcPr>
                </a:tc>
                <a:extLst>
                  <a:ext uri="{0D108BD9-81ED-4DB2-BD59-A6C34878D82A}">
                    <a16:rowId xmlns:a16="http://schemas.microsoft.com/office/drawing/2014/main" xmlns="" val="3121960855"/>
                  </a:ext>
                </a:extLst>
              </a:tr>
              <a:tr h="486738">
                <a:tc>
                  <a:txBody>
                    <a:bodyPr/>
                    <a:lstStyle/>
                    <a:p>
                      <a:pPr algn="l" fontAlgn="b"/>
                      <a:r>
                        <a:rPr lang="it-IT" sz="1600" u="none" strike="noStrike" dirty="0">
                          <a:effectLst/>
                        </a:rPr>
                        <a:t>VM </a:t>
                      </a:r>
                    </a:p>
                    <a:p>
                      <a:pPr algn="l" fontAlgn="b"/>
                      <a:r>
                        <a:rPr lang="fr-FR" sz="1600" dirty="0"/>
                        <a:t>Arboriculture ornementale et fruitière pour les zones de montagne</a:t>
                      </a:r>
                      <a:endParaRPr lang="it-IT" sz="1600" b="0" i="0" u="none" strike="noStrike" dirty="0">
                        <a:solidFill>
                          <a:srgbClr val="000000"/>
                        </a:solidFill>
                        <a:effectLst/>
                        <a:latin typeface="Calibri" panose="020F0502020204030204" pitchFamily="34" charset="0"/>
                      </a:endParaRPr>
                    </a:p>
                  </a:txBody>
                  <a:tcPr marL="3810" marR="3810" marT="3810" marB="0" anchor="b">
                    <a:solidFill>
                      <a:schemeClr val="accent5">
                        <a:lumMod val="40000"/>
                        <a:lumOff val="60000"/>
                      </a:schemeClr>
                    </a:solidFill>
                  </a:tcPr>
                </a:tc>
                <a:tc>
                  <a:txBody>
                    <a:bodyPr/>
                    <a:lstStyle/>
                    <a:p>
                      <a:pPr algn="ctr" fontAlgn="b"/>
                      <a:r>
                        <a:rPr lang="it-IT" sz="1600" u="none" strike="noStrike" dirty="0">
                          <a:effectLst/>
                        </a:rPr>
                        <a:t>7</a:t>
                      </a:r>
                      <a:endParaRPr lang="it-IT" sz="1600" b="0" i="0" u="none" strike="noStrike" dirty="0">
                        <a:solidFill>
                          <a:srgbClr val="000000"/>
                        </a:solidFill>
                        <a:effectLst/>
                        <a:latin typeface="Calibri" panose="020F0502020204030204" pitchFamily="34" charset="0"/>
                      </a:endParaRPr>
                    </a:p>
                  </a:txBody>
                  <a:tcPr marL="3810" marR="3810" marT="3810" marB="0" anchor="b">
                    <a:solidFill>
                      <a:schemeClr val="accent5">
                        <a:lumMod val="40000"/>
                        <a:lumOff val="60000"/>
                      </a:schemeClr>
                    </a:solidFill>
                  </a:tcPr>
                </a:tc>
                <a:tc>
                  <a:txBody>
                    <a:bodyPr/>
                    <a:lstStyle/>
                    <a:p>
                      <a:pPr algn="ctr" fontAlgn="b"/>
                      <a:r>
                        <a:rPr lang="it-IT" sz="1600" u="none" strike="noStrike">
                          <a:effectLst/>
                        </a:rPr>
                        <a:t>7</a:t>
                      </a:r>
                      <a:endParaRPr lang="it-IT" sz="1600" b="0" i="0" u="none" strike="noStrike">
                        <a:solidFill>
                          <a:srgbClr val="000000"/>
                        </a:solidFill>
                        <a:effectLst/>
                        <a:latin typeface="Calibri" panose="020F0502020204030204" pitchFamily="34" charset="0"/>
                      </a:endParaRPr>
                    </a:p>
                  </a:txBody>
                  <a:tcPr marL="3810" marR="3810" marT="3810" marB="0" anchor="b">
                    <a:solidFill>
                      <a:schemeClr val="accent5">
                        <a:lumMod val="40000"/>
                        <a:lumOff val="60000"/>
                      </a:schemeClr>
                    </a:solidFill>
                  </a:tcPr>
                </a:tc>
                <a:tc>
                  <a:txBody>
                    <a:bodyPr/>
                    <a:lstStyle/>
                    <a:p>
                      <a:pPr algn="ctr" fontAlgn="b"/>
                      <a:r>
                        <a:rPr lang="it-IT" sz="1600" u="none" strike="noStrike" dirty="0">
                          <a:effectLst/>
                        </a:rPr>
                        <a:t>6</a:t>
                      </a:r>
                      <a:endParaRPr lang="it-IT" sz="1600" b="0" i="0" u="none" strike="noStrike" dirty="0">
                        <a:solidFill>
                          <a:srgbClr val="000000"/>
                        </a:solidFill>
                        <a:effectLst/>
                        <a:latin typeface="Calibri" panose="020F0502020204030204" pitchFamily="34" charset="0"/>
                      </a:endParaRPr>
                    </a:p>
                  </a:txBody>
                  <a:tcPr marL="3810" marR="3810" marT="3810" marB="0" anchor="b">
                    <a:solidFill>
                      <a:schemeClr val="accent5">
                        <a:lumMod val="40000"/>
                        <a:lumOff val="60000"/>
                      </a:schemeClr>
                    </a:solidFill>
                  </a:tcPr>
                </a:tc>
                <a:tc vMerge="1">
                  <a:txBody>
                    <a:bodyPr/>
                    <a:lstStyle/>
                    <a:p>
                      <a:endParaRPr lang="it-IT"/>
                    </a:p>
                  </a:txBody>
                  <a:tcPr/>
                </a:tc>
                <a:extLst>
                  <a:ext uri="{0D108BD9-81ED-4DB2-BD59-A6C34878D82A}">
                    <a16:rowId xmlns:a16="http://schemas.microsoft.com/office/drawing/2014/main" xmlns="" val="4236194813"/>
                  </a:ext>
                </a:extLst>
              </a:tr>
              <a:tr h="486738">
                <a:tc>
                  <a:txBody>
                    <a:bodyPr/>
                    <a:lstStyle/>
                    <a:p>
                      <a:pPr algn="l" fontAlgn="b"/>
                      <a:r>
                        <a:rPr lang="it-IT" sz="1600" u="none" strike="noStrike" dirty="0">
                          <a:effectLst/>
                        </a:rPr>
                        <a:t>PV</a:t>
                      </a:r>
                    </a:p>
                    <a:p>
                      <a:pPr algn="l" fontAlgn="b"/>
                      <a:r>
                        <a:rPr lang="fr-FR" sz="1600" dirty="0"/>
                        <a:t>Conception de jardins et d’espaces verts</a:t>
                      </a:r>
                      <a:endParaRPr lang="it-IT" sz="1600" b="0" i="0" u="none" strike="noStrike" dirty="0">
                        <a:solidFill>
                          <a:srgbClr val="000000"/>
                        </a:solidFill>
                        <a:effectLst/>
                        <a:latin typeface="Calibri" panose="020F0502020204030204" pitchFamily="34" charset="0"/>
                      </a:endParaRPr>
                    </a:p>
                  </a:txBody>
                  <a:tcPr marL="3810" marR="3810" marT="3810" marB="0" anchor="b">
                    <a:solidFill>
                      <a:schemeClr val="accent5">
                        <a:lumMod val="40000"/>
                        <a:lumOff val="60000"/>
                      </a:schemeClr>
                    </a:solidFill>
                  </a:tcPr>
                </a:tc>
                <a:tc>
                  <a:txBody>
                    <a:bodyPr/>
                    <a:lstStyle/>
                    <a:p>
                      <a:pPr algn="ctr" fontAlgn="b"/>
                      <a:r>
                        <a:rPr lang="it-IT" sz="1600" u="none" strike="noStrike" dirty="0">
                          <a:effectLst/>
                        </a:rPr>
                        <a:t>21</a:t>
                      </a:r>
                      <a:endParaRPr lang="it-IT" sz="1600" b="0" i="0" u="none" strike="noStrike" dirty="0">
                        <a:solidFill>
                          <a:srgbClr val="000000"/>
                        </a:solidFill>
                        <a:effectLst/>
                        <a:latin typeface="Calibri" panose="020F0502020204030204" pitchFamily="34" charset="0"/>
                      </a:endParaRPr>
                    </a:p>
                  </a:txBody>
                  <a:tcPr marL="3810" marR="3810" marT="3810" marB="0" anchor="b">
                    <a:solidFill>
                      <a:schemeClr val="accent5">
                        <a:lumMod val="40000"/>
                        <a:lumOff val="60000"/>
                      </a:schemeClr>
                    </a:solidFill>
                  </a:tcPr>
                </a:tc>
                <a:tc>
                  <a:txBody>
                    <a:bodyPr/>
                    <a:lstStyle/>
                    <a:p>
                      <a:pPr algn="ctr" fontAlgn="b"/>
                      <a:r>
                        <a:rPr lang="it-IT" sz="1600" u="none" strike="noStrike">
                          <a:effectLst/>
                        </a:rPr>
                        <a:t>14</a:t>
                      </a:r>
                      <a:endParaRPr lang="it-IT" sz="1600" b="0" i="0" u="none" strike="noStrike">
                        <a:solidFill>
                          <a:srgbClr val="000000"/>
                        </a:solidFill>
                        <a:effectLst/>
                        <a:latin typeface="Calibri" panose="020F0502020204030204" pitchFamily="34" charset="0"/>
                      </a:endParaRPr>
                    </a:p>
                  </a:txBody>
                  <a:tcPr marL="3810" marR="3810" marT="3810" marB="0" anchor="b">
                    <a:solidFill>
                      <a:schemeClr val="accent5">
                        <a:lumMod val="40000"/>
                        <a:lumOff val="60000"/>
                      </a:schemeClr>
                    </a:solidFill>
                  </a:tcPr>
                </a:tc>
                <a:tc>
                  <a:txBody>
                    <a:bodyPr/>
                    <a:lstStyle/>
                    <a:p>
                      <a:pPr algn="ctr" fontAlgn="b"/>
                      <a:r>
                        <a:rPr lang="it-IT" sz="1600" u="none" strike="noStrike">
                          <a:effectLst/>
                        </a:rPr>
                        <a:t>7</a:t>
                      </a:r>
                      <a:endParaRPr lang="it-IT" sz="1600" b="0" i="0" u="none" strike="noStrike">
                        <a:solidFill>
                          <a:srgbClr val="000000"/>
                        </a:solidFill>
                        <a:effectLst/>
                        <a:latin typeface="Calibri" panose="020F0502020204030204" pitchFamily="34" charset="0"/>
                      </a:endParaRPr>
                    </a:p>
                  </a:txBody>
                  <a:tcPr marL="3810" marR="3810" marT="3810" marB="0" anchor="b">
                    <a:solidFill>
                      <a:schemeClr val="accent5">
                        <a:lumMod val="40000"/>
                        <a:lumOff val="60000"/>
                      </a:schemeClr>
                    </a:solidFill>
                  </a:tcPr>
                </a:tc>
                <a:tc>
                  <a:txBody>
                    <a:bodyPr/>
                    <a:lstStyle/>
                    <a:p>
                      <a:pPr algn="ctr" fontAlgn="ctr"/>
                      <a:r>
                        <a:rPr lang="it-IT" sz="1600" u="none" strike="noStrike" dirty="0">
                          <a:effectLst/>
                        </a:rPr>
                        <a:t>42</a:t>
                      </a:r>
                      <a:endParaRPr lang="it-IT" sz="1600" b="1" i="0" u="none" strike="noStrike" dirty="0">
                        <a:solidFill>
                          <a:srgbClr val="000000"/>
                        </a:solidFill>
                        <a:effectLst/>
                        <a:latin typeface="Calibri" panose="020F0502020204030204" pitchFamily="34" charset="0"/>
                      </a:endParaRPr>
                    </a:p>
                  </a:txBody>
                  <a:tcPr marL="3810" marR="3810" marT="3810" marB="0" anchor="ctr">
                    <a:solidFill>
                      <a:schemeClr val="accent5">
                        <a:lumMod val="40000"/>
                        <a:lumOff val="60000"/>
                      </a:schemeClr>
                    </a:solidFill>
                  </a:tcPr>
                </a:tc>
                <a:extLst>
                  <a:ext uri="{0D108BD9-81ED-4DB2-BD59-A6C34878D82A}">
                    <a16:rowId xmlns:a16="http://schemas.microsoft.com/office/drawing/2014/main" xmlns="" val="1311570413"/>
                  </a:ext>
                </a:extLst>
              </a:tr>
              <a:tr h="486738">
                <a:tc>
                  <a:txBody>
                    <a:bodyPr/>
                    <a:lstStyle/>
                    <a:p>
                      <a:pPr algn="l" fontAlgn="b"/>
                      <a:r>
                        <a:rPr lang="it-IT" sz="1600" u="none" strike="noStrike" dirty="0">
                          <a:effectLst/>
                        </a:rPr>
                        <a:t>MV</a:t>
                      </a:r>
                    </a:p>
                    <a:p>
                      <a:pPr algn="l" fontAlgn="b"/>
                      <a:r>
                        <a:rPr lang="fr-FR" sz="1600" dirty="0"/>
                        <a:t>Gestion et entretien du paysage</a:t>
                      </a:r>
                      <a:endParaRPr lang="it-IT" sz="1600" b="0" i="0" u="none" strike="noStrike" dirty="0">
                        <a:solidFill>
                          <a:srgbClr val="000000"/>
                        </a:solidFill>
                        <a:effectLst/>
                        <a:latin typeface="Calibri" panose="020F0502020204030204" pitchFamily="34" charset="0"/>
                      </a:endParaRPr>
                    </a:p>
                  </a:txBody>
                  <a:tcPr marL="3810" marR="3810" marT="3810" marB="0" anchor="b">
                    <a:solidFill>
                      <a:schemeClr val="accent5">
                        <a:lumMod val="40000"/>
                        <a:lumOff val="60000"/>
                      </a:schemeClr>
                    </a:solidFill>
                  </a:tcPr>
                </a:tc>
                <a:tc>
                  <a:txBody>
                    <a:bodyPr/>
                    <a:lstStyle/>
                    <a:p>
                      <a:pPr algn="ctr" fontAlgn="b"/>
                      <a:r>
                        <a:rPr lang="it-IT" sz="1600" u="none" strike="noStrike" dirty="0">
                          <a:effectLst/>
                        </a:rPr>
                        <a:t>15</a:t>
                      </a:r>
                      <a:endParaRPr lang="it-IT" sz="1600" b="0" i="0" u="none" strike="noStrike" dirty="0">
                        <a:solidFill>
                          <a:srgbClr val="000000"/>
                        </a:solidFill>
                        <a:effectLst/>
                        <a:latin typeface="Calibri" panose="020F0502020204030204" pitchFamily="34" charset="0"/>
                      </a:endParaRPr>
                    </a:p>
                  </a:txBody>
                  <a:tcPr marL="3810" marR="3810" marT="3810" marB="0" anchor="b">
                    <a:solidFill>
                      <a:schemeClr val="accent5">
                        <a:lumMod val="40000"/>
                        <a:lumOff val="60000"/>
                      </a:schemeClr>
                    </a:solidFill>
                  </a:tcPr>
                </a:tc>
                <a:tc>
                  <a:txBody>
                    <a:bodyPr/>
                    <a:lstStyle/>
                    <a:p>
                      <a:pPr algn="ctr" fontAlgn="b"/>
                      <a:r>
                        <a:rPr lang="it-IT" sz="1600" u="none" strike="noStrike">
                          <a:effectLst/>
                        </a:rPr>
                        <a:t>5</a:t>
                      </a:r>
                      <a:endParaRPr lang="it-IT" sz="1600" b="0" i="0" u="none" strike="noStrike">
                        <a:solidFill>
                          <a:srgbClr val="000000"/>
                        </a:solidFill>
                        <a:effectLst/>
                        <a:latin typeface="Calibri" panose="020F0502020204030204" pitchFamily="34" charset="0"/>
                      </a:endParaRPr>
                    </a:p>
                  </a:txBody>
                  <a:tcPr marL="3810" marR="3810" marT="3810" marB="0" anchor="b">
                    <a:solidFill>
                      <a:schemeClr val="accent5">
                        <a:lumMod val="40000"/>
                        <a:lumOff val="60000"/>
                      </a:schemeClr>
                    </a:solidFill>
                  </a:tcPr>
                </a:tc>
                <a:tc>
                  <a:txBody>
                    <a:bodyPr/>
                    <a:lstStyle/>
                    <a:p>
                      <a:pPr algn="ctr" fontAlgn="b"/>
                      <a:r>
                        <a:rPr lang="it-IT" sz="1600" u="none" strike="noStrike">
                          <a:effectLst/>
                        </a:rPr>
                        <a:t>12</a:t>
                      </a:r>
                      <a:endParaRPr lang="it-IT" sz="1600" b="0" i="0" u="none" strike="noStrike">
                        <a:solidFill>
                          <a:srgbClr val="000000"/>
                        </a:solidFill>
                        <a:effectLst/>
                        <a:latin typeface="Calibri" panose="020F0502020204030204" pitchFamily="34" charset="0"/>
                      </a:endParaRPr>
                    </a:p>
                  </a:txBody>
                  <a:tcPr marL="3810" marR="3810" marT="3810" marB="0" anchor="b">
                    <a:solidFill>
                      <a:schemeClr val="accent5">
                        <a:lumMod val="40000"/>
                        <a:lumOff val="60000"/>
                      </a:schemeClr>
                    </a:solidFill>
                  </a:tcPr>
                </a:tc>
                <a:tc>
                  <a:txBody>
                    <a:bodyPr/>
                    <a:lstStyle/>
                    <a:p>
                      <a:pPr algn="ctr" fontAlgn="ctr"/>
                      <a:r>
                        <a:rPr lang="it-IT" sz="1600" u="none" strike="noStrike" dirty="0">
                          <a:effectLst/>
                        </a:rPr>
                        <a:t>32</a:t>
                      </a:r>
                      <a:endParaRPr lang="it-IT" sz="1600" b="1" i="0" u="none" strike="noStrike" dirty="0">
                        <a:solidFill>
                          <a:srgbClr val="000000"/>
                        </a:solidFill>
                        <a:effectLst/>
                        <a:latin typeface="Calibri" panose="020F0502020204030204" pitchFamily="34" charset="0"/>
                      </a:endParaRPr>
                    </a:p>
                  </a:txBody>
                  <a:tcPr marL="3810" marR="3810" marT="3810" marB="0" anchor="ctr">
                    <a:solidFill>
                      <a:schemeClr val="accent5">
                        <a:lumMod val="40000"/>
                        <a:lumOff val="60000"/>
                      </a:schemeClr>
                    </a:solidFill>
                  </a:tcPr>
                </a:tc>
                <a:extLst>
                  <a:ext uri="{0D108BD9-81ED-4DB2-BD59-A6C34878D82A}">
                    <a16:rowId xmlns:a16="http://schemas.microsoft.com/office/drawing/2014/main" xmlns="" val="133230569"/>
                  </a:ext>
                </a:extLst>
              </a:tr>
              <a:tr h="486738">
                <a:tc>
                  <a:txBody>
                    <a:bodyPr/>
                    <a:lstStyle/>
                    <a:p>
                      <a:pPr algn="l" fontAlgn="b"/>
                      <a:r>
                        <a:rPr lang="it-IT" sz="1600" u="none" strike="noStrike" dirty="0">
                          <a:effectLst/>
                        </a:rPr>
                        <a:t>GA</a:t>
                      </a:r>
                    </a:p>
                    <a:p>
                      <a:pPr algn="l" fontAlgn="b"/>
                      <a:r>
                        <a:rPr lang="fr-FR" sz="1600" dirty="0"/>
                        <a:t>Gestion et entretien des jardins historiques</a:t>
                      </a:r>
                      <a:endParaRPr lang="it-IT" sz="1600" b="0" i="0" u="none" strike="noStrike" dirty="0">
                        <a:solidFill>
                          <a:srgbClr val="000000"/>
                        </a:solidFill>
                        <a:effectLst/>
                        <a:latin typeface="Calibri" panose="020F0502020204030204" pitchFamily="34" charset="0"/>
                      </a:endParaRPr>
                    </a:p>
                  </a:txBody>
                  <a:tcPr marL="3810" marR="3810" marT="3810" marB="0" anchor="b">
                    <a:solidFill>
                      <a:schemeClr val="accent5">
                        <a:lumMod val="40000"/>
                        <a:lumOff val="60000"/>
                      </a:schemeClr>
                    </a:solidFill>
                  </a:tcPr>
                </a:tc>
                <a:tc>
                  <a:txBody>
                    <a:bodyPr/>
                    <a:lstStyle/>
                    <a:p>
                      <a:pPr algn="ctr" fontAlgn="b"/>
                      <a:r>
                        <a:rPr lang="it-IT" sz="1600" u="none" strike="noStrike" dirty="0">
                          <a:effectLst/>
                        </a:rPr>
                        <a:t>2</a:t>
                      </a:r>
                      <a:endParaRPr lang="it-IT" sz="1600" b="0" i="0" u="none" strike="noStrike" dirty="0">
                        <a:solidFill>
                          <a:srgbClr val="000000"/>
                        </a:solidFill>
                        <a:effectLst/>
                        <a:latin typeface="Calibri" panose="020F0502020204030204" pitchFamily="34" charset="0"/>
                      </a:endParaRPr>
                    </a:p>
                  </a:txBody>
                  <a:tcPr marL="3810" marR="3810" marT="3810" marB="0" anchor="b">
                    <a:solidFill>
                      <a:schemeClr val="accent5">
                        <a:lumMod val="40000"/>
                        <a:lumOff val="60000"/>
                      </a:schemeClr>
                    </a:solidFill>
                  </a:tcPr>
                </a:tc>
                <a:tc>
                  <a:txBody>
                    <a:bodyPr/>
                    <a:lstStyle/>
                    <a:p>
                      <a:pPr algn="ctr" fontAlgn="b"/>
                      <a:r>
                        <a:rPr lang="it-IT" sz="1600" u="none" strike="noStrike">
                          <a:effectLst/>
                        </a:rPr>
                        <a:t>12</a:t>
                      </a:r>
                      <a:endParaRPr lang="it-IT" sz="1600" b="0" i="0" u="none" strike="noStrike">
                        <a:solidFill>
                          <a:srgbClr val="000000"/>
                        </a:solidFill>
                        <a:effectLst/>
                        <a:latin typeface="Calibri" panose="020F0502020204030204" pitchFamily="34" charset="0"/>
                      </a:endParaRPr>
                    </a:p>
                  </a:txBody>
                  <a:tcPr marL="3810" marR="3810" marT="3810" marB="0" anchor="b">
                    <a:solidFill>
                      <a:schemeClr val="accent5">
                        <a:lumMod val="40000"/>
                        <a:lumOff val="60000"/>
                      </a:schemeClr>
                    </a:solidFill>
                  </a:tcPr>
                </a:tc>
                <a:tc>
                  <a:txBody>
                    <a:bodyPr/>
                    <a:lstStyle/>
                    <a:p>
                      <a:pPr algn="ctr" fontAlgn="b"/>
                      <a:r>
                        <a:rPr lang="it-IT" sz="1600" u="none" strike="noStrike">
                          <a:effectLst/>
                        </a:rPr>
                        <a:t>4</a:t>
                      </a:r>
                      <a:endParaRPr lang="it-IT" sz="1600" b="0" i="0" u="none" strike="noStrike">
                        <a:solidFill>
                          <a:srgbClr val="000000"/>
                        </a:solidFill>
                        <a:effectLst/>
                        <a:latin typeface="Calibri" panose="020F0502020204030204" pitchFamily="34" charset="0"/>
                      </a:endParaRPr>
                    </a:p>
                  </a:txBody>
                  <a:tcPr marL="3810" marR="3810" marT="3810" marB="0" anchor="b">
                    <a:solidFill>
                      <a:schemeClr val="accent5">
                        <a:lumMod val="40000"/>
                        <a:lumOff val="60000"/>
                      </a:schemeClr>
                    </a:solidFill>
                  </a:tcPr>
                </a:tc>
                <a:tc>
                  <a:txBody>
                    <a:bodyPr/>
                    <a:lstStyle/>
                    <a:p>
                      <a:pPr algn="ctr" fontAlgn="ctr"/>
                      <a:r>
                        <a:rPr lang="it-IT" sz="1600" u="none" strike="noStrike" dirty="0">
                          <a:effectLst/>
                        </a:rPr>
                        <a:t>18</a:t>
                      </a:r>
                      <a:endParaRPr lang="it-IT" sz="1600" b="1" i="0" u="none" strike="noStrike" dirty="0">
                        <a:solidFill>
                          <a:srgbClr val="000000"/>
                        </a:solidFill>
                        <a:effectLst/>
                        <a:latin typeface="Calibri" panose="020F0502020204030204" pitchFamily="34" charset="0"/>
                      </a:endParaRPr>
                    </a:p>
                  </a:txBody>
                  <a:tcPr marL="3810" marR="3810" marT="3810" marB="0" anchor="ctr">
                    <a:solidFill>
                      <a:schemeClr val="accent5">
                        <a:lumMod val="40000"/>
                        <a:lumOff val="60000"/>
                      </a:schemeClr>
                    </a:solidFill>
                  </a:tcPr>
                </a:tc>
                <a:extLst>
                  <a:ext uri="{0D108BD9-81ED-4DB2-BD59-A6C34878D82A}">
                    <a16:rowId xmlns:a16="http://schemas.microsoft.com/office/drawing/2014/main" xmlns="" val="3613705030"/>
                  </a:ext>
                </a:extLst>
              </a:tr>
              <a:tr h="486738">
                <a:tc>
                  <a:txBody>
                    <a:bodyPr/>
                    <a:lstStyle/>
                    <a:p>
                      <a:pPr algn="l" fontAlgn="b"/>
                      <a:r>
                        <a:rPr lang="it-IT" sz="1600" u="none" strike="noStrike" dirty="0">
                          <a:effectLst/>
                        </a:rPr>
                        <a:t>VP</a:t>
                      </a:r>
                    </a:p>
                    <a:p>
                      <a:pPr algn="l" fontAlgn="b"/>
                      <a:r>
                        <a:rPr lang="fr-FR" sz="1600" dirty="0"/>
                        <a:t>Valorisation et promotion du tourisme des jardins historiques</a:t>
                      </a:r>
                      <a:endParaRPr lang="it-IT" sz="1600" b="0" i="0" u="none" strike="noStrike" dirty="0">
                        <a:solidFill>
                          <a:srgbClr val="000000"/>
                        </a:solidFill>
                        <a:effectLst/>
                        <a:latin typeface="Calibri" panose="020F0502020204030204" pitchFamily="34" charset="0"/>
                      </a:endParaRPr>
                    </a:p>
                  </a:txBody>
                  <a:tcPr marL="3810" marR="3810" marT="3810" marB="0" anchor="b">
                    <a:solidFill>
                      <a:schemeClr val="accent5">
                        <a:lumMod val="40000"/>
                        <a:lumOff val="60000"/>
                      </a:schemeClr>
                    </a:solidFill>
                  </a:tcPr>
                </a:tc>
                <a:tc>
                  <a:txBody>
                    <a:bodyPr/>
                    <a:lstStyle/>
                    <a:p>
                      <a:pPr algn="ctr" fontAlgn="b"/>
                      <a:r>
                        <a:rPr lang="it-IT" sz="1600" u="none" strike="noStrike" dirty="0">
                          <a:effectLst/>
                        </a:rPr>
                        <a:t>20</a:t>
                      </a:r>
                      <a:endParaRPr lang="it-IT" sz="1600" b="0" i="0" u="none" strike="noStrike" dirty="0">
                        <a:solidFill>
                          <a:srgbClr val="000000"/>
                        </a:solidFill>
                        <a:effectLst/>
                        <a:latin typeface="Calibri" panose="020F0502020204030204" pitchFamily="34" charset="0"/>
                      </a:endParaRPr>
                    </a:p>
                  </a:txBody>
                  <a:tcPr marL="3810" marR="3810" marT="3810" marB="0" anchor="b">
                    <a:solidFill>
                      <a:schemeClr val="accent5">
                        <a:lumMod val="40000"/>
                        <a:lumOff val="60000"/>
                      </a:schemeClr>
                    </a:solidFill>
                  </a:tcPr>
                </a:tc>
                <a:tc>
                  <a:txBody>
                    <a:bodyPr/>
                    <a:lstStyle/>
                    <a:p>
                      <a:pPr algn="ctr" fontAlgn="b"/>
                      <a:r>
                        <a:rPr lang="it-IT" sz="1600" u="none" strike="noStrike" dirty="0">
                          <a:effectLst/>
                        </a:rPr>
                        <a:t>4</a:t>
                      </a:r>
                      <a:endParaRPr lang="it-IT" sz="1600" b="0" i="0" u="none" strike="noStrike" dirty="0">
                        <a:solidFill>
                          <a:srgbClr val="000000"/>
                        </a:solidFill>
                        <a:effectLst/>
                        <a:latin typeface="Calibri" panose="020F0502020204030204" pitchFamily="34" charset="0"/>
                      </a:endParaRPr>
                    </a:p>
                  </a:txBody>
                  <a:tcPr marL="3810" marR="3810" marT="3810" marB="0" anchor="b">
                    <a:solidFill>
                      <a:schemeClr val="accent5">
                        <a:lumMod val="40000"/>
                        <a:lumOff val="60000"/>
                      </a:schemeClr>
                    </a:solidFill>
                  </a:tcPr>
                </a:tc>
                <a:tc>
                  <a:txBody>
                    <a:bodyPr/>
                    <a:lstStyle/>
                    <a:p>
                      <a:pPr algn="ctr" fontAlgn="b"/>
                      <a:r>
                        <a:rPr lang="it-IT" sz="1600" u="none" strike="noStrike" dirty="0">
                          <a:effectLst/>
                        </a:rPr>
                        <a:t>2</a:t>
                      </a:r>
                      <a:endParaRPr lang="it-IT" sz="1600" b="0" i="0" u="none" strike="noStrike" dirty="0">
                        <a:solidFill>
                          <a:srgbClr val="000000"/>
                        </a:solidFill>
                        <a:effectLst/>
                        <a:latin typeface="Calibri" panose="020F0502020204030204" pitchFamily="34" charset="0"/>
                      </a:endParaRPr>
                    </a:p>
                  </a:txBody>
                  <a:tcPr marL="3810" marR="3810" marT="3810" marB="0" anchor="b">
                    <a:solidFill>
                      <a:schemeClr val="accent5">
                        <a:lumMod val="40000"/>
                        <a:lumOff val="60000"/>
                      </a:schemeClr>
                    </a:solidFill>
                  </a:tcPr>
                </a:tc>
                <a:tc>
                  <a:txBody>
                    <a:bodyPr/>
                    <a:lstStyle/>
                    <a:p>
                      <a:pPr algn="ctr" fontAlgn="ctr"/>
                      <a:r>
                        <a:rPr lang="it-IT" sz="1600" u="none" strike="noStrike" dirty="0">
                          <a:effectLst/>
                        </a:rPr>
                        <a:t>26</a:t>
                      </a:r>
                      <a:endParaRPr lang="it-IT" sz="1600" b="1" i="0" u="none" strike="noStrike" dirty="0">
                        <a:solidFill>
                          <a:srgbClr val="000000"/>
                        </a:solidFill>
                        <a:effectLst/>
                        <a:latin typeface="Calibri" panose="020F0502020204030204" pitchFamily="34" charset="0"/>
                      </a:endParaRPr>
                    </a:p>
                  </a:txBody>
                  <a:tcPr marL="3810" marR="3810" marT="3810" marB="0" anchor="ctr">
                    <a:solidFill>
                      <a:schemeClr val="accent5">
                        <a:lumMod val="40000"/>
                        <a:lumOff val="60000"/>
                      </a:schemeClr>
                    </a:solidFill>
                  </a:tcPr>
                </a:tc>
                <a:extLst>
                  <a:ext uri="{0D108BD9-81ED-4DB2-BD59-A6C34878D82A}">
                    <a16:rowId xmlns:a16="http://schemas.microsoft.com/office/drawing/2014/main" xmlns="" val="1705733068"/>
                  </a:ext>
                </a:extLst>
              </a:tr>
            </a:tbl>
          </a:graphicData>
        </a:graphic>
      </p:graphicFrame>
      <p:sp>
        <p:nvSpPr>
          <p:cNvPr id="3" name="CasellaDiTesto 2">
            <a:extLst>
              <a:ext uri="{FF2B5EF4-FFF2-40B4-BE49-F238E27FC236}">
                <a16:creationId xmlns:a16="http://schemas.microsoft.com/office/drawing/2014/main" xmlns="" id="{4A0B9E89-F9B4-4573-9A28-4C6D0BB11EF8}"/>
              </a:ext>
            </a:extLst>
          </p:cNvPr>
          <p:cNvSpPr txBox="1"/>
          <p:nvPr/>
        </p:nvSpPr>
        <p:spPr>
          <a:xfrm>
            <a:off x="629322" y="903642"/>
            <a:ext cx="7664824" cy="923330"/>
          </a:xfrm>
          <a:prstGeom prst="rect">
            <a:avLst/>
          </a:prstGeom>
          <a:noFill/>
        </p:spPr>
        <p:txBody>
          <a:bodyPr wrap="square" rtlCol="0">
            <a:spAutoFit/>
          </a:bodyPr>
          <a:lstStyle/>
          <a:p>
            <a:r>
              <a:rPr lang="it-IT" dirty="0"/>
              <a:t>Numero di domande di iscrizione e priorità delle scelte</a:t>
            </a:r>
          </a:p>
          <a:p>
            <a:r>
              <a:rPr lang="fr-FR" dirty="0"/>
              <a:t>Nombre de demandes d'inscription et priorité des choix</a:t>
            </a:r>
          </a:p>
          <a:p>
            <a:r>
              <a:rPr lang="fr-FR" dirty="0"/>
              <a:t>Totale / Total: 95</a:t>
            </a:r>
            <a:endParaRPr lang="it-IT" dirty="0"/>
          </a:p>
        </p:txBody>
      </p:sp>
    </p:spTree>
    <p:extLst>
      <p:ext uri="{BB962C8B-B14F-4D97-AF65-F5344CB8AC3E}">
        <p14:creationId xmlns:p14="http://schemas.microsoft.com/office/powerpoint/2010/main" xmlns="" val="2052578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xmlns="" id="{0287ADAA-7D0D-4F09-92D8-2437EE76DC3C}"/>
              </a:ext>
            </a:extLst>
          </p:cNvPr>
          <p:cNvGraphicFramePr>
            <a:graphicFrameLocks noGrp="1"/>
          </p:cNvGraphicFramePr>
          <p:nvPr>
            <p:extLst>
              <p:ext uri="{D42A27DB-BD31-4B8C-83A1-F6EECF244321}">
                <p14:modId xmlns:p14="http://schemas.microsoft.com/office/powerpoint/2010/main" xmlns="" val="45207473"/>
              </p:ext>
            </p:extLst>
          </p:nvPr>
        </p:nvGraphicFramePr>
        <p:xfrm>
          <a:off x="218981" y="914398"/>
          <a:ext cx="3987259" cy="4937760"/>
        </p:xfrm>
        <a:graphic>
          <a:graphicData uri="http://schemas.openxmlformats.org/drawingml/2006/table">
            <a:tbl>
              <a:tblPr firstRow="1" firstCol="1" bandRow="1">
                <a:tableStyleId>{5C22544A-7EE6-4342-B048-85BDC9FD1C3A}</a:tableStyleId>
              </a:tblPr>
              <a:tblGrid>
                <a:gridCol w="3987259">
                  <a:extLst>
                    <a:ext uri="{9D8B030D-6E8A-4147-A177-3AD203B41FA5}">
                      <a16:colId xmlns:a16="http://schemas.microsoft.com/office/drawing/2014/main" xmlns="" val="1394597667"/>
                    </a:ext>
                  </a:extLst>
                </a:gridCol>
              </a:tblGrid>
              <a:tr h="1943735">
                <a:tc>
                  <a:txBody>
                    <a:bodyPr/>
                    <a:lstStyle/>
                    <a:p>
                      <a:r>
                        <a:rPr lang="it-IT" sz="1800" b="1" kern="1200" dirty="0">
                          <a:solidFill>
                            <a:srgbClr val="3B6D1D"/>
                          </a:solidFill>
                          <a:effectLst/>
                          <a:latin typeface="+mn-lt"/>
                          <a:ea typeface="+mn-ea"/>
                          <a:cs typeface="+mn-cs"/>
                        </a:rPr>
                        <a:t>Sono tutti ammessi. I primi corsi che partiranno sono quelli del florovivaismo e della arboricoltura di montagna che hanno una parte in comune.</a:t>
                      </a:r>
                    </a:p>
                    <a:p>
                      <a:r>
                        <a:rPr lang="it-IT" sz="1800" b="1" kern="1200" dirty="0">
                          <a:solidFill>
                            <a:srgbClr val="3B6D1D"/>
                          </a:solidFill>
                          <a:effectLst/>
                          <a:latin typeface="+mn-lt"/>
                          <a:ea typeface="+mn-ea"/>
                          <a:cs typeface="+mn-cs"/>
                        </a:rPr>
                        <a:t>Coloro che li hanno scelti, qualunque sia l'ordine di preferenza che hanno dichiarato, potranno seguirli. </a:t>
                      </a:r>
                    </a:p>
                    <a:p>
                      <a:r>
                        <a:rPr lang="it-IT" sz="1800" b="1" kern="1200" dirty="0">
                          <a:solidFill>
                            <a:srgbClr val="3B6D1D"/>
                          </a:solidFill>
                          <a:effectLst/>
                          <a:latin typeface="+mn-lt"/>
                          <a:ea typeface="+mn-ea"/>
                          <a:cs typeface="+mn-cs"/>
                        </a:rPr>
                        <a:t>Pertanto nei prossimi giorni tutti riceveranno una comunicazione al riguardo con le indicazioni per collegarvi alla piattaforma </a:t>
                      </a:r>
                      <a:r>
                        <a:rPr lang="it-IT" sz="1800" b="1" kern="1200" dirty="0" err="1">
                          <a:solidFill>
                            <a:srgbClr val="3B6D1D"/>
                          </a:solidFill>
                          <a:effectLst/>
                          <a:latin typeface="+mn-lt"/>
                          <a:ea typeface="+mn-ea"/>
                          <a:cs typeface="+mn-cs"/>
                        </a:rPr>
                        <a:t>moodle</a:t>
                      </a:r>
                      <a:r>
                        <a:rPr lang="it-IT" sz="1800" b="1" kern="1200" dirty="0">
                          <a:solidFill>
                            <a:srgbClr val="3B6D1D"/>
                          </a:solidFill>
                          <a:effectLst/>
                          <a:latin typeface="+mn-lt"/>
                          <a:ea typeface="+mn-ea"/>
                          <a:cs typeface="+mn-cs"/>
                        </a:rPr>
                        <a:t> dove  sono caricate le lezioni.</a:t>
                      </a:r>
                    </a:p>
                    <a:p>
                      <a:r>
                        <a:rPr lang="it-IT" sz="1800" b="1" kern="1200" dirty="0">
                          <a:solidFill>
                            <a:srgbClr val="3B6D1D"/>
                          </a:solidFill>
                          <a:effectLst/>
                          <a:latin typeface="+mn-lt"/>
                          <a:ea typeface="+mn-ea"/>
                          <a:cs typeface="+mn-cs"/>
                        </a:rPr>
                        <a:t>Per gli altri corsi occorrerà ancora qualche mese.</a:t>
                      </a:r>
                    </a:p>
                    <a:p>
                      <a:endParaRPr lang="it-IT" sz="1800" b="1" kern="1200" dirty="0">
                        <a:solidFill>
                          <a:srgbClr val="3B6D1D"/>
                        </a:solidFill>
                        <a:effectLst/>
                        <a:latin typeface="+mn-lt"/>
                        <a:ea typeface="+mn-ea"/>
                        <a:cs typeface="+mn-cs"/>
                      </a:endParaRPr>
                    </a:p>
                    <a:p>
                      <a:r>
                        <a:rPr lang="it-IT" sz="1800" b="1" kern="1200" dirty="0">
                          <a:solidFill>
                            <a:srgbClr val="3B6D1D"/>
                          </a:solidFill>
                          <a:effectLst/>
                          <a:latin typeface="+mn-lt"/>
                          <a:ea typeface="+mn-ea"/>
                          <a:cs typeface="+mn-cs"/>
                        </a:rPr>
                        <a:t>I problemi legati al COVID, </a:t>
                      </a:r>
                      <a:r>
                        <a:rPr lang="it-IT" sz="1800" b="1" kern="1200" dirty="0" err="1">
                          <a:solidFill>
                            <a:srgbClr val="3B6D1D"/>
                          </a:solidFill>
                          <a:effectLst/>
                          <a:latin typeface="+mn-lt"/>
                          <a:ea typeface="+mn-ea"/>
                          <a:cs typeface="+mn-cs"/>
                        </a:rPr>
                        <a:t>putroppo</a:t>
                      </a:r>
                      <a:r>
                        <a:rPr lang="it-IT" sz="1800" b="1" kern="1200" dirty="0">
                          <a:solidFill>
                            <a:srgbClr val="3B6D1D"/>
                          </a:solidFill>
                          <a:effectLst/>
                          <a:latin typeface="+mn-lt"/>
                          <a:ea typeface="+mn-ea"/>
                          <a:cs typeface="+mn-cs"/>
                        </a:rPr>
                        <a:t> hanno rallentato moltissimo i lavori di preparazione dei corsi</a:t>
                      </a:r>
                    </a:p>
                  </a:txBody>
                  <a:tcPr marL="68580" marR="68580" marT="0" marB="0" anchor="ctr">
                    <a:noFill/>
                  </a:tcPr>
                </a:tc>
                <a:extLst>
                  <a:ext uri="{0D108BD9-81ED-4DB2-BD59-A6C34878D82A}">
                    <a16:rowId xmlns:a16="http://schemas.microsoft.com/office/drawing/2014/main" xmlns="" val="3879098990"/>
                  </a:ext>
                </a:extLst>
              </a:tr>
            </a:tbl>
          </a:graphicData>
        </a:graphic>
      </p:graphicFrame>
      <p:graphicFrame>
        <p:nvGraphicFramePr>
          <p:cNvPr id="4" name="Tabella 3">
            <a:extLst>
              <a:ext uri="{FF2B5EF4-FFF2-40B4-BE49-F238E27FC236}">
                <a16:creationId xmlns:a16="http://schemas.microsoft.com/office/drawing/2014/main" xmlns="" id="{9C3F14B0-D816-442C-9195-2BE7360A25EC}"/>
              </a:ext>
            </a:extLst>
          </p:cNvPr>
          <p:cNvGraphicFramePr>
            <a:graphicFrameLocks noGrp="1"/>
          </p:cNvGraphicFramePr>
          <p:nvPr>
            <p:extLst>
              <p:ext uri="{D42A27DB-BD31-4B8C-83A1-F6EECF244321}">
                <p14:modId xmlns:p14="http://schemas.microsoft.com/office/powerpoint/2010/main" xmlns="" val="30835988"/>
              </p:ext>
            </p:extLst>
          </p:nvPr>
        </p:nvGraphicFramePr>
        <p:xfrm>
          <a:off x="4369155" y="914398"/>
          <a:ext cx="4555864" cy="5791200"/>
        </p:xfrm>
        <a:graphic>
          <a:graphicData uri="http://schemas.openxmlformats.org/drawingml/2006/table">
            <a:tbl>
              <a:tblPr firstRow="1" firstCol="1" bandRow="1">
                <a:tableStyleId>{5C22544A-7EE6-4342-B048-85BDC9FD1C3A}</a:tableStyleId>
              </a:tblPr>
              <a:tblGrid>
                <a:gridCol w="4555864">
                  <a:extLst>
                    <a:ext uri="{9D8B030D-6E8A-4147-A177-3AD203B41FA5}">
                      <a16:colId xmlns:a16="http://schemas.microsoft.com/office/drawing/2014/main" xmlns="" val="4182913887"/>
                    </a:ext>
                  </a:extLst>
                </a:gridCol>
              </a:tblGrid>
              <a:tr h="0">
                <a:tc>
                  <a:txBody>
                    <a:bodyPr/>
                    <a:lstStyle/>
                    <a:p>
                      <a:r>
                        <a:rPr lang="fr-FR" sz="2000" b="1" kern="1200" dirty="0">
                          <a:solidFill>
                            <a:srgbClr val="0070C0"/>
                          </a:solidFill>
                          <a:effectLst/>
                          <a:latin typeface="+mn-lt"/>
                          <a:ea typeface="+mn-ea"/>
                          <a:cs typeface="+mn-cs"/>
                        </a:rPr>
                        <a:t>Ils sont tous autorisés. </a:t>
                      </a:r>
                    </a:p>
                    <a:p>
                      <a:r>
                        <a:rPr lang="fr-FR" sz="2000" b="1" kern="1200" dirty="0">
                          <a:solidFill>
                            <a:srgbClr val="0070C0"/>
                          </a:solidFill>
                          <a:effectLst/>
                          <a:latin typeface="+mn-lt"/>
                          <a:ea typeface="+mn-ea"/>
                          <a:cs typeface="+mn-cs"/>
                        </a:rPr>
                        <a:t>Les premiers cours qui débuteront sont ceux d'horticulture et d'arboriculture de montagne qui ont un point commun.</a:t>
                      </a:r>
                    </a:p>
                    <a:p>
                      <a:r>
                        <a:rPr lang="fr-FR" sz="2000" b="1" kern="1200" dirty="0">
                          <a:solidFill>
                            <a:srgbClr val="0070C0"/>
                          </a:solidFill>
                          <a:effectLst/>
                          <a:latin typeface="+mn-lt"/>
                          <a:ea typeface="+mn-ea"/>
                          <a:cs typeface="+mn-cs"/>
                        </a:rPr>
                        <a:t>Ceux qui les auront choisis, quel que soit l'ordre de préférence qu'ils auront déclaré, pourront les suivre.</a:t>
                      </a:r>
                    </a:p>
                    <a:p>
                      <a:r>
                        <a:rPr lang="fr-FR" sz="2000" b="1" kern="1200" dirty="0">
                          <a:solidFill>
                            <a:srgbClr val="0070C0"/>
                          </a:solidFill>
                          <a:effectLst/>
                          <a:latin typeface="+mn-lt"/>
                          <a:ea typeface="+mn-ea"/>
                          <a:cs typeface="+mn-cs"/>
                        </a:rPr>
                        <a:t>Par conséquent, dans les prochains jours, tout le monde recevra une communication à ce sujet avec des instructions pour vous connecter à la plate-forme </a:t>
                      </a:r>
                      <a:r>
                        <a:rPr lang="fr-FR" sz="2000" b="1" kern="1200" dirty="0" err="1">
                          <a:solidFill>
                            <a:srgbClr val="0070C0"/>
                          </a:solidFill>
                          <a:effectLst/>
                          <a:latin typeface="+mn-lt"/>
                          <a:ea typeface="+mn-ea"/>
                          <a:cs typeface="+mn-cs"/>
                        </a:rPr>
                        <a:t>moodle</a:t>
                      </a:r>
                      <a:r>
                        <a:rPr lang="fr-FR" sz="2000" b="1" kern="1200" dirty="0">
                          <a:solidFill>
                            <a:srgbClr val="0070C0"/>
                          </a:solidFill>
                          <a:effectLst/>
                          <a:latin typeface="+mn-lt"/>
                          <a:ea typeface="+mn-ea"/>
                          <a:cs typeface="+mn-cs"/>
                        </a:rPr>
                        <a:t> où les leçons sont téléchargées.</a:t>
                      </a:r>
                    </a:p>
                    <a:p>
                      <a:r>
                        <a:rPr lang="fr-FR" sz="2000" b="1" kern="1200" dirty="0">
                          <a:solidFill>
                            <a:srgbClr val="0070C0"/>
                          </a:solidFill>
                          <a:effectLst/>
                          <a:latin typeface="+mn-lt"/>
                          <a:ea typeface="+mn-ea"/>
                          <a:cs typeface="+mn-cs"/>
                        </a:rPr>
                        <a:t>Pour les autres cours, cela prendra encore quelques mois.</a:t>
                      </a:r>
                    </a:p>
                    <a:p>
                      <a:endParaRPr lang="fr-FR" sz="2000" b="1" kern="1200" dirty="0">
                        <a:solidFill>
                          <a:srgbClr val="0070C0"/>
                        </a:solidFill>
                        <a:effectLst/>
                        <a:latin typeface="+mn-lt"/>
                        <a:ea typeface="+mn-ea"/>
                        <a:cs typeface="+mn-cs"/>
                      </a:endParaRPr>
                    </a:p>
                    <a:p>
                      <a:r>
                        <a:rPr lang="fr-FR" sz="2000" b="1" kern="1200" dirty="0">
                          <a:solidFill>
                            <a:srgbClr val="0070C0"/>
                          </a:solidFill>
                          <a:effectLst/>
                          <a:latin typeface="+mn-lt"/>
                          <a:ea typeface="+mn-ea"/>
                          <a:cs typeface="+mn-cs"/>
                        </a:rPr>
                        <a:t>Les problèmes liés au COVID ont malheureusement beaucoup ralenti la préparation des cours</a:t>
                      </a:r>
                    </a:p>
                  </a:txBody>
                  <a:tcPr marL="68580" marR="68580" marT="0" marB="0" anchor="ctr">
                    <a:noFill/>
                  </a:tcPr>
                </a:tc>
                <a:extLst>
                  <a:ext uri="{0D108BD9-81ED-4DB2-BD59-A6C34878D82A}">
                    <a16:rowId xmlns:a16="http://schemas.microsoft.com/office/drawing/2014/main" xmlns="" val="466059254"/>
                  </a:ext>
                </a:extLst>
              </a:tr>
            </a:tbl>
          </a:graphicData>
        </a:graphic>
      </p:graphicFrame>
    </p:spTree>
    <p:extLst>
      <p:ext uri="{BB962C8B-B14F-4D97-AF65-F5344CB8AC3E}">
        <p14:creationId xmlns:p14="http://schemas.microsoft.com/office/powerpoint/2010/main" xmlns="" val="258834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3FB505BF-F8D9-4ADE-9BE6-3D05023B2D7F}"/>
              </a:ext>
            </a:extLst>
          </p:cNvPr>
          <p:cNvSpPr txBox="1"/>
          <p:nvPr/>
        </p:nvSpPr>
        <p:spPr>
          <a:xfrm>
            <a:off x="398035" y="1421313"/>
            <a:ext cx="3680479" cy="4247317"/>
          </a:xfrm>
          <a:prstGeom prst="rect">
            <a:avLst/>
          </a:prstGeom>
          <a:noFill/>
        </p:spPr>
        <p:txBody>
          <a:bodyPr wrap="square" rtlCol="0">
            <a:spAutoFit/>
          </a:bodyPr>
          <a:lstStyle/>
          <a:p>
            <a:r>
              <a:rPr lang="it-IT" b="1" dirty="0">
                <a:solidFill>
                  <a:srgbClr val="3B6D1D"/>
                </a:solidFill>
              </a:rPr>
              <a:t>Asse prioritario IV. Inclusione sociale e cittadinanza europea </a:t>
            </a:r>
          </a:p>
          <a:p>
            <a:endParaRPr lang="it-IT" b="1" dirty="0"/>
          </a:p>
          <a:p>
            <a:r>
              <a:rPr lang="it-IT" b="1" dirty="0" err="1">
                <a:solidFill>
                  <a:srgbClr val="0070C0"/>
                </a:solidFill>
              </a:rPr>
              <a:t>Axe</a:t>
            </a:r>
            <a:r>
              <a:rPr lang="it-IT" b="1" dirty="0">
                <a:solidFill>
                  <a:srgbClr val="0070C0"/>
                </a:solidFill>
              </a:rPr>
              <a:t> </a:t>
            </a:r>
            <a:r>
              <a:rPr lang="it-IT" b="1" dirty="0" err="1">
                <a:solidFill>
                  <a:srgbClr val="0070C0"/>
                </a:solidFill>
              </a:rPr>
              <a:t>prioritaire</a:t>
            </a:r>
            <a:r>
              <a:rPr lang="it-IT" b="1" dirty="0">
                <a:solidFill>
                  <a:srgbClr val="0070C0"/>
                </a:solidFill>
              </a:rPr>
              <a:t> IV </a:t>
            </a:r>
            <a:r>
              <a:rPr lang="it-IT" b="1" dirty="0" err="1">
                <a:solidFill>
                  <a:srgbClr val="0070C0"/>
                </a:solidFill>
              </a:rPr>
              <a:t>Inclusion</a:t>
            </a:r>
            <a:r>
              <a:rPr lang="it-IT" b="1" dirty="0">
                <a:solidFill>
                  <a:srgbClr val="0070C0"/>
                </a:solidFill>
              </a:rPr>
              <a:t> sociale et la </a:t>
            </a:r>
            <a:r>
              <a:rPr lang="it-IT" b="1" dirty="0" err="1">
                <a:solidFill>
                  <a:srgbClr val="0070C0"/>
                </a:solidFill>
              </a:rPr>
              <a:t>citoyenneté</a:t>
            </a:r>
            <a:r>
              <a:rPr lang="it-IT" b="1" dirty="0">
                <a:solidFill>
                  <a:srgbClr val="0070C0"/>
                </a:solidFill>
              </a:rPr>
              <a:t> européenne</a:t>
            </a:r>
          </a:p>
          <a:p>
            <a:endParaRPr lang="it-IT" b="1" dirty="0"/>
          </a:p>
          <a:p>
            <a:r>
              <a:rPr lang="it-IT" b="1" dirty="0">
                <a:solidFill>
                  <a:srgbClr val="3B6D1D"/>
                </a:solidFill>
              </a:rPr>
              <a:t>Obiettivo specifico: 4.2 ISTRUZIONE E FORMAZIONE: Aumentare l’offerta formativa e le competenze professionali transfrontaliere</a:t>
            </a:r>
          </a:p>
          <a:p>
            <a:endParaRPr lang="it-IT" b="1" dirty="0"/>
          </a:p>
          <a:p>
            <a:r>
              <a:rPr lang="it-IT" b="1" dirty="0" err="1">
                <a:solidFill>
                  <a:srgbClr val="0070C0"/>
                </a:solidFill>
              </a:rPr>
              <a:t>Objectif</a:t>
            </a:r>
            <a:r>
              <a:rPr lang="it-IT" b="1" dirty="0">
                <a:solidFill>
                  <a:srgbClr val="0070C0"/>
                </a:solidFill>
              </a:rPr>
              <a:t> </a:t>
            </a:r>
            <a:r>
              <a:rPr lang="it-IT" b="1" dirty="0" err="1">
                <a:solidFill>
                  <a:srgbClr val="0070C0"/>
                </a:solidFill>
              </a:rPr>
              <a:t>spécifique</a:t>
            </a:r>
            <a:r>
              <a:rPr lang="it-IT" b="1" dirty="0">
                <a:solidFill>
                  <a:srgbClr val="0070C0"/>
                </a:solidFill>
              </a:rPr>
              <a:t>: 4.2 ÉDUCATION ET FORMATION: </a:t>
            </a:r>
            <a:r>
              <a:rPr lang="it-IT" b="1" dirty="0" err="1">
                <a:solidFill>
                  <a:srgbClr val="0070C0"/>
                </a:solidFill>
              </a:rPr>
              <a:t>Augmenter</a:t>
            </a:r>
            <a:r>
              <a:rPr lang="it-IT" b="1" dirty="0">
                <a:solidFill>
                  <a:srgbClr val="0070C0"/>
                </a:solidFill>
              </a:rPr>
              <a:t> l’offre de </a:t>
            </a:r>
            <a:r>
              <a:rPr lang="it-IT" b="1" dirty="0" err="1">
                <a:solidFill>
                  <a:srgbClr val="0070C0"/>
                </a:solidFill>
              </a:rPr>
              <a:t>formation</a:t>
            </a:r>
            <a:r>
              <a:rPr lang="it-IT" b="1" dirty="0">
                <a:solidFill>
                  <a:srgbClr val="0070C0"/>
                </a:solidFill>
              </a:rPr>
              <a:t> et </a:t>
            </a:r>
            <a:r>
              <a:rPr lang="it-IT" b="1" dirty="0" err="1">
                <a:solidFill>
                  <a:srgbClr val="0070C0"/>
                </a:solidFill>
              </a:rPr>
              <a:t>les</a:t>
            </a:r>
            <a:r>
              <a:rPr lang="it-IT" b="1" dirty="0">
                <a:solidFill>
                  <a:srgbClr val="0070C0"/>
                </a:solidFill>
              </a:rPr>
              <a:t> </a:t>
            </a:r>
            <a:r>
              <a:rPr lang="it-IT" b="1" dirty="0" err="1">
                <a:solidFill>
                  <a:srgbClr val="0070C0"/>
                </a:solidFill>
              </a:rPr>
              <a:t>compétences</a:t>
            </a:r>
            <a:r>
              <a:rPr lang="it-IT" b="1" dirty="0">
                <a:solidFill>
                  <a:srgbClr val="0070C0"/>
                </a:solidFill>
              </a:rPr>
              <a:t> </a:t>
            </a:r>
            <a:r>
              <a:rPr lang="it-IT" b="1" dirty="0" err="1">
                <a:solidFill>
                  <a:srgbClr val="0070C0"/>
                </a:solidFill>
              </a:rPr>
              <a:t>professionnelles</a:t>
            </a:r>
            <a:r>
              <a:rPr lang="it-IT" b="1" dirty="0">
                <a:solidFill>
                  <a:srgbClr val="0070C0"/>
                </a:solidFill>
              </a:rPr>
              <a:t> </a:t>
            </a:r>
            <a:r>
              <a:rPr lang="it-IT" b="1" dirty="0" err="1">
                <a:solidFill>
                  <a:srgbClr val="0070C0"/>
                </a:solidFill>
              </a:rPr>
              <a:t>transfrontalières</a:t>
            </a:r>
            <a:endParaRPr lang="it-IT" b="1" dirty="0">
              <a:solidFill>
                <a:srgbClr val="0070C0"/>
              </a:solidFill>
            </a:endParaRPr>
          </a:p>
        </p:txBody>
      </p:sp>
      <p:pic>
        <p:nvPicPr>
          <p:cNvPr id="4" name="Immagine 3">
            <a:extLst>
              <a:ext uri="{FF2B5EF4-FFF2-40B4-BE49-F238E27FC236}">
                <a16:creationId xmlns:a16="http://schemas.microsoft.com/office/drawing/2014/main" xmlns="" id="{850BF290-0C2B-4A79-AA78-2C4E070CDB93}"/>
              </a:ext>
            </a:extLst>
          </p:cNvPr>
          <p:cNvPicPr>
            <a:picLocks noChangeAspect="1"/>
          </p:cNvPicPr>
          <p:nvPr/>
        </p:nvPicPr>
        <p:blipFill>
          <a:blip r:embed="rId2"/>
          <a:stretch>
            <a:fillRect/>
          </a:stretch>
        </p:blipFill>
        <p:spPr>
          <a:xfrm>
            <a:off x="4268772" y="1847049"/>
            <a:ext cx="4081176" cy="3582295"/>
          </a:xfrm>
          <a:prstGeom prst="rect">
            <a:avLst/>
          </a:prstGeom>
        </p:spPr>
      </p:pic>
      <p:sp>
        <p:nvSpPr>
          <p:cNvPr id="5" name="CasellaDiTesto 4">
            <a:extLst>
              <a:ext uri="{FF2B5EF4-FFF2-40B4-BE49-F238E27FC236}">
                <a16:creationId xmlns:a16="http://schemas.microsoft.com/office/drawing/2014/main" xmlns="" id="{48614114-6CD6-42C8-85E0-142C87D39932}"/>
              </a:ext>
            </a:extLst>
          </p:cNvPr>
          <p:cNvSpPr txBox="1"/>
          <p:nvPr/>
        </p:nvSpPr>
        <p:spPr>
          <a:xfrm>
            <a:off x="1139615" y="6469881"/>
            <a:ext cx="6762429" cy="369332"/>
          </a:xfrm>
          <a:prstGeom prst="rect">
            <a:avLst/>
          </a:prstGeom>
          <a:noFill/>
        </p:spPr>
        <p:txBody>
          <a:bodyPr wrap="none" rtlCol="0">
            <a:spAutoFit/>
          </a:bodyPr>
          <a:lstStyle/>
          <a:p>
            <a:r>
              <a:rPr lang="it-IT" b="1" dirty="0">
                <a:solidFill>
                  <a:srgbClr val="3B6D1D"/>
                </a:solidFill>
              </a:rPr>
              <a:t>https://www.giardinihanbury.com/progetto-interreg-alcotra-monver</a:t>
            </a:r>
          </a:p>
        </p:txBody>
      </p:sp>
    </p:spTree>
    <p:extLst>
      <p:ext uri="{BB962C8B-B14F-4D97-AF65-F5344CB8AC3E}">
        <p14:creationId xmlns:p14="http://schemas.microsoft.com/office/powerpoint/2010/main" xmlns="" val="1903585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xmlns="" id="{D7C85F37-7A82-4DB0-91F9-03D821A09457}"/>
              </a:ext>
            </a:extLst>
          </p:cNvPr>
          <p:cNvSpPr txBox="1"/>
          <p:nvPr/>
        </p:nvSpPr>
        <p:spPr>
          <a:xfrm>
            <a:off x="1871831" y="797553"/>
            <a:ext cx="6212541" cy="392159"/>
          </a:xfrm>
          <a:prstGeom prst="rect">
            <a:avLst/>
          </a:prstGeom>
          <a:noFill/>
        </p:spPr>
        <p:txBody>
          <a:bodyPr wrap="square">
            <a:spAutoFit/>
          </a:bodyPr>
          <a:lstStyle/>
          <a:p>
            <a:pPr>
              <a:lnSpc>
                <a:spcPct val="115000"/>
              </a:lnSpc>
              <a:spcAft>
                <a:spcPts val="1000"/>
              </a:spcAft>
            </a:pPr>
            <a:r>
              <a:rPr lang="it-IT" sz="1800" b="1" dirty="0">
                <a:solidFill>
                  <a:srgbClr val="3B6D1D"/>
                </a:solidFill>
                <a:effectLst/>
                <a:latin typeface="Calibri" panose="020F0502020204030204" pitchFamily="34" charset="0"/>
                <a:ea typeface="Calibri" panose="020F0502020204030204" pitchFamily="34" charset="0"/>
                <a:cs typeface="Times New Roman" panose="02020603050405020304" pitchFamily="18" charset="0"/>
              </a:rPr>
              <a:t>Università degli Studi di Genova </a:t>
            </a:r>
            <a:r>
              <a:rPr lang="it-IT" b="1" dirty="0">
                <a:solidFill>
                  <a:srgbClr val="3B6D1D"/>
                </a:solidFill>
                <a:latin typeface="Calibri" panose="020F0502020204030204" pitchFamily="34" charset="0"/>
                <a:ea typeface="Calibri" panose="020F0502020204030204" pitchFamily="34" charset="0"/>
                <a:cs typeface="Times New Roman" panose="02020603050405020304" pitchFamily="18" charset="0"/>
              </a:rPr>
              <a:t>- Giardini Botanici Hanbury</a:t>
            </a:r>
            <a:endParaRPr lang="it-IT" sz="1800" b="1" dirty="0">
              <a:solidFill>
                <a:srgbClr val="3B6D1D"/>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magine 10">
            <a:extLst>
              <a:ext uri="{FF2B5EF4-FFF2-40B4-BE49-F238E27FC236}">
                <a16:creationId xmlns:a16="http://schemas.microsoft.com/office/drawing/2014/main" xmlns="" id="{4BC2FCB9-7CE3-4F8E-97BC-5246BA0EA025}"/>
              </a:ext>
            </a:extLst>
          </p:cNvPr>
          <p:cNvPicPr>
            <a:picLocks noChangeAspect="1"/>
          </p:cNvPicPr>
          <p:nvPr/>
        </p:nvPicPr>
        <p:blipFill rotWithShape="1">
          <a:blip r:embed="rId2"/>
          <a:srcRect b="51320"/>
          <a:stretch/>
        </p:blipFill>
        <p:spPr>
          <a:xfrm>
            <a:off x="158600" y="729134"/>
            <a:ext cx="1590652" cy="1578637"/>
          </a:xfrm>
          <a:prstGeom prst="rect">
            <a:avLst/>
          </a:prstGeom>
        </p:spPr>
      </p:pic>
      <p:pic>
        <p:nvPicPr>
          <p:cNvPr id="12" name="Immagine 11">
            <a:extLst>
              <a:ext uri="{FF2B5EF4-FFF2-40B4-BE49-F238E27FC236}">
                <a16:creationId xmlns:a16="http://schemas.microsoft.com/office/drawing/2014/main" xmlns="" id="{BEDE747E-ACA5-4013-A070-F5A688D40488}"/>
              </a:ext>
            </a:extLst>
          </p:cNvPr>
          <p:cNvPicPr>
            <a:picLocks noChangeAspect="1"/>
          </p:cNvPicPr>
          <p:nvPr/>
        </p:nvPicPr>
        <p:blipFill rotWithShape="1">
          <a:blip r:embed="rId2"/>
          <a:srcRect t="50771" r="54666"/>
          <a:stretch/>
        </p:blipFill>
        <p:spPr>
          <a:xfrm>
            <a:off x="174735" y="2307771"/>
            <a:ext cx="920031" cy="2036839"/>
          </a:xfrm>
          <a:prstGeom prst="rect">
            <a:avLst/>
          </a:prstGeom>
        </p:spPr>
      </p:pic>
      <p:pic>
        <p:nvPicPr>
          <p:cNvPr id="13" name="Immagine 12">
            <a:extLst>
              <a:ext uri="{FF2B5EF4-FFF2-40B4-BE49-F238E27FC236}">
                <a16:creationId xmlns:a16="http://schemas.microsoft.com/office/drawing/2014/main" xmlns="" id="{8B5ADB2A-967C-4443-8D25-19756DCD4D73}"/>
              </a:ext>
            </a:extLst>
          </p:cNvPr>
          <p:cNvPicPr>
            <a:picLocks noChangeAspect="1"/>
          </p:cNvPicPr>
          <p:nvPr/>
        </p:nvPicPr>
        <p:blipFill rotWithShape="1">
          <a:blip r:embed="rId2"/>
          <a:srcRect l="47146" t="53416"/>
          <a:stretch/>
        </p:blipFill>
        <p:spPr>
          <a:xfrm>
            <a:off x="128036" y="4550230"/>
            <a:ext cx="987957" cy="1775217"/>
          </a:xfrm>
          <a:prstGeom prst="rect">
            <a:avLst/>
          </a:prstGeom>
        </p:spPr>
      </p:pic>
      <p:sp>
        <p:nvSpPr>
          <p:cNvPr id="14" name="CasellaDiTesto 13">
            <a:extLst>
              <a:ext uri="{FF2B5EF4-FFF2-40B4-BE49-F238E27FC236}">
                <a16:creationId xmlns:a16="http://schemas.microsoft.com/office/drawing/2014/main" xmlns="" id="{A8341E30-E2FC-499E-8CB7-01E1F51F089A}"/>
              </a:ext>
            </a:extLst>
          </p:cNvPr>
          <p:cNvSpPr txBox="1"/>
          <p:nvPr/>
        </p:nvSpPr>
        <p:spPr>
          <a:xfrm>
            <a:off x="1807284" y="1248816"/>
            <a:ext cx="6893690" cy="5521127"/>
          </a:xfrm>
          <a:prstGeom prst="rect">
            <a:avLst/>
          </a:prstGeom>
          <a:noFill/>
        </p:spPr>
        <p:txBody>
          <a:bodyPr wrap="square" rtlCol="0">
            <a:spAutoFit/>
          </a:bodyPr>
          <a:lstStyle/>
          <a:p>
            <a:pPr>
              <a:lnSpc>
                <a:spcPct val="115000"/>
              </a:lnSpc>
              <a:spcAft>
                <a:spcPts val="1000"/>
              </a:spcAft>
            </a:pPr>
            <a:r>
              <a:rPr lang="it-IT" sz="1600" b="1" dirty="0">
                <a:solidFill>
                  <a:srgbClr val="3B6D1D"/>
                </a:solidFill>
                <a:effectLst/>
                <a:latin typeface="Calibri" panose="020F0502020204030204" pitchFamily="34" charset="0"/>
                <a:ea typeface="Calibri" panose="020F0502020204030204" pitchFamily="34" charset="0"/>
                <a:cs typeface="Times New Roman" panose="02020603050405020304" pitchFamily="18" charset="0"/>
              </a:rPr>
              <a:t>Università di Torino Dipartimento DISAFA  </a:t>
            </a:r>
          </a:p>
          <a:p>
            <a:pPr>
              <a:lnSpc>
                <a:spcPct val="115000"/>
              </a:lnSpc>
              <a:spcAft>
                <a:spcPts val="1000"/>
              </a:spcAft>
            </a:pPr>
            <a:endParaRPr lang="fr-FR" sz="7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Unité expérimentale Villa Thuret et Jardin Botanique (INRAE PACA) </a:t>
            </a:r>
            <a:endParaRPr lang="it-IT"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it-IT" sz="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1600" b="1" dirty="0">
                <a:solidFill>
                  <a:srgbClr val="3B6D1D"/>
                </a:solidFill>
                <a:effectLst/>
                <a:latin typeface="Calibri" panose="020F0502020204030204" pitchFamily="34" charset="0"/>
                <a:ea typeface="Calibri" panose="020F0502020204030204" pitchFamily="34" charset="0"/>
                <a:cs typeface="Times New Roman" panose="02020603050405020304" pitchFamily="18" charset="0"/>
              </a:rPr>
              <a:t>Istituto Regionale per la Floricoltura</a:t>
            </a:r>
          </a:p>
          <a:p>
            <a:pPr>
              <a:lnSpc>
                <a:spcPct val="115000"/>
              </a:lnSpc>
              <a:spcAft>
                <a:spcPts val="1000"/>
              </a:spcAft>
            </a:pPr>
            <a:endParaRPr lang="fr-FR" sz="1050" b="1" dirty="0">
              <a:solidFill>
                <a:srgbClr val="3B6D1D"/>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600" b="1" dirty="0">
                <a:solidFill>
                  <a:srgbClr val="3B6D1D"/>
                </a:solidFill>
                <a:effectLst/>
                <a:latin typeface="Calibri" panose="020F0502020204030204" pitchFamily="34" charset="0"/>
                <a:ea typeface="Calibri" panose="020F0502020204030204" pitchFamily="34" charset="0"/>
                <a:cs typeface="Times New Roman" panose="02020603050405020304" pitchFamily="18" charset="0"/>
              </a:rPr>
              <a:t>Centro di </a:t>
            </a:r>
            <a:r>
              <a:rPr lang="fr-FR" sz="1600" b="1" dirty="0" err="1">
                <a:solidFill>
                  <a:srgbClr val="3B6D1D"/>
                </a:solidFill>
                <a:effectLst/>
                <a:latin typeface="Calibri" panose="020F0502020204030204" pitchFamily="34" charset="0"/>
                <a:ea typeface="Calibri" panose="020F0502020204030204" pitchFamily="34" charset="0"/>
                <a:cs typeface="Times New Roman" panose="02020603050405020304" pitchFamily="18" charset="0"/>
              </a:rPr>
              <a:t>ricerca</a:t>
            </a:r>
            <a:r>
              <a:rPr lang="fr-FR" sz="1600" b="1" dirty="0">
                <a:solidFill>
                  <a:srgbClr val="3B6D1D"/>
                </a:solidFill>
                <a:effectLst/>
                <a:latin typeface="Calibri" panose="020F0502020204030204" pitchFamily="34" charset="0"/>
                <a:ea typeface="Calibri" panose="020F0502020204030204" pitchFamily="34" charset="0"/>
                <a:cs typeface="Times New Roman" panose="02020603050405020304" pitchFamily="18" charset="0"/>
              </a:rPr>
              <a:t> </a:t>
            </a:r>
            <a:r>
              <a:rPr lang="fr-FR" sz="1600" b="1" dirty="0" err="1">
                <a:solidFill>
                  <a:srgbClr val="3B6D1D"/>
                </a:solidFill>
                <a:effectLst/>
                <a:latin typeface="Calibri" panose="020F0502020204030204" pitchFamily="34" charset="0"/>
                <a:ea typeface="Calibri" panose="020F0502020204030204" pitchFamily="34" charset="0"/>
                <a:cs typeface="Times New Roman" panose="02020603050405020304" pitchFamily="18" charset="0"/>
              </a:rPr>
              <a:t>orticoltura</a:t>
            </a:r>
            <a:r>
              <a:rPr lang="fr-FR" sz="1600" b="1" dirty="0">
                <a:solidFill>
                  <a:srgbClr val="3B6D1D"/>
                </a:solidFill>
                <a:effectLst/>
                <a:latin typeface="Calibri" panose="020F0502020204030204" pitchFamily="34" charset="0"/>
                <a:ea typeface="Calibri" panose="020F0502020204030204" pitchFamily="34" charset="0"/>
                <a:cs typeface="Times New Roman" panose="02020603050405020304" pitchFamily="18" charset="0"/>
              </a:rPr>
              <a:t> e </a:t>
            </a:r>
            <a:r>
              <a:rPr lang="fr-FR" sz="1600" b="1" dirty="0" err="1">
                <a:solidFill>
                  <a:srgbClr val="3B6D1D"/>
                </a:solidFill>
                <a:effectLst/>
                <a:latin typeface="Calibri" panose="020F0502020204030204" pitchFamily="34" charset="0"/>
                <a:ea typeface="Calibri" panose="020F0502020204030204" pitchFamily="34" charset="0"/>
                <a:cs typeface="Times New Roman" panose="02020603050405020304" pitchFamily="18" charset="0"/>
              </a:rPr>
              <a:t>florovivaismo</a:t>
            </a:r>
            <a:r>
              <a:rPr lang="fr-FR" sz="1600" b="1" dirty="0">
                <a:solidFill>
                  <a:srgbClr val="3B6D1D"/>
                </a:solidFill>
                <a:effectLst/>
                <a:latin typeface="Calibri" panose="020F0502020204030204" pitchFamily="34" charset="0"/>
                <a:ea typeface="Calibri" panose="020F0502020204030204" pitchFamily="34" charset="0"/>
                <a:cs typeface="Times New Roman" panose="02020603050405020304" pitchFamily="18" charset="0"/>
              </a:rPr>
              <a:t> (CREA)</a:t>
            </a:r>
            <a:endParaRPr lang="it-IT" sz="1600" b="1" dirty="0">
              <a:solidFill>
                <a:srgbClr val="3B6D1D"/>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FR" sz="800" b="1" dirty="0">
              <a:solidFill>
                <a:srgbClr val="3B6D1D"/>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600" b="1" dirty="0">
                <a:solidFill>
                  <a:srgbClr val="3B6D1D"/>
                </a:solidFill>
                <a:effectLst/>
                <a:latin typeface="Calibri" panose="020F0502020204030204" pitchFamily="34" charset="0"/>
                <a:ea typeface="Calibri" panose="020F0502020204030204" pitchFamily="34" charset="0"/>
                <a:cs typeface="Times New Roman" panose="02020603050405020304" pitchFamily="18" charset="0"/>
              </a:rPr>
              <a:t>Centro </a:t>
            </a:r>
            <a:r>
              <a:rPr lang="fr-FR" sz="1600" b="1" dirty="0" err="1">
                <a:solidFill>
                  <a:srgbClr val="3B6D1D"/>
                </a:solidFill>
                <a:effectLst/>
                <a:latin typeface="Calibri" panose="020F0502020204030204" pitchFamily="34" charset="0"/>
                <a:ea typeface="Calibri" panose="020F0502020204030204" pitchFamily="34" charset="0"/>
                <a:cs typeface="Times New Roman" panose="02020603050405020304" pitchFamily="18" charset="0"/>
              </a:rPr>
              <a:t>Regionale</a:t>
            </a:r>
            <a:r>
              <a:rPr lang="fr-FR" sz="1600" b="1" dirty="0">
                <a:solidFill>
                  <a:srgbClr val="3B6D1D"/>
                </a:solidFill>
                <a:effectLst/>
                <a:latin typeface="Calibri" panose="020F0502020204030204" pitchFamily="34" charset="0"/>
                <a:ea typeface="Calibri" panose="020F0502020204030204" pitchFamily="34" charset="0"/>
                <a:cs typeface="Times New Roman" panose="02020603050405020304" pitchFamily="18" charset="0"/>
              </a:rPr>
              <a:t> di </a:t>
            </a:r>
            <a:r>
              <a:rPr lang="fr-FR" sz="1600" b="1" dirty="0" err="1">
                <a:solidFill>
                  <a:srgbClr val="3B6D1D"/>
                </a:solidFill>
                <a:effectLst/>
                <a:latin typeface="Calibri" panose="020F0502020204030204" pitchFamily="34" charset="0"/>
                <a:ea typeface="Calibri" panose="020F0502020204030204" pitchFamily="34" charset="0"/>
                <a:cs typeface="Times New Roman" panose="02020603050405020304" pitchFamily="18" charset="0"/>
              </a:rPr>
              <a:t>Sperimentazione</a:t>
            </a:r>
            <a:r>
              <a:rPr lang="fr-FR" sz="1600" b="1" dirty="0">
                <a:solidFill>
                  <a:srgbClr val="3B6D1D"/>
                </a:solidFill>
                <a:effectLst/>
                <a:latin typeface="Calibri" panose="020F0502020204030204" pitchFamily="34" charset="0"/>
                <a:ea typeface="Calibri" panose="020F0502020204030204" pitchFamily="34" charset="0"/>
                <a:cs typeface="Times New Roman" panose="02020603050405020304" pitchFamily="18" charset="0"/>
              </a:rPr>
              <a:t> e </a:t>
            </a:r>
            <a:r>
              <a:rPr lang="fr-FR" sz="1600" b="1" dirty="0" err="1">
                <a:solidFill>
                  <a:srgbClr val="3B6D1D"/>
                </a:solidFill>
                <a:effectLst/>
                <a:latin typeface="Calibri" panose="020F0502020204030204" pitchFamily="34" charset="0"/>
                <a:ea typeface="Calibri" panose="020F0502020204030204" pitchFamily="34" charset="0"/>
                <a:cs typeface="Times New Roman" panose="02020603050405020304" pitchFamily="18" charset="0"/>
              </a:rPr>
              <a:t>Assistenza</a:t>
            </a:r>
            <a:r>
              <a:rPr lang="fr-FR" sz="1600" b="1" dirty="0">
                <a:solidFill>
                  <a:srgbClr val="3B6D1D"/>
                </a:solidFill>
                <a:effectLst/>
                <a:latin typeface="Calibri" panose="020F0502020204030204" pitchFamily="34" charset="0"/>
                <a:ea typeface="Calibri" panose="020F0502020204030204" pitchFamily="34" charset="0"/>
                <a:cs typeface="Times New Roman" panose="02020603050405020304" pitchFamily="18" charset="0"/>
              </a:rPr>
              <a:t> Agricola</a:t>
            </a:r>
            <a:endParaRPr lang="it-IT" sz="1600" b="1" dirty="0">
              <a:solidFill>
                <a:srgbClr val="3B6D1D"/>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FR" sz="7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Centre de formation professionnelle de promotion sociale agricole Savoie - Bugey</a:t>
            </a:r>
            <a:endParaRPr lang="it-IT"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FR" sz="1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Etablissement Public Local d’Enseignement et de formation Professionnelle Agricole Vert d’Azur</a:t>
            </a:r>
            <a:endParaRPr lang="it-IT"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Groupement d'Intérêt Public pour la Formation et l'Insertion professionnelles </a:t>
            </a:r>
            <a:r>
              <a:rPr lang="fr-FR" sz="1600" b="1" dirty="0">
                <a:effectLst/>
                <a:latin typeface="Calibri" panose="020F0502020204030204" pitchFamily="34" charset="0"/>
                <a:ea typeface="Calibri" panose="020F0502020204030204" pitchFamily="34" charset="0"/>
                <a:cs typeface="Times New Roman" panose="02020603050405020304" pitchFamily="18" charset="0"/>
              </a:rPr>
              <a:t>de l'Académie de Nice</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464326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xmlns="" id="{0287ADAA-7D0D-4F09-92D8-2437EE76DC3C}"/>
              </a:ext>
            </a:extLst>
          </p:cNvPr>
          <p:cNvGraphicFramePr>
            <a:graphicFrameLocks noGrp="1"/>
          </p:cNvGraphicFramePr>
          <p:nvPr>
            <p:extLst>
              <p:ext uri="{D42A27DB-BD31-4B8C-83A1-F6EECF244321}">
                <p14:modId xmlns:p14="http://schemas.microsoft.com/office/powerpoint/2010/main" xmlns="" val="3315291959"/>
              </p:ext>
            </p:extLst>
          </p:nvPr>
        </p:nvGraphicFramePr>
        <p:xfrm>
          <a:off x="331937" y="710003"/>
          <a:ext cx="3858168" cy="5362956"/>
        </p:xfrm>
        <a:graphic>
          <a:graphicData uri="http://schemas.openxmlformats.org/drawingml/2006/table">
            <a:tbl>
              <a:tblPr firstRow="1" firstCol="1" bandRow="1">
                <a:tableStyleId>{5C22544A-7EE6-4342-B048-85BDC9FD1C3A}</a:tableStyleId>
              </a:tblPr>
              <a:tblGrid>
                <a:gridCol w="3858168">
                  <a:extLst>
                    <a:ext uri="{9D8B030D-6E8A-4147-A177-3AD203B41FA5}">
                      <a16:colId xmlns:a16="http://schemas.microsoft.com/office/drawing/2014/main" xmlns="" val="1394597667"/>
                    </a:ext>
                  </a:extLst>
                </a:gridCol>
              </a:tblGrid>
              <a:tr h="1943735">
                <a:tc>
                  <a:txBody>
                    <a:bodyPr/>
                    <a:lstStyle/>
                    <a:p>
                      <a:pPr algn="just">
                        <a:lnSpc>
                          <a:spcPct val="115000"/>
                        </a:lnSpc>
                        <a:spcAft>
                          <a:spcPts val="1000"/>
                        </a:spcAft>
                      </a:pPr>
                      <a:r>
                        <a:rPr lang="fr-FR" sz="1800" dirty="0" err="1">
                          <a:solidFill>
                            <a:srgbClr val="3B6D1D"/>
                          </a:solidFill>
                          <a:effectLst/>
                        </a:rPr>
                        <a:t>Particolare</a:t>
                      </a:r>
                      <a:r>
                        <a:rPr lang="fr-FR" sz="1800" dirty="0">
                          <a:solidFill>
                            <a:srgbClr val="3B6D1D"/>
                          </a:solidFill>
                          <a:effectLst/>
                        </a:rPr>
                        <a:t> </a:t>
                      </a:r>
                      <a:r>
                        <a:rPr lang="fr-FR" sz="1800" dirty="0" err="1">
                          <a:solidFill>
                            <a:srgbClr val="3B6D1D"/>
                          </a:solidFill>
                          <a:effectLst/>
                        </a:rPr>
                        <a:t>valore</a:t>
                      </a:r>
                      <a:r>
                        <a:rPr lang="fr-FR" sz="1800" dirty="0">
                          <a:solidFill>
                            <a:srgbClr val="3B6D1D"/>
                          </a:solidFill>
                          <a:effectLst/>
                        </a:rPr>
                        <a:t> ha la </a:t>
                      </a:r>
                      <a:r>
                        <a:rPr lang="fr-FR" sz="1800" dirty="0" err="1">
                          <a:solidFill>
                            <a:srgbClr val="3B6D1D"/>
                          </a:solidFill>
                          <a:effectLst/>
                        </a:rPr>
                        <a:t>cooperazione</a:t>
                      </a:r>
                      <a:r>
                        <a:rPr lang="fr-FR" sz="1800" dirty="0">
                          <a:solidFill>
                            <a:srgbClr val="3B6D1D"/>
                          </a:solidFill>
                          <a:effectLst/>
                        </a:rPr>
                        <a:t> </a:t>
                      </a:r>
                      <a:r>
                        <a:rPr lang="fr-FR" sz="1800" dirty="0" err="1">
                          <a:solidFill>
                            <a:srgbClr val="3B6D1D"/>
                          </a:solidFill>
                          <a:effectLst/>
                        </a:rPr>
                        <a:t>transfrontaliera</a:t>
                      </a:r>
                      <a:r>
                        <a:rPr lang="fr-FR" sz="1800" dirty="0">
                          <a:solidFill>
                            <a:srgbClr val="3B6D1D"/>
                          </a:solidFill>
                          <a:effectLst/>
                        </a:rPr>
                        <a:t> tra </a:t>
                      </a:r>
                      <a:r>
                        <a:rPr lang="fr-FR" sz="1800" dirty="0" err="1">
                          <a:solidFill>
                            <a:srgbClr val="3B6D1D"/>
                          </a:solidFill>
                          <a:effectLst/>
                        </a:rPr>
                        <a:t>soggetti</a:t>
                      </a:r>
                      <a:r>
                        <a:rPr lang="fr-FR" sz="1800" dirty="0">
                          <a:solidFill>
                            <a:srgbClr val="3B6D1D"/>
                          </a:solidFill>
                          <a:effectLst/>
                        </a:rPr>
                        <a:t> </a:t>
                      </a:r>
                      <a:r>
                        <a:rPr lang="fr-FR" sz="1800" dirty="0" err="1">
                          <a:solidFill>
                            <a:srgbClr val="3B6D1D"/>
                          </a:solidFill>
                          <a:effectLst/>
                        </a:rPr>
                        <a:t>che</a:t>
                      </a:r>
                      <a:r>
                        <a:rPr lang="fr-FR" sz="1800" dirty="0">
                          <a:solidFill>
                            <a:srgbClr val="3B6D1D"/>
                          </a:solidFill>
                          <a:effectLst/>
                        </a:rPr>
                        <a:t> </a:t>
                      </a:r>
                      <a:r>
                        <a:rPr lang="fr-FR" sz="1800" dirty="0" err="1">
                          <a:solidFill>
                            <a:srgbClr val="3B6D1D"/>
                          </a:solidFill>
                          <a:effectLst/>
                        </a:rPr>
                        <a:t>svolgono</a:t>
                      </a:r>
                      <a:r>
                        <a:rPr lang="fr-FR" sz="1800" dirty="0">
                          <a:solidFill>
                            <a:srgbClr val="3B6D1D"/>
                          </a:solidFill>
                          <a:effectLst/>
                        </a:rPr>
                        <a:t> </a:t>
                      </a:r>
                      <a:r>
                        <a:rPr lang="fr-FR" sz="1800" dirty="0" err="1">
                          <a:solidFill>
                            <a:srgbClr val="3B6D1D"/>
                          </a:solidFill>
                          <a:effectLst/>
                        </a:rPr>
                        <a:t>ruoli</a:t>
                      </a:r>
                      <a:r>
                        <a:rPr lang="fr-FR" sz="1800" dirty="0">
                          <a:solidFill>
                            <a:srgbClr val="3B6D1D"/>
                          </a:solidFill>
                          <a:effectLst/>
                        </a:rPr>
                        <a:t> </a:t>
                      </a:r>
                      <a:r>
                        <a:rPr lang="fr-FR" sz="1800" dirty="0" err="1">
                          <a:solidFill>
                            <a:srgbClr val="3B6D1D"/>
                          </a:solidFill>
                          <a:effectLst/>
                        </a:rPr>
                        <a:t>differenti</a:t>
                      </a:r>
                      <a:r>
                        <a:rPr lang="fr-FR" sz="1800" dirty="0">
                          <a:solidFill>
                            <a:srgbClr val="3B6D1D"/>
                          </a:solidFill>
                          <a:effectLst/>
                        </a:rPr>
                        <a:t>, come la </a:t>
                      </a:r>
                      <a:r>
                        <a:rPr lang="fr-FR" sz="1800" dirty="0" err="1">
                          <a:solidFill>
                            <a:srgbClr val="3B6D1D"/>
                          </a:solidFill>
                          <a:effectLst/>
                        </a:rPr>
                        <a:t>gestione</a:t>
                      </a:r>
                      <a:r>
                        <a:rPr lang="fr-FR" sz="1800" dirty="0">
                          <a:solidFill>
                            <a:srgbClr val="3B6D1D"/>
                          </a:solidFill>
                          <a:effectLst/>
                        </a:rPr>
                        <a:t> di </a:t>
                      </a:r>
                      <a:r>
                        <a:rPr lang="fr-FR" sz="1800" dirty="0" err="1">
                          <a:solidFill>
                            <a:srgbClr val="3B6D1D"/>
                          </a:solidFill>
                          <a:effectLst/>
                        </a:rPr>
                        <a:t>Giardini</a:t>
                      </a:r>
                      <a:r>
                        <a:rPr lang="fr-FR" sz="1800" dirty="0">
                          <a:solidFill>
                            <a:srgbClr val="3B6D1D"/>
                          </a:solidFill>
                          <a:effectLst/>
                        </a:rPr>
                        <a:t> </a:t>
                      </a:r>
                      <a:r>
                        <a:rPr lang="fr-FR" sz="1800" dirty="0" err="1">
                          <a:solidFill>
                            <a:srgbClr val="3B6D1D"/>
                          </a:solidFill>
                          <a:effectLst/>
                        </a:rPr>
                        <a:t>storici</a:t>
                      </a:r>
                      <a:r>
                        <a:rPr lang="fr-FR" sz="1800" dirty="0">
                          <a:solidFill>
                            <a:srgbClr val="3B6D1D"/>
                          </a:solidFill>
                          <a:effectLst/>
                        </a:rPr>
                        <a:t> di </a:t>
                      </a:r>
                      <a:r>
                        <a:rPr lang="fr-FR" sz="1800" dirty="0" err="1">
                          <a:solidFill>
                            <a:srgbClr val="3B6D1D"/>
                          </a:solidFill>
                          <a:effectLst/>
                        </a:rPr>
                        <a:t>fama</a:t>
                      </a:r>
                      <a:r>
                        <a:rPr lang="fr-FR" sz="1800" dirty="0">
                          <a:solidFill>
                            <a:srgbClr val="3B6D1D"/>
                          </a:solidFill>
                          <a:effectLst/>
                        </a:rPr>
                        <a:t> mondiale (</a:t>
                      </a:r>
                      <a:r>
                        <a:rPr lang="fr-FR" sz="1800" dirty="0" err="1">
                          <a:solidFill>
                            <a:srgbClr val="3B6D1D"/>
                          </a:solidFill>
                          <a:effectLst/>
                        </a:rPr>
                        <a:t>Giardini</a:t>
                      </a:r>
                      <a:r>
                        <a:rPr lang="fr-FR" sz="1800" dirty="0">
                          <a:solidFill>
                            <a:srgbClr val="3B6D1D"/>
                          </a:solidFill>
                          <a:effectLst/>
                        </a:rPr>
                        <a:t> </a:t>
                      </a:r>
                      <a:r>
                        <a:rPr lang="fr-FR" sz="1800" dirty="0" err="1">
                          <a:solidFill>
                            <a:srgbClr val="3B6D1D"/>
                          </a:solidFill>
                          <a:effectLst/>
                        </a:rPr>
                        <a:t>Botanici</a:t>
                      </a:r>
                      <a:r>
                        <a:rPr lang="fr-FR" sz="1800" dirty="0">
                          <a:solidFill>
                            <a:srgbClr val="3B6D1D"/>
                          </a:solidFill>
                          <a:effectLst/>
                        </a:rPr>
                        <a:t> </a:t>
                      </a:r>
                      <a:r>
                        <a:rPr lang="fr-FR" sz="1800" dirty="0" err="1">
                          <a:solidFill>
                            <a:srgbClr val="3B6D1D"/>
                          </a:solidFill>
                          <a:effectLst/>
                        </a:rPr>
                        <a:t>Hanbury</a:t>
                      </a:r>
                      <a:r>
                        <a:rPr lang="fr-FR" sz="1800" dirty="0">
                          <a:solidFill>
                            <a:srgbClr val="3B6D1D"/>
                          </a:solidFill>
                          <a:effectLst/>
                        </a:rPr>
                        <a:t>, Villa Thuret), </a:t>
                      </a:r>
                      <a:r>
                        <a:rPr lang="fr-FR" sz="1800" dirty="0" err="1">
                          <a:solidFill>
                            <a:srgbClr val="3B6D1D"/>
                          </a:solidFill>
                          <a:effectLst/>
                        </a:rPr>
                        <a:t>Università</a:t>
                      </a:r>
                      <a:r>
                        <a:rPr lang="fr-FR" sz="1800" dirty="0">
                          <a:solidFill>
                            <a:srgbClr val="3B6D1D"/>
                          </a:solidFill>
                          <a:effectLst/>
                        </a:rPr>
                        <a:t> (Genova, Torino), </a:t>
                      </a:r>
                      <a:r>
                        <a:rPr lang="fr-FR" sz="1800" dirty="0" err="1">
                          <a:solidFill>
                            <a:srgbClr val="3B6D1D"/>
                          </a:solidFill>
                          <a:effectLst/>
                        </a:rPr>
                        <a:t>Istituti</a:t>
                      </a:r>
                      <a:r>
                        <a:rPr lang="fr-FR" sz="1800" dirty="0">
                          <a:solidFill>
                            <a:srgbClr val="3B6D1D"/>
                          </a:solidFill>
                          <a:effectLst/>
                        </a:rPr>
                        <a:t> </a:t>
                      </a:r>
                      <a:r>
                        <a:rPr lang="fr-FR" sz="1800" dirty="0" err="1">
                          <a:solidFill>
                            <a:srgbClr val="3B6D1D"/>
                          </a:solidFill>
                          <a:effectLst/>
                        </a:rPr>
                        <a:t>scolastici</a:t>
                      </a:r>
                      <a:r>
                        <a:rPr lang="fr-FR" sz="1800" dirty="0">
                          <a:solidFill>
                            <a:srgbClr val="3B6D1D"/>
                          </a:solidFill>
                          <a:effectLst/>
                        </a:rPr>
                        <a:t> e di </a:t>
                      </a:r>
                      <a:r>
                        <a:rPr lang="fr-FR" sz="1800" dirty="0" err="1">
                          <a:solidFill>
                            <a:srgbClr val="3B6D1D"/>
                          </a:solidFill>
                          <a:effectLst/>
                        </a:rPr>
                        <a:t>formazione</a:t>
                      </a:r>
                      <a:r>
                        <a:rPr lang="fr-FR" sz="1800" dirty="0">
                          <a:solidFill>
                            <a:srgbClr val="3B6D1D"/>
                          </a:solidFill>
                          <a:effectLst/>
                        </a:rPr>
                        <a:t> (CFPPA, EPLEFPA, GIP-FIPAN), </a:t>
                      </a:r>
                      <a:r>
                        <a:rPr lang="fr-FR" sz="1800" dirty="0" err="1">
                          <a:solidFill>
                            <a:srgbClr val="3B6D1D"/>
                          </a:solidFill>
                          <a:effectLst/>
                        </a:rPr>
                        <a:t>Centri</a:t>
                      </a:r>
                      <a:r>
                        <a:rPr lang="fr-FR" sz="1800" dirty="0">
                          <a:solidFill>
                            <a:srgbClr val="3B6D1D"/>
                          </a:solidFill>
                          <a:effectLst/>
                        </a:rPr>
                        <a:t> di </a:t>
                      </a:r>
                      <a:r>
                        <a:rPr lang="fr-FR" sz="1800" dirty="0" err="1">
                          <a:solidFill>
                            <a:srgbClr val="3B6D1D"/>
                          </a:solidFill>
                          <a:effectLst/>
                        </a:rPr>
                        <a:t>ricerca</a:t>
                      </a:r>
                      <a:r>
                        <a:rPr lang="fr-FR" sz="1800" dirty="0">
                          <a:solidFill>
                            <a:srgbClr val="3B6D1D"/>
                          </a:solidFill>
                          <a:effectLst/>
                        </a:rPr>
                        <a:t> e </a:t>
                      </a:r>
                      <a:r>
                        <a:rPr lang="fr-FR" sz="1800" dirty="0" err="1">
                          <a:solidFill>
                            <a:srgbClr val="3B6D1D"/>
                          </a:solidFill>
                          <a:effectLst/>
                        </a:rPr>
                        <a:t>assistenza</a:t>
                      </a:r>
                      <a:r>
                        <a:rPr lang="fr-FR" sz="1800" dirty="0">
                          <a:solidFill>
                            <a:srgbClr val="3B6D1D"/>
                          </a:solidFill>
                          <a:effectLst/>
                        </a:rPr>
                        <a:t> </a:t>
                      </a:r>
                      <a:r>
                        <a:rPr lang="fr-FR" sz="1800" dirty="0" err="1">
                          <a:solidFill>
                            <a:srgbClr val="3B6D1D"/>
                          </a:solidFill>
                          <a:effectLst/>
                        </a:rPr>
                        <a:t>alle</a:t>
                      </a:r>
                      <a:r>
                        <a:rPr lang="fr-FR" sz="1800" dirty="0">
                          <a:solidFill>
                            <a:srgbClr val="3B6D1D"/>
                          </a:solidFill>
                          <a:effectLst/>
                        </a:rPr>
                        <a:t> </a:t>
                      </a:r>
                      <a:r>
                        <a:rPr lang="fr-FR" sz="1800" dirty="0" err="1">
                          <a:solidFill>
                            <a:srgbClr val="3B6D1D"/>
                          </a:solidFill>
                          <a:effectLst/>
                        </a:rPr>
                        <a:t>imprese</a:t>
                      </a:r>
                      <a:r>
                        <a:rPr lang="fr-FR" sz="1800" dirty="0">
                          <a:solidFill>
                            <a:srgbClr val="3B6D1D"/>
                          </a:solidFill>
                          <a:effectLst/>
                        </a:rPr>
                        <a:t> (CREA-OF, IRF, </a:t>
                      </a:r>
                      <a:r>
                        <a:rPr lang="fr-FR" sz="1800" dirty="0" err="1">
                          <a:solidFill>
                            <a:srgbClr val="3B6D1D"/>
                          </a:solidFill>
                          <a:effectLst/>
                        </a:rPr>
                        <a:t>CeRSAA</a:t>
                      </a:r>
                      <a:r>
                        <a:rPr lang="fr-FR" sz="1800" dirty="0">
                          <a:solidFill>
                            <a:srgbClr val="3B6D1D"/>
                          </a:solidFill>
                          <a:effectLst/>
                        </a:rPr>
                        <a:t>). Il </a:t>
                      </a:r>
                      <a:r>
                        <a:rPr lang="fr-FR" sz="1800" dirty="0" err="1">
                          <a:solidFill>
                            <a:srgbClr val="3B6D1D"/>
                          </a:solidFill>
                          <a:effectLst/>
                        </a:rPr>
                        <a:t>partenariato</a:t>
                      </a:r>
                      <a:r>
                        <a:rPr lang="fr-FR" sz="1800" dirty="0">
                          <a:solidFill>
                            <a:srgbClr val="3B6D1D"/>
                          </a:solidFill>
                          <a:effectLst/>
                        </a:rPr>
                        <a:t> si </a:t>
                      </a:r>
                      <a:r>
                        <a:rPr lang="fr-FR" sz="1800" dirty="0" err="1">
                          <a:solidFill>
                            <a:srgbClr val="3B6D1D"/>
                          </a:solidFill>
                          <a:effectLst/>
                        </a:rPr>
                        <a:t>estende</a:t>
                      </a:r>
                      <a:r>
                        <a:rPr lang="fr-FR" sz="1800" dirty="0">
                          <a:solidFill>
                            <a:srgbClr val="3B6D1D"/>
                          </a:solidFill>
                          <a:effectLst/>
                        </a:rPr>
                        <a:t> dalla Riviera Ligure e dalla Costa </a:t>
                      </a:r>
                      <a:r>
                        <a:rPr lang="fr-FR" sz="1800" dirty="0" err="1">
                          <a:solidFill>
                            <a:srgbClr val="3B6D1D"/>
                          </a:solidFill>
                          <a:effectLst/>
                        </a:rPr>
                        <a:t>Azzurra</a:t>
                      </a:r>
                      <a:r>
                        <a:rPr lang="fr-FR" sz="1800" dirty="0">
                          <a:solidFill>
                            <a:srgbClr val="3B6D1D"/>
                          </a:solidFill>
                          <a:effectLst/>
                        </a:rPr>
                        <a:t> </a:t>
                      </a:r>
                      <a:r>
                        <a:rPr lang="fr-FR" sz="1800" dirty="0" err="1">
                          <a:solidFill>
                            <a:srgbClr val="3B6D1D"/>
                          </a:solidFill>
                          <a:effectLst/>
                        </a:rPr>
                        <a:t>lungo</a:t>
                      </a:r>
                      <a:r>
                        <a:rPr lang="fr-FR" sz="1800" dirty="0">
                          <a:solidFill>
                            <a:srgbClr val="3B6D1D"/>
                          </a:solidFill>
                          <a:effectLst/>
                        </a:rPr>
                        <a:t> le rive </a:t>
                      </a:r>
                      <a:r>
                        <a:rPr lang="fr-FR" sz="1800" dirty="0" err="1">
                          <a:solidFill>
                            <a:srgbClr val="3B6D1D"/>
                          </a:solidFill>
                          <a:effectLst/>
                        </a:rPr>
                        <a:t>del</a:t>
                      </a:r>
                      <a:r>
                        <a:rPr lang="fr-FR" sz="1800" dirty="0">
                          <a:solidFill>
                            <a:srgbClr val="3B6D1D"/>
                          </a:solidFill>
                          <a:effectLst/>
                        </a:rPr>
                        <a:t> Mar </a:t>
                      </a:r>
                      <a:r>
                        <a:rPr lang="fr-FR" sz="1800" dirty="0" err="1">
                          <a:solidFill>
                            <a:srgbClr val="3B6D1D"/>
                          </a:solidFill>
                          <a:effectLst/>
                        </a:rPr>
                        <a:t>Mediterraneo</a:t>
                      </a:r>
                      <a:r>
                        <a:rPr lang="fr-FR" sz="1800" dirty="0">
                          <a:solidFill>
                            <a:srgbClr val="3B6D1D"/>
                          </a:solidFill>
                          <a:effectLst/>
                        </a:rPr>
                        <a:t> sino </a:t>
                      </a:r>
                      <a:r>
                        <a:rPr lang="fr-FR" sz="1800" dirty="0" err="1">
                          <a:solidFill>
                            <a:srgbClr val="3B6D1D"/>
                          </a:solidFill>
                          <a:effectLst/>
                        </a:rPr>
                        <a:t>alle</a:t>
                      </a:r>
                      <a:r>
                        <a:rPr lang="fr-FR" sz="1800" dirty="0">
                          <a:solidFill>
                            <a:srgbClr val="3B6D1D"/>
                          </a:solidFill>
                          <a:effectLst/>
                        </a:rPr>
                        <a:t> splendide montagne </a:t>
                      </a:r>
                      <a:r>
                        <a:rPr lang="fr-FR" sz="1800" dirty="0" err="1">
                          <a:solidFill>
                            <a:srgbClr val="3B6D1D"/>
                          </a:solidFill>
                          <a:effectLst/>
                        </a:rPr>
                        <a:t>della</a:t>
                      </a:r>
                      <a:r>
                        <a:rPr lang="fr-FR" sz="1800" dirty="0">
                          <a:solidFill>
                            <a:srgbClr val="3B6D1D"/>
                          </a:solidFill>
                          <a:effectLst/>
                        </a:rPr>
                        <a:t> </a:t>
                      </a:r>
                      <a:r>
                        <a:rPr lang="fr-FR" sz="1800" dirty="0" err="1">
                          <a:solidFill>
                            <a:srgbClr val="3B6D1D"/>
                          </a:solidFill>
                          <a:effectLst/>
                        </a:rPr>
                        <a:t>Savoia</a:t>
                      </a:r>
                      <a:r>
                        <a:rPr lang="fr-FR" sz="1800" dirty="0">
                          <a:solidFill>
                            <a:srgbClr val="3B6D1D"/>
                          </a:solidFill>
                          <a:effectLst/>
                        </a:rPr>
                        <a:t>, </a:t>
                      </a:r>
                      <a:r>
                        <a:rPr lang="fr-FR" sz="1800" dirty="0" err="1">
                          <a:solidFill>
                            <a:srgbClr val="3B6D1D"/>
                          </a:solidFill>
                          <a:effectLst/>
                        </a:rPr>
                        <a:t>così</a:t>
                      </a:r>
                      <a:r>
                        <a:rPr lang="fr-FR" sz="1800" dirty="0">
                          <a:solidFill>
                            <a:srgbClr val="3B6D1D"/>
                          </a:solidFill>
                          <a:effectLst/>
                        </a:rPr>
                        <a:t> da </a:t>
                      </a:r>
                      <a:r>
                        <a:rPr lang="fr-FR" sz="1800" dirty="0" err="1">
                          <a:solidFill>
                            <a:srgbClr val="3B6D1D"/>
                          </a:solidFill>
                          <a:effectLst/>
                        </a:rPr>
                        <a:t>valorizzare</a:t>
                      </a:r>
                      <a:r>
                        <a:rPr lang="fr-FR" sz="1800" dirty="0">
                          <a:solidFill>
                            <a:srgbClr val="3B6D1D"/>
                          </a:solidFill>
                          <a:effectLst/>
                        </a:rPr>
                        <a:t> le </a:t>
                      </a:r>
                      <a:r>
                        <a:rPr lang="fr-FR" sz="1800" dirty="0" err="1">
                          <a:solidFill>
                            <a:srgbClr val="3B6D1D"/>
                          </a:solidFill>
                          <a:effectLst/>
                        </a:rPr>
                        <a:t>diversità</a:t>
                      </a:r>
                      <a:r>
                        <a:rPr lang="fr-FR" sz="1800" dirty="0">
                          <a:solidFill>
                            <a:srgbClr val="3B6D1D"/>
                          </a:solidFill>
                          <a:effectLst/>
                        </a:rPr>
                        <a:t> di </a:t>
                      </a:r>
                      <a:r>
                        <a:rPr lang="fr-FR" sz="1800" dirty="0" err="1">
                          <a:solidFill>
                            <a:srgbClr val="3B6D1D"/>
                          </a:solidFill>
                          <a:effectLst/>
                        </a:rPr>
                        <a:t>competenze</a:t>
                      </a:r>
                      <a:r>
                        <a:rPr lang="fr-FR" sz="1800" dirty="0">
                          <a:solidFill>
                            <a:srgbClr val="3B6D1D"/>
                          </a:solidFill>
                          <a:effectLst/>
                        </a:rPr>
                        <a:t> </a:t>
                      </a:r>
                      <a:r>
                        <a:rPr lang="fr-FR" sz="1800" dirty="0" err="1">
                          <a:solidFill>
                            <a:srgbClr val="3B6D1D"/>
                          </a:solidFill>
                          <a:effectLst/>
                        </a:rPr>
                        <a:t>nella</a:t>
                      </a:r>
                      <a:r>
                        <a:rPr lang="fr-FR" sz="1800" dirty="0">
                          <a:solidFill>
                            <a:srgbClr val="3B6D1D"/>
                          </a:solidFill>
                          <a:effectLst/>
                        </a:rPr>
                        <a:t> </a:t>
                      </a:r>
                      <a:r>
                        <a:rPr lang="fr-FR" sz="1800" dirty="0" err="1">
                          <a:solidFill>
                            <a:srgbClr val="3B6D1D"/>
                          </a:solidFill>
                          <a:effectLst/>
                        </a:rPr>
                        <a:t>ricerca</a:t>
                      </a:r>
                      <a:r>
                        <a:rPr lang="fr-FR" sz="1800" dirty="0">
                          <a:solidFill>
                            <a:srgbClr val="3B6D1D"/>
                          </a:solidFill>
                          <a:effectLst/>
                        </a:rPr>
                        <a:t>, </a:t>
                      </a:r>
                      <a:r>
                        <a:rPr lang="fr-FR" sz="1800" dirty="0" err="1">
                          <a:solidFill>
                            <a:srgbClr val="3B6D1D"/>
                          </a:solidFill>
                          <a:effectLst/>
                        </a:rPr>
                        <a:t>esperienze</a:t>
                      </a:r>
                      <a:r>
                        <a:rPr lang="fr-FR" sz="1800" dirty="0">
                          <a:solidFill>
                            <a:srgbClr val="3B6D1D"/>
                          </a:solidFill>
                          <a:effectLst/>
                        </a:rPr>
                        <a:t> </a:t>
                      </a:r>
                      <a:r>
                        <a:rPr lang="fr-FR" sz="1800" dirty="0" err="1">
                          <a:solidFill>
                            <a:srgbClr val="3B6D1D"/>
                          </a:solidFill>
                          <a:effectLst/>
                        </a:rPr>
                        <a:t>nella</a:t>
                      </a:r>
                      <a:r>
                        <a:rPr lang="fr-FR" sz="1800" dirty="0">
                          <a:solidFill>
                            <a:srgbClr val="3B6D1D"/>
                          </a:solidFill>
                          <a:effectLst/>
                        </a:rPr>
                        <a:t> </a:t>
                      </a:r>
                      <a:r>
                        <a:rPr lang="fr-FR" sz="1800" dirty="0" err="1">
                          <a:solidFill>
                            <a:srgbClr val="3B6D1D"/>
                          </a:solidFill>
                          <a:effectLst/>
                        </a:rPr>
                        <a:t>formazione</a:t>
                      </a:r>
                      <a:r>
                        <a:rPr lang="fr-FR" sz="1800" dirty="0">
                          <a:solidFill>
                            <a:srgbClr val="3B6D1D"/>
                          </a:solidFill>
                          <a:effectLst/>
                        </a:rPr>
                        <a:t> e </a:t>
                      </a:r>
                      <a:r>
                        <a:rPr lang="fr-FR" sz="1800" dirty="0" err="1">
                          <a:solidFill>
                            <a:srgbClr val="3B6D1D"/>
                          </a:solidFill>
                          <a:effectLst/>
                        </a:rPr>
                        <a:t>patrimoni</a:t>
                      </a:r>
                      <a:r>
                        <a:rPr lang="fr-FR" sz="1800" dirty="0">
                          <a:solidFill>
                            <a:srgbClr val="3B6D1D"/>
                          </a:solidFill>
                          <a:effectLst/>
                        </a:rPr>
                        <a:t> </a:t>
                      </a:r>
                      <a:r>
                        <a:rPr lang="fr-FR" sz="1800" dirty="0" err="1">
                          <a:solidFill>
                            <a:srgbClr val="3B6D1D"/>
                          </a:solidFill>
                          <a:effectLst/>
                        </a:rPr>
                        <a:t>culturali</a:t>
                      </a:r>
                      <a:r>
                        <a:rPr lang="fr-FR" sz="1800" dirty="0">
                          <a:solidFill>
                            <a:srgbClr val="3B6D1D"/>
                          </a:solidFill>
                          <a:effectLst/>
                        </a:rPr>
                        <a:t>. </a:t>
                      </a:r>
                      <a:endParaRPr lang="it-IT" sz="1800" dirty="0">
                        <a:solidFill>
                          <a:srgbClr val="3B6D1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xmlns="" val="3879098990"/>
                  </a:ext>
                </a:extLst>
              </a:tr>
            </a:tbl>
          </a:graphicData>
        </a:graphic>
      </p:graphicFrame>
      <p:graphicFrame>
        <p:nvGraphicFramePr>
          <p:cNvPr id="4" name="Tabella 3">
            <a:extLst>
              <a:ext uri="{FF2B5EF4-FFF2-40B4-BE49-F238E27FC236}">
                <a16:creationId xmlns:a16="http://schemas.microsoft.com/office/drawing/2014/main" xmlns="" id="{9C3F14B0-D816-442C-9195-2BE7360A25EC}"/>
              </a:ext>
            </a:extLst>
          </p:cNvPr>
          <p:cNvGraphicFramePr>
            <a:graphicFrameLocks noGrp="1"/>
          </p:cNvGraphicFramePr>
          <p:nvPr>
            <p:extLst>
              <p:ext uri="{D42A27DB-BD31-4B8C-83A1-F6EECF244321}">
                <p14:modId xmlns:p14="http://schemas.microsoft.com/office/powerpoint/2010/main" xmlns="" val="2565807174"/>
              </p:ext>
            </p:extLst>
          </p:nvPr>
        </p:nvGraphicFramePr>
        <p:xfrm>
          <a:off x="4480561" y="710003"/>
          <a:ext cx="4545106" cy="5047488"/>
        </p:xfrm>
        <a:graphic>
          <a:graphicData uri="http://schemas.openxmlformats.org/drawingml/2006/table">
            <a:tbl>
              <a:tblPr firstRow="1" firstCol="1" bandRow="1">
                <a:tableStyleId>{5C22544A-7EE6-4342-B048-85BDC9FD1C3A}</a:tableStyleId>
              </a:tblPr>
              <a:tblGrid>
                <a:gridCol w="4545106">
                  <a:extLst>
                    <a:ext uri="{9D8B030D-6E8A-4147-A177-3AD203B41FA5}">
                      <a16:colId xmlns:a16="http://schemas.microsoft.com/office/drawing/2014/main" xmlns="" val="4182913887"/>
                    </a:ext>
                  </a:extLst>
                </a:gridCol>
              </a:tblGrid>
              <a:tr h="1943735">
                <a:tc>
                  <a:txBody>
                    <a:bodyPr/>
                    <a:lstStyle/>
                    <a:p>
                      <a:pPr algn="just">
                        <a:lnSpc>
                          <a:spcPct val="115000"/>
                        </a:lnSpc>
                        <a:spcAft>
                          <a:spcPts val="1000"/>
                        </a:spcAft>
                      </a:pPr>
                      <a:r>
                        <a:rPr lang="fr-FR" sz="1800" dirty="0">
                          <a:solidFill>
                            <a:srgbClr val="0070C0"/>
                          </a:solidFill>
                          <a:effectLst/>
                        </a:rPr>
                        <a:t>La coopération transfrontalière entre des sujets qui jouent différents rôles, comme la gestion de jardins historiques de renommée mondiale (</a:t>
                      </a:r>
                      <a:r>
                        <a:rPr lang="fr-FR" sz="1800" dirty="0" err="1">
                          <a:solidFill>
                            <a:srgbClr val="0070C0"/>
                          </a:solidFill>
                          <a:effectLst/>
                        </a:rPr>
                        <a:t>Giardini</a:t>
                      </a:r>
                      <a:r>
                        <a:rPr lang="fr-FR" sz="1800" dirty="0">
                          <a:solidFill>
                            <a:srgbClr val="0070C0"/>
                          </a:solidFill>
                          <a:effectLst/>
                        </a:rPr>
                        <a:t> </a:t>
                      </a:r>
                      <a:r>
                        <a:rPr lang="fr-FR" sz="1800" dirty="0" err="1">
                          <a:solidFill>
                            <a:srgbClr val="0070C0"/>
                          </a:solidFill>
                          <a:effectLst/>
                        </a:rPr>
                        <a:t>Botanici</a:t>
                      </a:r>
                      <a:r>
                        <a:rPr lang="fr-FR" sz="1800" dirty="0">
                          <a:solidFill>
                            <a:srgbClr val="0070C0"/>
                          </a:solidFill>
                          <a:effectLst/>
                        </a:rPr>
                        <a:t> </a:t>
                      </a:r>
                      <a:r>
                        <a:rPr lang="fr-FR" sz="1800" dirty="0" err="1">
                          <a:solidFill>
                            <a:srgbClr val="0070C0"/>
                          </a:solidFill>
                          <a:effectLst/>
                        </a:rPr>
                        <a:t>Hanbury</a:t>
                      </a:r>
                      <a:r>
                        <a:rPr lang="fr-FR" sz="1800" dirty="0">
                          <a:solidFill>
                            <a:srgbClr val="0070C0"/>
                          </a:solidFill>
                          <a:effectLst/>
                        </a:rPr>
                        <a:t>, Villa Thuret), des universités (Gênes, Turin), des écoles et des instituts de formation (CFPPA, EPLEFPA, GIP-FIPAN), Centres de recherche et d'assistance aux entreprises (CREA-OF, IRF, </a:t>
                      </a:r>
                      <a:r>
                        <a:rPr lang="fr-FR" sz="1800" dirty="0" err="1">
                          <a:solidFill>
                            <a:srgbClr val="0070C0"/>
                          </a:solidFill>
                          <a:effectLst/>
                        </a:rPr>
                        <a:t>CeRSAA</a:t>
                      </a:r>
                      <a:r>
                        <a:rPr lang="fr-FR" sz="1800" dirty="0">
                          <a:solidFill>
                            <a:srgbClr val="0070C0"/>
                          </a:solidFill>
                          <a:effectLst/>
                        </a:rPr>
                        <a:t>) est particulièrement intéressante. Le partenariat s'étend de la Riviera ligure et de la Côte d'Azur le long des rives de la Méditerranée aux splendides montagnes de Savoie, afin de valoriser la diversité des compétences en matière de recherche, d'expériences de formation et de patrimoine culturel. </a:t>
                      </a:r>
                      <a:endParaRPr lang="it-IT"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xmlns="" val="466059254"/>
                  </a:ext>
                </a:extLst>
              </a:tr>
            </a:tbl>
          </a:graphicData>
        </a:graphic>
      </p:graphicFrame>
    </p:spTree>
    <p:extLst>
      <p:ext uri="{BB962C8B-B14F-4D97-AF65-F5344CB8AC3E}">
        <p14:creationId xmlns:p14="http://schemas.microsoft.com/office/powerpoint/2010/main" xmlns="" val="322883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xmlns="" id="{0287ADAA-7D0D-4F09-92D8-2437EE76DC3C}"/>
              </a:ext>
            </a:extLst>
          </p:cNvPr>
          <p:cNvGraphicFramePr>
            <a:graphicFrameLocks noGrp="1"/>
          </p:cNvGraphicFramePr>
          <p:nvPr>
            <p:extLst>
              <p:ext uri="{D42A27DB-BD31-4B8C-83A1-F6EECF244321}">
                <p14:modId xmlns:p14="http://schemas.microsoft.com/office/powerpoint/2010/main" xmlns="" val="3318995969"/>
              </p:ext>
            </p:extLst>
          </p:nvPr>
        </p:nvGraphicFramePr>
        <p:xfrm>
          <a:off x="197465" y="1169894"/>
          <a:ext cx="4374535" cy="4626864"/>
        </p:xfrm>
        <a:graphic>
          <a:graphicData uri="http://schemas.openxmlformats.org/drawingml/2006/table">
            <a:tbl>
              <a:tblPr firstRow="1" firstCol="1" bandRow="1">
                <a:tableStyleId>{5C22544A-7EE6-4342-B048-85BDC9FD1C3A}</a:tableStyleId>
              </a:tblPr>
              <a:tblGrid>
                <a:gridCol w="4374535">
                  <a:extLst>
                    <a:ext uri="{9D8B030D-6E8A-4147-A177-3AD203B41FA5}">
                      <a16:colId xmlns:a16="http://schemas.microsoft.com/office/drawing/2014/main" xmlns="" val="1394597667"/>
                    </a:ext>
                  </a:extLst>
                </a:gridCol>
              </a:tblGrid>
              <a:tr h="1301698">
                <a:tc>
                  <a:txBody>
                    <a:bodyPr/>
                    <a:lstStyle/>
                    <a:p>
                      <a:pPr algn="just">
                        <a:lnSpc>
                          <a:spcPct val="115000"/>
                        </a:lnSpc>
                        <a:spcAft>
                          <a:spcPts val="1000"/>
                        </a:spcAft>
                      </a:pPr>
                      <a:r>
                        <a:rPr lang="fr-FR" sz="2400" dirty="0">
                          <a:solidFill>
                            <a:srgbClr val="3B6D1D"/>
                          </a:solidFill>
                          <a:effectLst/>
                        </a:rPr>
                        <a:t>MONVER </a:t>
                      </a:r>
                      <a:r>
                        <a:rPr lang="fr-FR" sz="2400" dirty="0" err="1">
                          <a:solidFill>
                            <a:srgbClr val="3B6D1D"/>
                          </a:solidFill>
                          <a:effectLst/>
                        </a:rPr>
                        <a:t>nasce</a:t>
                      </a:r>
                      <a:r>
                        <a:rPr lang="fr-FR" sz="2400" dirty="0">
                          <a:solidFill>
                            <a:srgbClr val="3B6D1D"/>
                          </a:solidFill>
                          <a:effectLst/>
                        </a:rPr>
                        <a:t> per </a:t>
                      </a:r>
                      <a:r>
                        <a:rPr lang="fr-FR" sz="2400" dirty="0" err="1">
                          <a:solidFill>
                            <a:srgbClr val="3B6D1D"/>
                          </a:solidFill>
                          <a:effectLst/>
                        </a:rPr>
                        <a:t>aiutare</a:t>
                      </a:r>
                      <a:r>
                        <a:rPr lang="fr-FR" sz="2400" dirty="0">
                          <a:solidFill>
                            <a:srgbClr val="3B6D1D"/>
                          </a:solidFill>
                          <a:effectLst/>
                        </a:rPr>
                        <a:t> a </a:t>
                      </a:r>
                      <a:r>
                        <a:rPr lang="fr-FR" sz="2400" dirty="0" err="1">
                          <a:solidFill>
                            <a:srgbClr val="3B6D1D"/>
                          </a:solidFill>
                          <a:effectLst/>
                        </a:rPr>
                        <a:t>superare</a:t>
                      </a:r>
                      <a:r>
                        <a:rPr lang="fr-FR" sz="2400" dirty="0">
                          <a:solidFill>
                            <a:srgbClr val="3B6D1D"/>
                          </a:solidFill>
                          <a:effectLst/>
                        </a:rPr>
                        <a:t>, </a:t>
                      </a:r>
                      <a:r>
                        <a:rPr lang="fr-FR" sz="2400" dirty="0" err="1">
                          <a:solidFill>
                            <a:srgbClr val="3B6D1D"/>
                          </a:solidFill>
                          <a:effectLst/>
                        </a:rPr>
                        <a:t>attraverso</a:t>
                      </a:r>
                      <a:r>
                        <a:rPr lang="fr-FR" sz="2400" dirty="0">
                          <a:solidFill>
                            <a:srgbClr val="3B6D1D"/>
                          </a:solidFill>
                          <a:effectLst/>
                        </a:rPr>
                        <a:t> </a:t>
                      </a:r>
                      <a:r>
                        <a:rPr lang="fr-FR" sz="2400" dirty="0" err="1">
                          <a:solidFill>
                            <a:srgbClr val="3B6D1D"/>
                          </a:solidFill>
                          <a:effectLst/>
                        </a:rPr>
                        <a:t>una</a:t>
                      </a:r>
                      <a:r>
                        <a:rPr lang="fr-FR" sz="2400" dirty="0">
                          <a:solidFill>
                            <a:srgbClr val="3B6D1D"/>
                          </a:solidFill>
                          <a:effectLst/>
                        </a:rPr>
                        <a:t> </a:t>
                      </a:r>
                      <a:r>
                        <a:rPr lang="fr-FR" sz="2400" dirty="0" err="1">
                          <a:solidFill>
                            <a:srgbClr val="3B6D1D"/>
                          </a:solidFill>
                          <a:effectLst/>
                        </a:rPr>
                        <a:t>formazione</a:t>
                      </a:r>
                      <a:r>
                        <a:rPr lang="fr-FR" sz="2400" dirty="0">
                          <a:solidFill>
                            <a:srgbClr val="3B6D1D"/>
                          </a:solidFill>
                          <a:effectLst/>
                        </a:rPr>
                        <a:t> </a:t>
                      </a:r>
                      <a:r>
                        <a:rPr lang="fr-FR" sz="2400" dirty="0" err="1">
                          <a:solidFill>
                            <a:srgbClr val="3B6D1D"/>
                          </a:solidFill>
                          <a:effectLst/>
                        </a:rPr>
                        <a:t>condivisa</a:t>
                      </a:r>
                      <a:r>
                        <a:rPr lang="fr-FR" sz="2400" dirty="0">
                          <a:solidFill>
                            <a:srgbClr val="3B6D1D"/>
                          </a:solidFill>
                          <a:effectLst/>
                        </a:rPr>
                        <a:t>, le </a:t>
                      </a:r>
                      <a:r>
                        <a:rPr lang="fr-FR" sz="2400" dirty="0" err="1">
                          <a:solidFill>
                            <a:srgbClr val="3B6D1D"/>
                          </a:solidFill>
                          <a:effectLst/>
                        </a:rPr>
                        <a:t>difficoltà</a:t>
                      </a:r>
                      <a:r>
                        <a:rPr lang="fr-FR" sz="2400" dirty="0">
                          <a:solidFill>
                            <a:srgbClr val="3B6D1D"/>
                          </a:solidFill>
                          <a:effectLst/>
                        </a:rPr>
                        <a:t> socio-</a:t>
                      </a:r>
                      <a:r>
                        <a:rPr lang="fr-FR" sz="2400" dirty="0" err="1">
                          <a:solidFill>
                            <a:srgbClr val="3B6D1D"/>
                          </a:solidFill>
                          <a:effectLst/>
                        </a:rPr>
                        <a:t>economiche</a:t>
                      </a:r>
                      <a:r>
                        <a:rPr lang="fr-FR" sz="2400" dirty="0">
                          <a:solidFill>
                            <a:srgbClr val="3B6D1D"/>
                          </a:solidFill>
                          <a:effectLst/>
                        </a:rPr>
                        <a:t> </a:t>
                      </a:r>
                      <a:r>
                        <a:rPr lang="fr-FR" sz="2400" dirty="0" err="1">
                          <a:solidFill>
                            <a:srgbClr val="3B6D1D"/>
                          </a:solidFill>
                          <a:effectLst/>
                        </a:rPr>
                        <a:t>nella</a:t>
                      </a:r>
                      <a:r>
                        <a:rPr lang="fr-FR" sz="2400" dirty="0">
                          <a:solidFill>
                            <a:srgbClr val="3B6D1D"/>
                          </a:solidFill>
                          <a:effectLst/>
                        </a:rPr>
                        <a:t> </a:t>
                      </a:r>
                      <a:r>
                        <a:rPr lang="fr-FR" sz="2400" dirty="0" err="1">
                          <a:solidFill>
                            <a:srgbClr val="3B6D1D"/>
                          </a:solidFill>
                          <a:effectLst/>
                        </a:rPr>
                        <a:t>filiera</a:t>
                      </a:r>
                      <a:r>
                        <a:rPr lang="fr-FR" sz="2400" dirty="0">
                          <a:solidFill>
                            <a:srgbClr val="3B6D1D"/>
                          </a:solidFill>
                          <a:effectLst/>
                        </a:rPr>
                        <a:t> verde </a:t>
                      </a:r>
                      <a:r>
                        <a:rPr lang="fr-FR" sz="2400" dirty="0" err="1">
                          <a:solidFill>
                            <a:srgbClr val="3B6D1D"/>
                          </a:solidFill>
                          <a:effectLst/>
                        </a:rPr>
                        <a:t>della</a:t>
                      </a:r>
                      <a:r>
                        <a:rPr lang="fr-FR" sz="2400" dirty="0">
                          <a:solidFill>
                            <a:srgbClr val="3B6D1D"/>
                          </a:solidFill>
                          <a:effectLst/>
                        </a:rPr>
                        <a:t> </a:t>
                      </a:r>
                      <a:r>
                        <a:rPr lang="fr-FR" sz="2400" dirty="0" err="1">
                          <a:solidFill>
                            <a:srgbClr val="3B6D1D"/>
                          </a:solidFill>
                          <a:effectLst/>
                        </a:rPr>
                        <a:t>produzione</a:t>
                      </a:r>
                      <a:r>
                        <a:rPr lang="fr-FR" sz="2400" dirty="0">
                          <a:solidFill>
                            <a:srgbClr val="3B6D1D"/>
                          </a:solidFill>
                          <a:effectLst/>
                        </a:rPr>
                        <a:t> </a:t>
                      </a:r>
                      <a:r>
                        <a:rPr lang="fr-FR" sz="2400" dirty="0" err="1">
                          <a:solidFill>
                            <a:srgbClr val="3B6D1D"/>
                          </a:solidFill>
                          <a:effectLst/>
                        </a:rPr>
                        <a:t>orto-floro-vivaistica</a:t>
                      </a:r>
                      <a:r>
                        <a:rPr lang="fr-FR" sz="2400" dirty="0">
                          <a:solidFill>
                            <a:srgbClr val="3B6D1D"/>
                          </a:solidFill>
                          <a:effectLst/>
                        </a:rPr>
                        <a:t> e </a:t>
                      </a:r>
                      <a:r>
                        <a:rPr lang="fr-FR" sz="2400" dirty="0" err="1">
                          <a:solidFill>
                            <a:srgbClr val="3B6D1D"/>
                          </a:solidFill>
                          <a:effectLst/>
                        </a:rPr>
                        <a:t>nella</a:t>
                      </a:r>
                      <a:r>
                        <a:rPr lang="fr-FR" sz="2400" dirty="0">
                          <a:solidFill>
                            <a:srgbClr val="3B6D1D"/>
                          </a:solidFill>
                          <a:effectLst/>
                        </a:rPr>
                        <a:t> </a:t>
                      </a:r>
                      <a:r>
                        <a:rPr lang="fr-FR" sz="2400" dirty="0" err="1">
                          <a:solidFill>
                            <a:srgbClr val="3B6D1D"/>
                          </a:solidFill>
                          <a:effectLst/>
                        </a:rPr>
                        <a:t>valorizzazione</a:t>
                      </a:r>
                      <a:r>
                        <a:rPr lang="fr-FR" sz="2400" dirty="0">
                          <a:solidFill>
                            <a:srgbClr val="3B6D1D"/>
                          </a:solidFill>
                          <a:effectLst/>
                        </a:rPr>
                        <a:t> </a:t>
                      </a:r>
                      <a:r>
                        <a:rPr lang="fr-FR" sz="2400" dirty="0" err="1">
                          <a:solidFill>
                            <a:srgbClr val="3B6D1D"/>
                          </a:solidFill>
                          <a:effectLst/>
                        </a:rPr>
                        <a:t>della</a:t>
                      </a:r>
                      <a:r>
                        <a:rPr lang="fr-FR" sz="2400" dirty="0">
                          <a:solidFill>
                            <a:srgbClr val="3B6D1D"/>
                          </a:solidFill>
                          <a:effectLst/>
                        </a:rPr>
                        <a:t> </a:t>
                      </a:r>
                      <a:r>
                        <a:rPr lang="fr-FR" sz="2400" dirty="0" err="1">
                          <a:solidFill>
                            <a:srgbClr val="3B6D1D"/>
                          </a:solidFill>
                          <a:effectLst/>
                        </a:rPr>
                        <a:t>rete</a:t>
                      </a:r>
                      <a:r>
                        <a:rPr lang="fr-FR" sz="2400" dirty="0">
                          <a:solidFill>
                            <a:srgbClr val="3B6D1D"/>
                          </a:solidFill>
                          <a:effectLst/>
                        </a:rPr>
                        <a:t> </a:t>
                      </a:r>
                      <a:r>
                        <a:rPr lang="fr-FR" sz="2400" dirty="0" err="1">
                          <a:solidFill>
                            <a:srgbClr val="3B6D1D"/>
                          </a:solidFill>
                          <a:effectLst/>
                        </a:rPr>
                        <a:t>comune</a:t>
                      </a:r>
                      <a:r>
                        <a:rPr lang="fr-FR" sz="2400" dirty="0">
                          <a:solidFill>
                            <a:srgbClr val="3B6D1D"/>
                          </a:solidFill>
                          <a:effectLst/>
                        </a:rPr>
                        <a:t> di </a:t>
                      </a:r>
                      <a:r>
                        <a:rPr lang="fr-FR" sz="2400" dirty="0" err="1">
                          <a:solidFill>
                            <a:srgbClr val="3B6D1D"/>
                          </a:solidFill>
                          <a:effectLst/>
                        </a:rPr>
                        <a:t>giardini</a:t>
                      </a:r>
                      <a:r>
                        <a:rPr lang="fr-FR" sz="2400" dirty="0">
                          <a:solidFill>
                            <a:srgbClr val="3B6D1D"/>
                          </a:solidFill>
                          <a:effectLst/>
                        </a:rPr>
                        <a:t> </a:t>
                      </a:r>
                      <a:r>
                        <a:rPr lang="fr-FR" sz="2400" dirty="0" err="1">
                          <a:solidFill>
                            <a:srgbClr val="3B6D1D"/>
                          </a:solidFill>
                          <a:effectLst/>
                        </a:rPr>
                        <a:t>storici</a:t>
                      </a:r>
                      <a:r>
                        <a:rPr lang="fr-FR" sz="2400" dirty="0">
                          <a:solidFill>
                            <a:srgbClr val="3B6D1D"/>
                          </a:solidFill>
                          <a:effectLst/>
                        </a:rPr>
                        <a:t> e </a:t>
                      </a:r>
                      <a:r>
                        <a:rPr lang="fr-FR" sz="2400" dirty="0" err="1">
                          <a:solidFill>
                            <a:srgbClr val="3B6D1D"/>
                          </a:solidFill>
                          <a:effectLst/>
                        </a:rPr>
                        <a:t>spazi</a:t>
                      </a:r>
                      <a:r>
                        <a:rPr lang="fr-FR" sz="2400" dirty="0">
                          <a:solidFill>
                            <a:srgbClr val="3B6D1D"/>
                          </a:solidFill>
                          <a:effectLst/>
                        </a:rPr>
                        <a:t> verdi </a:t>
                      </a:r>
                      <a:r>
                        <a:rPr lang="fr-FR" sz="2400" dirty="0" err="1">
                          <a:solidFill>
                            <a:srgbClr val="3B6D1D"/>
                          </a:solidFill>
                          <a:effectLst/>
                        </a:rPr>
                        <a:t>che</a:t>
                      </a:r>
                      <a:r>
                        <a:rPr lang="fr-FR" sz="2400" dirty="0">
                          <a:solidFill>
                            <a:srgbClr val="3B6D1D"/>
                          </a:solidFill>
                          <a:effectLst/>
                        </a:rPr>
                        <a:t> sono </a:t>
                      </a:r>
                      <a:r>
                        <a:rPr lang="fr-FR" sz="2400" dirty="0" err="1">
                          <a:solidFill>
                            <a:srgbClr val="3B6D1D"/>
                          </a:solidFill>
                          <a:effectLst/>
                        </a:rPr>
                        <a:t>apprezzati</a:t>
                      </a:r>
                      <a:r>
                        <a:rPr lang="fr-FR" sz="2400" dirty="0">
                          <a:solidFill>
                            <a:srgbClr val="3B6D1D"/>
                          </a:solidFill>
                          <a:effectLst/>
                        </a:rPr>
                        <a:t> come </a:t>
                      </a:r>
                      <a:r>
                        <a:rPr lang="fr-FR" sz="2400" dirty="0" err="1">
                          <a:solidFill>
                            <a:srgbClr val="3B6D1D"/>
                          </a:solidFill>
                          <a:effectLst/>
                        </a:rPr>
                        <a:t>elementi</a:t>
                      </a:r>
                      <a:r>
                        <a:rPr lang="fr-FR" sz="2400" dirty="0">
                          <a:solidFill>
                            <a:srgbClr val="3B6D1D"/>
                          </a:solidFill>
                          <a:effectLst/>
                        </a:rPr>
                        <a:t> di un </a:t>
                      </a:r>
                      <a:r>
                        <a:rPr lang="fr-FR" sz="2400" dirty="0" err="1">
                          <a:solidFill>
                            <a:srgbClr val="3B6D1D"/>
                          </a:solidFill>
                          <a:effectLst/>
                        </a:rPr>
                        <a:t>paesaggio</a:t>
                      </a:r>
                      <a:r>
                        <a:rPr lang="fr-FR" sz="2400" dirty="0">
                          <a:solidFill>
                            <a:srgbClr val="3B6D1D"/>
                          </a:solidFill>
                          <a:effectLst/>
                        </a:rPr>
                        <a:t> </a:t>
                      </a:r>
                      <a:r>
                        <a:rPr lang="fr-FR" sz="2400" dirty="0" err="1">
                          <a:solidFill>
                            <a:srgbClr val="3B6D1D"/>
                          </a:solidFill>
                          <a:effectLst/>
                        </a:rPr>
                        <a:t>unico</a:t>
                      </a:r>
                      <a:r>
                        <a:rPr lang="fr-FR" sz="2400" dirty="0">
                          <a:solidFill>
                            <a:srgbClr val="3B6D1D"/>
                          </a:solidFill>
                          <a:effectLst/>
                        </a:rPr>
                        <a:t> al </a:t>
                      </a:r>
                      <a:r>
                        <a:rPr lang="fr-FR" sz="2400" dirty="0" err="1">
                          <a:solidFill>
                            <a:srgbClr val="3B6D1D"/>
                          </a:solidFill>
                          <a:effectLst/>
                        </a:rPr>
                        <a:t>mondo</a:t>
                      </a:r>
                      <a:r>
                        <a:rPr lang="fr-FR" sz="2400" dirty="0">
                          <a:solidFill>
                            <a:srgbClr val="3B6D1D"/>
                          </a:solidFill>
                          <a:effectLst/>
                        </a:rPr>
                        <a:t> e </a:t>
                      </a:r>
                      <a:r>
                        <a:rPr lang="fr-FR" sz="2400" dirty="0" err="1">
                          <a:solidFill>
                            <a:srgbClr val="3B6D1D"/>
                          </a:solidFill>
                          <a:effectLst/>
                        </a:rPr>
                        <a:t>possiedono</a:t>
                      </a:r>
                      <a:r>
                        <a:rPr lang="fr-FR" sz="2400" dirty="0">
                          <a:solidFill>
                            <a:srgbClr val="3B6D1D"/>
                          </a:solidFill>
                          <a:effectLst/>
                        </a:rPr>
                        <a:t> </a:t>
                      </a:r>
                      <a:r>
                        <a:rPr lang="fr-FR" sz="2400" dirty="0" err="1">
                          <a:solidFill>
                            <a:srgbClr val="3B6D1D"/>
                          </a:solidFill>
                          <a:effectLst/>
                        </a:rPr>
                        <a:t>notevoli</a:t>
                      </a:r>
                      <a:r>
                        <a:rPr lang="fr-FR" sz="2400" dirty="0">
                          <a:solidFill>
                            <a:srgbClr val="3B6D1D"/>
                          </a:solidFill>
                          <a:effectLst/>
                        </a:rPr>
                        <a:t> </a:t>
                      </a:r>
                      <a:r>
                        <a:rPr lang="fr-FR" sz="2400" dirty="0" err="1">
                          <a:solidFill>
                            <a:srgbClr val="3B6D1D"/>
                          </a:solidFill>
                          <a:effectLst/>
                        </a:rPr>
                        <a:t>potenzialità</a:t>
                      </a:r>
                      <a:r>
                        <a:rPr lang="fr-FR" sz="2400" dirty="0">
                          <a:solidFill>
                            <a:srgbClr val="3B6D1D"/>
                          </a:solidFill>
                          <a:effectLst/>
                        </a:rPr>
                        <a:t>.</a:t>
                      </a:r>
                      <a:endParaRPr lang="it-IT" sz="2400" dirty="0">
                        <a:solidFill>
                          <a:srgbClr val="3B6D1D"/>
                        </a:solidFill>
                        <a:effectLst/>
                      </a:endParaRPr>
                    </a:p>
                  </a:txBody>
                  <a:tcPr marL="68580" marR="68580" marT="0" marB="0" anchor="ctr">
                    <a:noFill/>
                  </a:tcPr>
                </a:tc>
                <a:extLst>
                  <a:ext uri="{0D108BD9-81ED-4DB2-BD59-A6C34878D82A}">
                    <a16:rowId xmlns:a16="http://schemas.microsoft.com/office/drawing/2014/main" xmlns="" val="3879098990"/>
                  </a:ext>
                </a:extLst>
              </a:tr>
            </a:tbl>
          </a:graphicData>
        </a:graphic>
      </p:graphicFrame>
      <p:graphicFrame>
        <p:nvGraphicFramePr>
          <p:cNvPr id="4" name="Tabella 3">
            <a:extLst>
              <a:ext uri="{FF2B5EF4-FFF2-40B4-BE49-F238E27FC236}">
                <a16:creationId xmlns:a16="http://schemas.microsoft.com/office/drawing/2014/main" xmlns="" id="{9C3F14B0-D816-442C-9195-2BE7360A25EC}"/>
              </a:ext>
            </a:extLst>
          </p:cNvPr>
          <p:cNvGraphicFramePr>
            <a:graphicFrameLocks noGrp="1"/>
          </p:cNvGraphicFramePr>
          <p:nvPr>
            <p:extLst>
              <p:ext uri="{D42A27DB-BD31-4B8C-83A1-F6EECF244321}">
                <p14:modId xmlns:p14="http://schemas.microsoft.com/office/powerpoint/2010/main" xmlns="" val="1618024633"/>
              </p:ext>
            </p:extLst>
          </p:nvPr>
        </p:nvGraphicFramePr>
        <p:xfrm>
          <a:off x="4740294" y="1169894"/>
          <a:ext cx="4319971" cy="5012436"/>
        </p:xfrm>
        <a:graphic>
          <a:graphicData uri="http://schemas.openxmlformats.org/drawingml/2006/table">
            <a:tbl>
              <a:tblPr firstRow="1" firstCol="1" bandRow="1">
                <a:tableStyleId>{5C22544A-7EE6-4342-B048-85BDC9FD1C3A}</a:tableStyleId>
              </a:tblPr>
              <a:tblGrid>
                <a:gridCol w="4319971">
                  <a:extLst>
                    <a:ext uri="{9D8B030D-6E8A-4147-A177-3AD203B41FA5}">
                      <a16:colId xmlns:a16="http://schemas.microsoft.com/office/drawing/2014/main" xmlns="" val="4182913887"/>
                    </a:ext>
                  </a:extLst>
                </a:gridCol>
              </a:tblGrid>
              <a:tr h="1943735">
                <a:tc>
                  <a:txBody>
                    <a:bodyPr/>
                    <a:lstStyle/>
                    <a:p>
                      <a:pPr>
                        <a:lnSpc>
                          <a:spcPct val="115000"/>
                        </a:lnSpc>
                        <a:spcAft>
                          <a:spcPts val="1000"/>
                        </a:spcAft>
                      </a:pPr>
                      <a:r>
                        <a:rPr lang="fr-FR" sz="2200" dirty="0">
                          <a:solidFill>
                            <a:srgbClr val="0070C0"/>
                          </a:solidFill>
                          <a:effectLst/>
                        </a:rPr>
                        <a:t>MONVER a été créé pour aider à surmonter, grâce à une formation partagée, les difficultés socio-économiques dans la chaîne d'approvisionnement verte de la production en pépinière (horticulture et floriculture) et dans la mise en valeur du réseau commun de jardins historiques et d'espaces verts appréciés comme éléments d'un paysage unique en monde et ils possèdent un potentiel considérable.</a:t>
                      </a:r>
                      <a:endParaRPr lang="it-IT" sz="2200" dirty="0">
                        <a:solidFill>
                          <a:srgbClr val="0070C0"/>
                        </a:solidFill>
                        <a:effectLst/>
                      </a:endParaRPr>
                    </a:p>
                  </a:txBody>
                  <a:tcPr marL="68580" marR="68580" marT="0" marB="0" anchor="ctr">
                    <a:noFill/>
                  </a:tcPr>
                </a:tc>
                <a:extLst>
                  <a:ext uri="{0D108BD9-81ED-4DB2-BD59-A6C34878D82A}">
                    <a16:rowId xmlns:a16="http://schemas.microsoft.com/office/drawing/2014/main" xmlns="" val="466059254"/>
                  </a:ext>
                </a:extLst>
              </a:tr>
            </a:tbl>
          </a:graphicData>
        </a:graphic>
      </p:graphicFrame>
    </p:spTree>
    <p:extLst>
      <p:ext uri="{BB962C8B-B14F-4D97-AF65-F5344CB8AC3E}">
        <p14:creationId xmlns:p14="http://schemas.microsoft.com/office/powerpoint/2010/main" xmlns="" val="3826395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xmlns="" id="{0287ADAA-7D0D-4F09-92D8-2437EE76DC3C}"/>
              </a:ext>
            </a:extLst>
          </p:cNvPr>
          <p:cNvGraphicFramePr>
            <a:graphicFrameLocks noGrp="1"/>
          </p:cNvGraphicFramePr>
          <p:nvPr>
            <p:extLst>
              <p:ext uri="{D42A27DB-BD31-4B8C-83A1-F6EECF244321}">
                <p14:modId xmlns:p14="http://schemas.microsoft.com/office/powerpoint/2010/main" xmlns="" val="3210221582"/>
              </p:ext>
            </p:extLst>
          </p:nvPr>
        </p:nvGraphicFramePr>
        <p:xfrm>
          <a:off x="331937" y="1898723"/>
          <a:ext cx="4240064" cy="4241292"/>
        </p:xfrm>
        <a:graphic>
          <a:graphicData uri="http://schemas.openxmlformats.org/drawingml/2006/table">
            <a:tbl>
              <a:tblPr firstRow="1" firstCol="1" bandRow="1">
                <a:tableStyleId>{5C22544A-7EE6-4342-B048-85BDC9FD1C3A}</a:tableStyleId>
              </a:tblPr>
              <a:tblGrid>
                <a:gridCol w="4240064">
                  <a:extLst>
                    <a:ext uri="{9D8B030D-6E8A-4147-A177-3AD203B41FA5}">
                      <a16:colId xmlns:a16="http://schemas.microsoft.com/office/drawing/2014/main" xmlns="" val="1394597667"/>
                    </a:ext>
                  </a:extLst>
                </a:gridCol>
              </a:tblGrid>
              <a:tr h="1943735">
                <a:tc>
                  <a:txBody>
                    <a:bodyPr/>
                    <a:lstStyle/>
                    <a:p>
                      <a:pPr algn="just">
                        <a:lnSpc>
                          <a:spcPct val="115000"/>
                        </a:lnSpc>
                        <a:spcAft>
                          <a:spcPts val="1000"/>
                        </a:spcAft>
                      </a:pPr>
                      <a:r>
                        <a:rPr lang="fr-FR" sz="2200" dirty="0">
                          <a:solidFill>
                            <a:srgbClr val="3B6D1D"/>
                          </a:solidFill>
                          <a:effectLst/>
                        </a:rPr>
                        <a:t>Lo </a:t>
                      </a:r>
                      <a:r>
                        <a:rPr lang="fr-FR" sz="2200" dirty="0" err="1">
                          <a:solidFill>
                            <a:srgbClr val="3B6D1D"/>
                          </a:solidFill>
                          <a:effectLst/>
                        </a:rPr>
                        <a:t>scopo</a:t>
                      </a:r>
                      <a:r>
                        <a:rPr lang="fr-FR" sz="2200" dirty="0">
                          <a:solidFill>
                            <a:srgbClr val="3B6D1D"/>
                          </a:solidFill>
                          <a:effectLst/>
                        </a:rPr>
                        <a:t> principale è </a:t>
                      </a:r>
                      <a:r>
                        <a:rPr lang="fr-FR" sz="2200" dirty="0" err="1">
                          <a:solidFill>
                            <a:srgbClr val="3B6D1D"/>
                          </a:solidFill>
                          <a:effectLst/>
                        </a:rPr>
                        <a:t>quello</a:t>
                      </a:r>
                      <a:r>
                        <a:rPr lang="fr-FR" sz="2200" dirty="0">
                          <a:solidFill>
                            <a:srgbClr val="3B6D1D"/>
                          </a:solidFill>
                          <a:effectLst/>
                        </a:rPr>
                        <a:t> di </a:t>
                      </a:r>
                      <a:r>
                        <a:rPr lang="fr-FR" sz="2200" dirty="0" err="1">
                          <a:solidFill>
                            <a:srgbClr val="3B6D1D"/>
                          </a:solidFill>
                          <a:effectLst/>
                        </a:rPr>
                        <a:t>creare</a:t>
                      </a:r>
                      <a:r>
                        <a:rPr lang="fr-FR" sz="2200" dirty="0">
                          <a:solidFill>
                            <a:srgbClr val="3B6D1D"/>
                          </a:solidFill>
                          <a:effectLst/>
                        </a:rPr>
                        <a:t> un </a:t>
                      </a:r>
                      <a:r>
                        <a:rPr lang="fr-FR" sz="2200" dirty="0" err="1">
                          <a:solidFill>
                            <a:srgbClr val="3B6D1D"/>
                          </a:solidFill>
                          <a:effectLst/>
                        </a:rPr>
                        <a:t>sistema</a:t>
                      </a:r>
                      <a:r>
                        <a:rPr lang="fr-FR" sz="2200" dirty="0">
                          <a:solidFill>
                            <a:srgbClr val="3B6D1D"/>
                          </a:solidFill>
                          <a:effectLst/>
                        </a:rPr>
                        <a:t> </a:t>
                      </a:r>
                      <a:r>
                        <a:rPr lang="fr-FR" sz="2200" dirty="0" err="1">
                          <a:solidFill>
                            <a:srgbClr val="3B6D1D"/>
                          </a:solidFill>
                          <a:effectLst/>
                        </a:rPr>
                        <a:t>transfrontaliero</a:t>
                      </a:r>
                      <a:r>
                        <a:rPr lang="fr-FR" sz="2200" dirty="0">
                          <a:solidFill>
                            <a:srgbClr val="3B6D1D"/>
                          </a:solidFill>
                          <a:effectLst/>
                        </a:rPr>
                        <a:t> per la </a:t>
                      </a:r>
                      <a:r>
                        <a:rPr lang="fr-FR" sz="2200" dirty="0" err="1">
                          <a:solidFill>
                            <a:srgbClr val="3B6D1D"/>
                          </a:solidFill>
                          <a:effectLst/>
                        </a:rPr>
                        <a:t>formazione</a:t>
                      </a:r>
                      <a:r>
                        <a:rPr lang="fr-FR" sz="2200" dirty="0">
                          <a:solidFill>
                            <a:srgbClr val="3B6D1D"/>
                          </a:solidFill>
                          <a:effectLst/>
                        </a:rPr>
                        <a:t> di </a:t>
                      </a:r>
                      <a:r>
                        <a:rPr lang="fr-FR" sz="2200" dirty="0" err="1">
                          <a:solidFill>
                            <a:srgbClr val="3B6D1D"/>
                          </a:solidFill>
                          <a:effectLst/>
                        </a:rPr>
                        <a:t>giovani</a:t>
                      </a:r>
                      <a:r>
                        <a:rPr lang="fr-FR" sz="2200" dirty="0">
                          <a:solidFill>
                            <a:srgbClr val="3B6D1D"/>
                          </a:solidFill>
                          <a:effectLst/>
                        </a:rPr>
                        <a:t> </a:t>
                      </a:r>
                      <a:r>
                        <a:rPr lang="fr-FR" sz="2200" dirty="0" err="1">
                          <a:solidFill>
                            <a:srgbClr val="3B6D1D"/>
                          </a:solidFill>
                          <a:effectLst/>
                        </a:rPr>
                        <a:t>neo-diplomati</a:t>
                      </a:r>
                      <a:r>
                        <a:rPr lang="fr-FR" sz="2200" dirty="0">
                          <a:solidFill>
                            <a:srgbClr val="3B6D1D"/>
                          </a:solidFill>
                          <a:effectLst/>
                        </a:rPr>
                        <a:t> e di </a:t>
                      </a:r>
                      <a:r>
                        <a:rPr lang="fr-FR" sz="2200" dirty="0" err="1">
                          <a:solidFill>
                            <a:srgbClr val="3B6D1D"/>
                          </a:solidFill>
                          <a:effectLst/>
                        </a:rPr>
                        <a:t>soggetti</a:t>
                      </a:r>
                      <a:r>
                        <a:rPr lang="fr-FR" sz="2200" dirty="0">
                          <a:solidFill>
                            <a:srgbClr val="3B6D1D"/>
                          </a:solidFill>
                          <a:effectLst/>
                        </a:rPr>
                        <a:t> da </a:t>
                      </a:r>
                      <a:r>
                        <a:rPr lang="fr-FR" sz="2200" dirty="0" err="1">
                          <a:solidFill>
                            <a:srgbClr val="3B6D1D"/>
                          </a:solidFill>
                          <a:effectLst/>
                        </a:rPr>
                        <a:t>riqualificare</a:t>
                      </a:r>
                      <a:r>
                        <a:rPr lang="fr-FR" sz="2200" dirty="0">
                          <a:solidFill>
                            <a:srgbClr val="3B6D1D"/>
                          </a:solidFill>
                          <a:effectLst/>
                        </a:rPr>
                        <a:t> o re-</a:t>
                      </a:r>
                      <a:r>
                        <a:rPr lang="fr-FR" sz="2200" dirty="0" err="1">
                          <a:solidFill>
                            <a:srgbClr val="3B6D1D"/>
                          </a:solidFill>
                          <a:effectLst/>
                        </a:rPr>
                        <a:t>inserire</a:t>
                      </a:r>
                      <a:r>
                        <a:rPr lang="fr-FR" sz="2200" dirty="0">
                          <a:solidFill>
                            <a:srgbClr val="3B6D1D"/>
                          </a:solidFill>
                          <a:effectLst/>
                        </a:rPr>
                        <a:t> </a:t>
                      </a:r>
                      <a:r>
                        <a:rPr lang="fr-FR" sz="2200" dirty="0" err="1">
                          <a:solidFill>
                            <a:srgbClr val="3B6D1D"/>
                          </a:solidFill>
                          <a:effectLst/>
                        </a:rPr>
                        <a:t>nel</a:t>
                      </a:r>
                      <a:r>
                        <a:rPr lang="fr-FR" sz="2200" dirty="0">
                          <a:solidFill>
                            <a:srgbClr val="3B6D1D"/>
                          </a:solidFill>
                          <a:effectLst/>
                        </a:rPr>
                        <a:t> </a:t>
                      </a:r>
                      <a:r>
                        <a:rPr lang="fr-FR" sz="2200" dirty="0" err="1">
                          <a:solidFill>
                            <a:srgbClr val="3B6D1D"/>
                          </a:solidFill>
                          <a:effectLst/>
                        </a:rPr>
                        <a:t>mondo</a:t>
                      </a:r>
                      <a:r>
                        <a:rPr lang="fr-FR" sz="2200" dirty="0">
                          <a:solidFill>
                            <a:srgbClr val="3B6D1D"/>
                          </a:solidFill>
                          <a:effectLst/>
                        </a:rPr>
                        <a:t> </a:t>
                      </a:r>
                      <a:r>
                        <a:rPr lang="fr-FR" sz="2200" dirty="0" err="1">
                          <a:solidFill>
                            <a:srgbClr val="3B6D1D"/>
                          </a:solidFill>
                          <a:effectLst/>
                        </a:rPr>
                        <a:t>del</a:t>
                      </a:r>
                      <a:r>
                        <a:rPr lang="fr-FR" sz="2200" dirty="0">
                          <a:solidFill>
                            <a:srgbClr val="3B6D1D"/>
                          </a:solidFill>
                          <a:effectLst/>
                        </a:rPr>
                        <a:t> </a:t>
                      </a:r>
                      <a:r>
                        <a:rPr lang="fr-FR" sz="2200" dirty="0" err="1">
                          <a:solidFill>
                            <a:srgbClr val="3B6D1D"/>
                          </a:solidFill>
                          <a:effectLst/>
                        </a:rPr>
                        <a:t>lavoro</a:t>
                      </a:r>
                      <a:r>
                        <a:rPr lang="fr-FR" sz="2200" dirty="0">
                          <a:solidFill>
                            <a:srgbClr val="3B6D1D"/>
                          </a:solidFill>
                          <a:effectLst/>
                        </a:rPr>
                        <a:t> </a:t>
                      </a:r>
                      <a:r>
                        <a:rPr lang="fr-FR" sz="2200" dirty="0" err="1">
                          <a:solidFill>
                            <a:srgbClr val="3B6D1D"/>
                          </a:solidFill>
                          <a:effectLst/>
                        </a:rPr>
                        <a:t>che</a:t>
                      </a:r>
                      <a:r>
                        <a:rPr lang="fr-FR" sz="2200" dirty="0">
                          <a:solidFill>
                            <a:srgbClr val="3B6D1D"/>
                          </a:solidFill>
                          <a:effectLst/>
                        </a:rPr>
                        <a:t> copra l’</a:t>
                      </a:r>
                      <a:r>
                        <a:rPr lang="fr-FR" sz="2200" dirty="0" err="1">
                          <a:solidFill>
                            <a:srgbClr val="3B6D1D"/>
                          </a:solidFill>
                          <a:effectLst/>
                        </a:rPr>
                        <a:t>intera</a:t>
                      </a:r>
                      <a:r>
                        <a:rPr lang="fr-FR" sz="2200" dirty="0">
                          <a:solidFill>
                            <a:srgbClr val="3B6D1D"/>
                          </a:solidFill>
                          <a:effectLst/>
                        </a:rPr>
                        <a:t> </a:t>
                      </a:r>
                      <a:r>
                        <a:rPr lang="fr-FR" sz="2200" dirty="0" err="1">
                          <a:solidFill>
                            <a:srgbClr val="3B6D1D"/>
                          </a:solidFill>
                          <a:effectLst/>
                        </a:rPr>
                        <a:t>filiera</a:t>
                      </a:r>
                      <a:r>
                        <a:rPr lang="fr-FR" sz="2200" dirty="0">
                          <a:solidFill>
                            <a:srgbClr val="3B6D1D"/>
                          </a:solidFill>
                          <a:effectLst/>
                        </a:rPr>
                        <a:t> dei </a:t>
                      </a:r>
                      <a:r>
                        <a:rPr lang="fr-FR" sz="2200" dirty="0" err="1">
                          <a:solidFill>
                            <a:srgbClr val="3B6D1D"/>
                          </a:solidFill>
                          <a:effectLst/>
                        </a:rPr>
                        <a:t>giardini</a:t>
                      </a:r>
                      <a:r>
                        <a:rPr lang="fr-FR" sz="2200" dirty="0">
                          <a:solidFill>
                            <a:srgbClr val="3B6D1D"/>
                          </a:solidFill>
                          <a:effectLst/>
                        </a:rPr>
                        <a:t> e </a:t>
                      </a:r>
                      <a:r>
                        <a:rPr lang="fr-FR" sz="2200" dirty="0" err="1">
                          <a:solidFill>
                            <a:srgbClr val="3B6D1D"/>
                          </a:solidFill>
                          <a:effectLst/>
                        </a:rPr>
                        <a:t>del</a:t>
                      </a:r>
                      <a:r>
                        <a:rPr lang="fr-FR" sz="2200" dirty="0">
                          <a:solidFill>
                            <a:srgbClr val="3B6D1D"/>
                          </a:solidFill>
                          <a:effectLst/>
                        </a:rPr>
                        <a:t> verde, dalla </a:t>
                      </a:r>
                      <a:r>
                        <a:rPr lang="fr-FR" sz="2200" dirty="0" err="1">
                          <a:solidFill>
                            <a:srgbClr val="3B6D1D"/>
                          </a:solidFill>
                          <a:effectLst/>
                        </a:rPr>
                        <a:t>preparazione</a:t>
                      </a:r>
                      <a:r>
                        <a:rPr lang="fr-FR" sz="2200" dirty="0">
                          <a:solidFill>
                            <a:srgbClr val="3B6D1D"/>
                          </a:solidFill>
                          <a:effectLst/>
                        </a:rPr>
                        <a:t> </a:t>
                      </a:r>
                      <a:r>
                        <a:rPr lang="fr-FR" sz="2200" dirty="0" err="1">
                          <a:solidFill>
                            <a:srgbClr val="3B6D1D"/>
                          </a:solidFill>
                          <a:effectLst/>
                        </a:rPr>
                        <a:t>del</a:t>
                      </a:r>
                      <a:r>
                        <a:rPr lang="fr-FR" sz="2200" dirty="0">
                          <a:solidFill>
                            <a:srgbClr val="3B6D1D"/>
                          </a:solidFill>
                          <a:effectLst/>
                        </a:rPr>
                        <a:t> </a:t>
                      </a:r>
                      <a:r>
                        <a:rPr lang="fr-FR" sz="2200" dirty="0" err="1">
                          <a:solidFill>
                            <a:srgbClr val="3B6D1D"/>
                          </a:solidFill>
                          <a:effectLst/>
                        </a:rPr>
                        <a:t>materiale</a:t>
                      </a:r>
                      <a:r>
                        <a:rPr lang="fr-FR" sz="2200" dirty="0">
                          <a:solidFill>
                            <a:srgbClr val="3B6D1D"/>
                          </a:solidFill>
                          <a:effectLst/>
                        </a:rPr>
                        <a:t> di base, alla </a:t>
                      </a:r>
                      <a:r>
                        <a:rPr lang="fr-FR" sz="2200" dirty="0" err="1">
                          <a:solidFill>
                            <a:srgbClr val="3B6D1D"/>
                          </a:solidFill>
                          <a:effectLst/>
                        </a:rPr>
                        <a:t>progettazione</a:t>
                      </a:r>
                      <a:r>
                        <a:rPr lang="fr-FR" sz="2200" dirty="0">
                          <a:solidFill>
                            <a:srgbClr val="3B6D1D"/>
                          </a:solidFill>
                          <a:effectLst/>
                        </a:rPr>
                        <a:t>, alla </a:t>
                      </a:r>
                      <a:r>
                        <a:rPr lang="fr-FR" sz="2200" dirty="0" err="1">
                          <a:solidFill>
                            <a:srgbClr val="3B6D1D"/>
                          </a:solidFill>
                          <a:effectLst/>
                        </a:rPr>
                        <a:t>gestione</a:t>
                      </a:r>
                      <a:r>
                        <a:rPr lang="fr-FR" sz="2200" dirty="0">
                          <a:solidFill>
                            <a:srgbClr val="3B6D1D"/>
                          </a:solidFill>
                          <a:effectLst/>
                        </a:rPr>
                        <a:t> e alla </a:t>
                      </a:r>
                      <a:r>
                        <a:rPr lang="fr-FR" sz="2200" dirty="0" err="1">
                          <a:solidFill>
                            <a:srgbClr val="3B6D1D"/>
                          </a:solidFill>
                          <a:effectLst/>
                        </a:rPr>
                        <a:t>promozione</a:t>
                      </a:r>
                      <a:r>
                        <a:rPr lang="fr-FR" sz="2200" dirty="0">
                          <a:solidFill>
                            <a:srgbClr val="3B6D1D"/>
                          </a:solidFill>
                          <a:effectLst/>
                        </a:rPr>
                        <a:t>.</a:t>
                      </a:r>
                      <a:endParaRPr lang="it-IT" sz="2200" dirty="0">
                        <a:solidFill>
                          <a:srgbClr val="3B6D1D"/>
                        </a:solidFill>
                        <a:effectLst/>
                      </a:endParaRPr>
                    </a:p>
                  </a:txBody>
                  <a:tcPr marL="68580" marR="68580" marT="0" marB="0" anchor="ctr">
                    <a:noFill/>
                  </a:tcPr>
                </a:tc>
                <a:extLst>
                  <a:ext uri="{0D108BD9-81ED-4DB2-BD59-A6C34878D82A}">
                    <a16:rowId xmlns:a16="http://schemas.microsoft.com/office/drawing/2014/main" xmlns="" val="3879098990"/>
                  </a:ext>
                </a:extLst>
              </a:tr>
            </a:tbl>
          </a:graphicData>
        </a:graphic>
      </p:graphicFrame>
      <p:graphicFrame>
        <p:nvGraphicFramePr>
          <p:cNvPr id="4" name="Tabella 3">
            <a:extLst>
              <a:ext uri="{FF2B5EF4-FFF2-40B4-BE49-F238E27FC236}">
                <a16:creationId xmlns:a16="http://schemas.microsoft.com/office/drawing/2014/main" xmlns="" id="{9C3F14B0-D816-442C-9195-2BE7360A25EC}"/>
              </a:ext>
            </a:extLst>
          </p:cNvPr>
          <p:cNvGraphicFramePr>
            <a:graphicFrameLocks noGrp="1"/>
          </p:cNvGraphicFramePr>
          <p:nvPr>
            <p:extLst>
              <p:ext uri="{D42A27DB-BD31-4B8C-83A1-F6EECF244321}">
                <p14:modId xmlns:p14="http://schemas.microsoft.com/office/powerpoint/2010/main" xmlns="" val="3138346145"/>
              </p:ext>
            </p:extLst>
          </p:nvPr>
        </p:nvGraphicFramePr>
        <p:xfrm>
          <a:off x="4851699" y="1944445"/>
          <a:ext cx="3991862" cy="4241292"/>
        </p:xfrm>
        <a:graphic>
          <a:graphicData uri="http://schemas.openxmlformats.org/drawingml/2006/table">
            <a:tbl>
              <a:tblPr firstRow="1" firstCol="1" bandRow="1">
                <a:tableStyleId>{5C22544A-7EE6-4342-B048-85BDC9FD1C3A}</a:tableStyleId>
              </a:tblPr>
              <a:tblGrid>
                <a:gridCol w="3991862">
                  <a:extLst>
                    <a:ext uri="{9D8B030D-6E8A-4147-A177-3AD203B41FA5}">
                      <a16:colId xmlns:a16="http://schemas.microsoft.com/office/drawing/2014/main" xmlns="" val="4182913887"/>
                    </a:ext>
                  </a:extLst>
                </a:gridCol>
              </a:tblGrid>
              <a:tr h="1943735">
                <a:tc>
                  <a:txBody>
                    <a:bodyPr/>
                    <a:lstStyle/>
                    <a:p>
                      <a:pPr>
                        <a:lnSpc>
                          <a:spcPct val="115000"/>
                        </a:lnSpc>
                        <a:spcAft>
                          <a:spcPts val="1000"/>
                        </a:spcAft>
                      </a:pPr>
                      <a:r>
                        <a:rPr lang="fr-FR" sz="2200" dirty="0">
                          <a:solidFill>
                            <a:srgbClr val="0070C0"/>
                          </a:solidFill>
                          <a:effectLst/>
                        </a:rPr>
                        <a:t>L'objectif principal est de créer un système transfrontalier pour la formation des jeunes diplômés et des sujets pour se recycler ou réintégrer le monde du travail qui couvre tout la chaîne d'approvisionnement des jardins et d'espaces verts, de la préparation du matériel de base à la planification, à la gestion et promotion.</a:t>
                      </a:r>
                      <a:endParaRPr lang="it-IT" sz="2200" dirty="0">
                        <a:solidFill>
                          <a:srgbClr val="0070C0"/>
                        </a:solidFill>
                        <a:effectLst/>
                      </a:endParaRPr>
                    </a:p>
                  </a:txBody>
                  <a:tcPr marL="68580" marR="68580" marT="0" marB="0" anchor="ctr">
                    <a:noFill/>
                  </a:tcPr>
                </a:tc>
                <a:extLst>
                  <a:ext uri="{0D108BD9-81ED-4DB2-BD59-A6C34878D82A}">
                    <a16:rowId xmlns:a16="http://schemas.microsoft.com/office/drawing/2014/main" xmlns="" val="466059254"/>
                  </a:ext>
                </a:extLst>
              </a:tr>
            </a:tbl>
          </a:graphicData>
        </a:graphic>
      </p:graphicFrame>
    </p:spTree>
    <p:extLst>
      <p:ext uri="{BB962C8B-B14F-4D97-AF65-F5344CB8AC3E}">
        <p14:creationId xmlns:p14="http://schemas.microsoft.com/office/powerpoint/2010/main" xmlns="" val="1561590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xmlns="" id="{0287ADAA-7D0D-4F09-92D8-2437EE76DC3C}"/>
              </a:ext>
            </a:extLst>
          </p:cNvPr>
          <p:cNvGraphicFramePr>
            <a:graphicFrameLocks noGrp="1"/>
          </p:cNvGraphicFramePr>
          <p:nvPr>
            <p:extLst>
              <p:ext uri="{D42A27DB-BD31-4B8C-83A1-F6EECF244321}">
                <p14:modId xmlns:p14="http://schemas.microsoft.com/office/powerpoint/2010/main" xmlns="" val="3468260618"/>
              </p:ext>
            </p:extLst>
          </p:nvPr>
        </p:nvGraphicFramePr>
        <p:xfrm>
          <a:off x="430309" y="1376981"/>
          <a:ext cx="3765176" cy="3785616"/>
        </p:xfrm>
        <a:graphic>
          <a:graphicData uri="http://schemas.openxmlformats.org/drawingml/2006/table">
            <a:tbl>
              <a:tblPr firstRow="1" firstCol="1" bandRow="1">
                <a:tableStyleId>{5C22544A-7EE6-4342-B048-85BDC9FD1C3A}</a:tableStyleId>
              </a:tblPr>
              <a:tblGrid>
                <a:gridCol w="3765176">
                  <a:extLst>
                    <a:ext uri="{9D8B030D-6E8A-4147-A177-3AD203B41FA5}">
                      <a16:colId xmlns:a16="http://schemas.microsoft.com/office/drawing/2014/main" xmlns="" val="1394597667"/>
                    </a:ext>
                  </a:extLst>
                </a:gridCol>
              </a:tblGrid>
              <a:tr h="1943735">
                <a:tc>
                  <a:txBody>
                    <a:bodyPr/>
                    <a:lstStyle/>
                    <a:p>
                      <a:pPr algn="just">
                        <a:lnSpc>
                          <a:spcPct val="115000"/>
                        </a:lnSpc>
                        <a:spcAft>
                          <a:spcPts val="1000"/>
                        </a:spcAft>
                      </a:pPr>
                      <a:r>
                        <a:rPr lang="fr-FR" sz="2400" dirty="0">
                          <a:solidFill>
                            <a:srgbClr val="3B6D1D"/>
                          </a:solidFill>
                          <a:effectLst/>
                        </a:rPr>
                        <a:t>L’</a:t>
                      </a:r>
                      <a:r>
                        <a:rPr lang="fr-FR" sz="2400" dirty="0" err="1">
                          <a:solidFill>
                            <a:srgbClr val="3B6D1D"/>
                          </a:solidFill>
                          <a:effectLst/>
                        </a:rPr>
                        <a:t>obiettivo</a:t>
                      </a:r>
                      <a:r>
                        <a:rPr lang="fr-FR" sz="2400" dirty="0">
                          <a:solidFill>
                            <a:srgbClr val="3B6D1D"/>
                          </a:solidFill>
                          <a:effectLst/>
                        </a:rPr>
                        <a:t> finale è </a:t>
                      </a:r>
                      <a:r>
                        <a:rPr lang="fr-FR" sz="2400" dirty="0" err="1">
                          <a:solidFill>
                            <a:srgbClr val="3B6D1D"/>
                          </a:solidFill>
                          <a:effectLst/>
                        </a:rPr>
                        <a:t>generare</a:t>
                      </a:r>
                      <a:r>
                        <a:rPr lang="fr-FR" sz="2400" dirty="0">
                          <a:solidFill>
                            <a:srgbClr val="3B6D1D"/>
                          </a:solidFill>
                          <a:effectLst/>
                        </a:rPr>
                        <a:t> un </a:t>
                      </a:r>
                      <a:r>
                        <a:rPr lang="fr-FR" sz="2400" dirty="0" err="1">
                          <a:solidFill>
                            <a:srgbClr val="3B6D1D"/>
                          </a:solidFill>
                          <a:effectLst/>
                        </a:rPr>
                        <a:t>ambito</a:t>
                      </a:r>
                      <a:r>
                        <a:rPr lang="fr-FR" sz="2400" dirty="0">
                          <a:solidFill>
                            <a:srgbClr val="3B6D1D"/>
                          </a:solidFill>
                          <a:effectLst/>
                        </a:rPr>
                        <a:t> </a:t>
                      </a:r>
                      <a:r>
                        <a:rPr lang="fr-FR" sz="2400" dirty="0" err="1">
                          <a:solidFill>
                            <a:srgbClr val="3B6D1D"/>
                          </a:solidFill>
                          <a:effectLst/>
                        </a:rPr>
                        <a:t>formativo</a:t>
                      </a:r>
                      <a:r>
                        <a:rPr lang="fr-FR" sz="2400" dirty="0">
                          <a:solidFill>
                            <a:srgbClr val="3B6D1D"/>
                          </a:solidFill>
                          <a:effectLst/>
                        </a:rPr>
                        <a:t>, </a:t>
                      </a:r>
                      <a:r>
                        <a:rPr lang="fr-FR" sz="2400" dirty="0" err="1">
                          <a:solidFill>
                            <a:srgbClr val="3B6D1D"/>
                          </a:solidFill>
                          <a:effectLst/>
                        </a:rPr>
                        <a:t>durevole</a:t>
                      </a:r>
                      <a:r>
                        <a:rPr lang="fr-FR" sz="2400" dirty="0">
                          <a:solidFill>
                            <a:srgbClr val="3B6D1D"/>
                          </a:solidFill>
                          <a:effectLst/>
                        </a:rPr>
                        <a:t> </a:t>
                      </a:r>
                      <a:r>
                        <a:rPr lang="fr-FR" sz="2400" dirty="0" err="1">
                          <a:solidFill>
                            <a:srgbClr val="3B6D1D"/>
                          </a:solidFill>
                          <a:effectLst/>
                        </a:rPr>
                        <a:t>nel</a:t>
                      </a:r>
                      <a:r>
                        <a:rPr lang="fr-FR" sz="2400" dirty="0">
                          <a:solidFill>
                            <a:srgbClr val="3B6D1D"/>
                          </a:solidFill>
                          <a:effectLst/>
                        </a:rPr>
                        <a:t> tempo, a </a:t>
                      </a:r>
                      <a:r>
                        <a:rPr lang="fr-FR" sz="2400" dirty="0" err="1">
                          <a:solidFill>
                            <a:srgbClr val="3B6D1D"/>
                          </a:solidFill>
                          <a:effectLst/>
                        </a:rPr>
                        <a:t>favore</a:t>
                      </a:r>
                      <a:r>
                        <a:rPr lang="fr-FR" sz="2400" dirty="0">
                          <a:solidFill>
                            <a:srgbClr val="3B6D1D"/>
                          </a:solidFill>
                          <a:effectLst/>
                        </a:rPr>
                        <a:t> </a:t>
                      </a:r>
                      <a:r>
                        <a:rPr lang="fr-FR" sz="2400" dirty="0" err="1">
                          <a:solidFill>
                            <a:srgbClr val="3B6D1D"/>
                          </a:solidFill>
                          <a:effectLst/>
                        </a:rPr>
                        <a:t>della</a:t>
                      </a:r>
                      <a:r>
                        <a:rPr lang="fr-FR" sz="2400" dirty="0">
                          <a:solidFill>
                            <a:srgbClr val="3B6D1D"/>
                          </a:solidFill>
                          <a:effectLst/>
                        </a:rPr>
                        <a:t> </a:t>
                      </a:r>
                      <a:r>
                        <a:rPr lang="fr-FR" sz="2400" dirty="0" err="1">
                          <a:solidFill>
                            <a:srgbClr val="3B6D1D"/>
                          </a:solidFill>
                          <a:effectLst/>
                        </a:rPr>
                        <a:t>popolazione</a:t>
                      </a:r>
                      <a:r>
                        <a:rPr lang="fr-FR" sz="2400" dirty="0">
                          <a:solidFill>
                            <a:srgbClr val="3B6D1D"/>
                          </a:solidFill>
                          <a:effectLst/>
                        </a:rPr>
                        <a:t> locale e delle </a:t>
                      </a:r>
                      <a:r>
                        <a:rPr lang="fr-FR" sz="2400" dirty="0" err="1">
                          <a:solidFill>
                            <a:srgbClr val="3B6D1D"/>
                          </a:solidFill>
                          <a:effectLst/>
                        </a:rPr>
                        <a:t>attività</a:t>
                      </a:r>
                      <a:r>
                        <a:rPr lang="fr-FR" sz="2400" dirty="0">
                          <a:solidFill>
                            <a:srgbClr val="3B6D1D"/>
                          </a:solidFill>
                          <a:effectLst/>
                        </a:rPr>
                        <a:t> </a:t>
                      </a:r>
                      <a:r>
                        <a:rPr lang="fr-FR" sz="2400" dirty="0" err="1">
                          <a:solidFill>
                            <a:srgbClr val="3B6D1D"/>
                          </a:solidFill>
                          <a:effectLst/>
                        </a:rPr>
                        <a:t>turistiche</a:t>
                      </a:r>
                      <a:r>
                        <a:rPr lang="fr-FR" sz="2400" dirty="0">
                          <a:solidFill>
                            <a:srgbClr val="3B6D1D"/>
                          </a:solidFill>
                          <a:effectLst/>
                        </a:rPr>
                        <a:t>, </a:t>
                      </a:r>
                      <a:r>
                        <a:rPr lang="fr-FR" sz="2400" dirty="0" err="1">
                          <a:solidFill>
                            <a:srgbClr val="3B6D1D"/>
                          </a:solidFill>
                          <a:effectLst/>
                        </a:rPr>
                        <a:t>economiche</a:t>
                      </a:r>
                      <a:r>
                        <a:rPr lang="fr-FR" sz="2400" dirty="0">
                          <a:solidFill>
                            <a:srgbClr val="3B6D1D"/>
                          </a:solidFill>
                          <a:effectLst/>
                        </a:rPr>
                        <a:t> e </a:t>
                      </a:r>
                      <a:r>
                        <a:rPr lang="fr-FR" sz="2400" dirty="0" err="1">
                          <a:solidFill>
                            <a:srgbClr val="3B6D1D"/>
                          </a:solidFill>
                          <a:effectLst/>
                        </a:rPr>
                        <a:t>lavorative</a:t>
                      </a:r>
                      <a:r>
                        <a:rPr lang="fr-FR" sz="2400" dirty="0">
                          <a:solidFill>
                            <a:srgbClr val="3B6D1D"/>
                          </a:solidFill>
                          <a:effectLst/>
                        </a:rPr>
                        <a:t> </a:t>
                      </a:r>
                      <a:r>
                        <a:rPr lang="fr-FR" sz="2400" dirty="0" err="1">
                          <a:solidFill>
                            <a:srgbClr val="3B6D1D"/>
                          </a:solidFill>
                          <a:effectLst/>
                        </a:rPr>
                        <a:t>esistenti</a:t>
                      </a:r>
                      <a:r>
                        <a:rPr lang="fr-FR" sz="2400" dirty="0">
                          <a:solidFill>
                            <a:srgbClr val="3B6D1D"/>
                          </a:solidFill>
                          <a:effectLst/>
                        </a:rPr>
                        <a:t> </a:t>
                      </a:r>
                      <a:r>
                        <a:rPr lang="fr-FR" sz="2400" dirty="0" err="1">
                          <a:solidFill>
                            <a:srgbClr val="3B6D1D"/>
                          </a:solidFill>
                          <a:effectLst/>
                        </a:rPr>
                        <a:t>tramite</a:t>
                      </a:r>
                      <a:r>
                        <a:rPr lang="fr-FR" sz="2400" dirty="0">
                          <a:solidFill>
                            <a:srgbClr val="3B6D1D"/>
                          </a:solidFill>
                          <a:effectLst/>
                        </a:rPr>
                        <a:t> un </a:t>
                      </a:r>
                      <a:r>
                        <a:rPr lang="fr-FR" sz="2400" dirty="0" err="1">
                          <a:solidFill>
                            <a:srgbClr val="3B6D1D"/>
                          </a:solidFill>
                          <a:effectLst/>
                        </a:rPr>
                        <a:t>modello</a:t>
                      </a:r>
                      <a:r>
                        <a:rPr lang="fr-FR" sz="2400" dirty="0">
                          <a:solidFill>
                            <a:srgbClr val="3B6D1D"/>
                          </a:solidFill>
                          <a:effectLst/>
                        </a:rPr>
                        <a:t> </a:t>
                      </a:r>
                      <a:r>
                        <a:rPr lang="fr-FR" sz="2400" dirty="0" err="1">
                          <a:solidFill>
                            <a:srgbClr val="3B6D1D"/>
                          </a:solidFill>
                          <a:effectLst/>
                        </a:rPr>
                        <a:t>replicabile</a:t>
                      </a:r>
                      <a:r>
                        <a:rPr lang="fr-FR" sz="2400" dirty="0">
                          <a:solidFill>
                            <a:srgbClr val="3B6D1D"/>
                          </a:solidFill>
                          <a:effectLst/>
                        </a:rPr>
                        <a:t> in </a:t>
                      </a:r>
                      <a:r>
                        <a:rPr lang="fr-FR" sz="2400" dirty="0" err="1">
                          <a:solidFill>
                            <a:srgbClr val="3B6D1D"/>
                          </a:solidFill>
                          <a:effectLst/>
                        </a:rPr>
                        <a:t>altre</a:t>
                      </a:r>
                      <a:r>
                        <a:rPr lang="fr-FR" sz="2400" dirty="0">
                          <a:solidFill>
                            <a:srgbClr val="3B6D1D"/>
                          </a:solidFill>
                          <a:effectLst/>
                        </a:rPr>
                        <a:t> </a:t>
                      </a:r>
                      <a:r>
                        <a:rPr lang="fr-FR" sz="2400" dirty="0" err="1">
                          <a:solidFill>
                            <a:srgbClr val="3B6D1D"/>
                          </a:solidFill>
                          <a:effectLst/>
                        </a:rPr>
                        <a:t>aree</a:t>
                      </a:r>
                      <a:r>
                        <a:rPr lang="fr-FR" sz="2400" dirty="0">
                          <a:solidFill>
                            <a:srgbClr val="3B6D1D"/>
                          </a:solidFill>
                          <a:effectLst/>
                        </a:rPr>
                        <a:t> </a:t>
                      </a:r>
                      <a:r>
                        <a:rPr lang="fr-FR" sz="2400" dirty="0" err="1">
                          <a:solidFill>
                            <a:srgbClr val="3B6D1D"/>
                          </a:solidFill>
                          <a:effectLst/>
                        </a:rPr>
                        <a:t>comunitarie</a:t>
                      </a:r>
                      <a:r>
                        <a:rPr lang="fr-FR" sz="2400" dirty="0">
                          <a:solidFill>
                            <a:srgbClr val="3B6D1D"/>
                          </a:solidFill>
                          <a:effectLst/>
                        </a:rPr>
                        <a:t>.</a:t>
                      </a:r>
                      <a:endParaRPr lang="it-IT" sz="2400" dirty="0">
                        <a:solidFill>
                          <a:srgbClr val="3B6D1D"/>
                        </a:solidFill>
                        <a:effectLst/>
                      </a:endParaRPr>
                    </a:p>
                  </a:txBody>
                  <a:tcPr marL="68580" marR="68580" marT="0" marB="0" anchor="ctr">
                    <a:noFill/>
                  </a:tcPr>
                </a:tc>
                <a:extLst>
                  <a:ext uri="{0D108BD9-81ED-4DB2-BD59-A6C34878D82A}">
                    <a16:rowId xmlns:a16="http://schemas.microsoft.com/office/drawing/2014/main" xmlns="" val="3879098990"/>
                  </a:ext>
                </a:extLst>
              </a:tr>
            </a:tbl>
          </a:graphicData>
        </a:graphic>
      </p:graphicFrame>
      <p:graphicFrame>
        <p:nvGraphicFramePr>
          <p:cNvPr id="4" name="Tabella 3">
            <a:extLst>
              <a:ext uri="{FF2B5EF4-FFF2-40B4-BE49-F238E27FC236}">
                <a16:creationId xmlns:a16="http://schemas.microsoft.com/office/drawing/2014/main" xmlns="" id="{9C3F14B0-D816-442C-9195-2BE7360A25EC}"/>
              </a:ext>
            </a:extLst>
          </p:cNvPr>
          <p:cNvGraphicFramePr>
            <a:graphicFrameLocks noGrp="1"/>
          </p:cNvGraphicFramePr>
          <p:nvPr>
            <p:extLst>
              <p:ext uri="{D42A27DB-BD31-4B8C-83A1-F6EECF244321}">
                <p14:modId xmlns:p14="http://schemas.microsoft.com/office/powerpoint/2010/main" xmlns="" val="2062864342"/>
              </p:ext>
            </p:extLst>
          </p:nvPr>
        </p:nvGraphicFramePr>
        <p:xfrm>
          <a:off x="4686095" y="1315122"/>
          <a:ext cx="4000703" cy="4626864"/>
        </p:xfrm>
        <a:graphic>
          <a:graphicData uri="http://schemas.openxmlformats.org/drawingml/2006/table">
            <a:tbl>
              <a:tblPr firstRow="1" firstCol="1" bandRow="1">
                <a:tableStyleId>{5C22544A-7EE6-4342-B048-85BDC9FD1C3A}</a:tableStyleId>
              </a:tblPr>
              <a:tblGrid>
                <a:gridCol w="4000703">
                  <a:extLst>
                    <a:ext uri="{9D8B030D-6E8A-4147-A177-3AD203B41FA5}">
                      <a16:colId xmlns:a16="http://schemas.microsoft.com/office/drawing/2014/main" xmlns="" val="4182913887"/>
                    </a:ext>
                  </a:extLst>
                </a:gridCol>
              </a:tblGrid>
              <a:tr h="1943735">
                <a:tc>
                  <a:txBody>
                    <a:bodyPr/>
                    <a:lstStyle/>
                    <a:p>
                      <a:pPr>
                        <a:lnSpc>
                          <a:spcPct val="115000"/>
                        </a:lnSpc>
                        <a:spcAft>
                          <a:spcPts val="1000"/>
                        </a:spcAft>
                      </a:pPr>
                      <a:r>
                        <a:rPr lang="fr-FR" sz="2400" dirty="0">
                          <a:solidFill>
                            <a:srgbClr val="0070C0"/>
                          </a:solidFill>
                          <a:effectLst/>
                        </a:rPr>
                        <a:t>L'objectif ultime est de créer un environnement de formation, durable dans le temps, en faveur de la population locale et des activités touristiques, économiques et professionnelles existantes à travers un modèle reproductible dans d'autres zones communautaires.</a:t>
                      </a:r>
                      <a:endParaRPr lang="it-IT" sz="2400" dirty="0">
                        <a:solidFill>
                          <a:srgbClr val="0070C0"/>
                        </a:solidFill>
                        <a:effectLst/>
                      </a:endParaRPr>
                    </a:p>
                  </a:txBody>
                  <a:tcPr marL="68580" marR="68580" marT="0" marB="0" anchor="ctr">
                    <a:noFill/>
                  </a:tcPr>
                </a:tc>
                <a:extLst>
                  <a:ext uri="{0D108BD9-81ED-4DB2-BD59-A6C34878D82A}">
                    <a16:rowId xmlns:a16="http://schemas.microsoft.com/office/drawing/2014/main" xmlns="" val="466059254"/>
                  </a:ext>
                </a:extLst>
              </a:tr>
            </a:tbl>
          </a:graphicData>
        </a:graphic>
      </p:graphicFrame>
    </p:spTree>
    <p:extLst>
      <p:ext uri="{BB962C8B-B14F-4D97-AF65-F5344CB8AC3E}">
        <p14:creationId xmlns:p14="http://schemas.microsoft.com/office/powerpoint/2010/main" xmlns="" val="2564501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xmlns="" id="{0287ADAA-7D0D-4F09-92D8-2437EE76DC3C}"/>
              </a:ext>
            </a:extLst>
          </p:cNvPr>
          <p:cNvGraphicFramePr>
            <a:graphicFrameLocks noGrp="1"/>
          </p:cNvGraphicFramePr>
          <p:nvPr>
            <p:extLst>
              <p:ext uri="{D42A27DB-BD31-4B8C-83A1-F6EECF244321}">
                <p14:modId xmlns:p14="http://schemas.microsoft.com/office/powerpoint/2010/main" xmlns="" val="2917403264"/>
              </p:ext>
            </p:extLst>
          </p:nvPr>
        </p:nvGraphicFramePr>
        <p:xfrm>
          <a:off x="331936" y="710003"/>
          <a:ext cx="8543123" cy="2773680"/>
        </p:xfrm>
        <a:graphic>
          <a:graphicData uri="http://schemas.openxmlformats.org/drawingml/2006/table">
            <a:tbl>
              <a:tblPr firstRow="1" firstCol="1" bandRow="1">
                <a:tableStyleId>{5C22544A-7EE6-4342-B048-85BDC9FD1C3A}</a:tableStyleId>
              </a:tblPr>
              <a:tblGrid>
                <a:gridCol w="8543123">
                  <a:extLst>
                    <a:ext uri="{9D8B030D-6E8A-4147-A177-3AD203B41FA5}">
                      <a16:colId xmlns:a16="http://schemas.microsoft.com/office/drawing/2014/main" xmlns="" val="1394597667"/>
                    </a:ext>
                  </a:extLst>
                </a:gridCol>
              </a:tblGrid>
              <a:tr h="1943735">
                <a:tc>
                  <a:txBody>
                    <a:bodyPr/>
                    <a:lstStyle/>
                    <a:p>
                      <a:r>
                        <a:rPr lang="it-IT" sz="1400" b="1" kern="1200" dirty="0">
                          <a:solidFill>
                            <a:srgbClr val="3B6D1D"/>
                          </a:solidFill>
                          <a:effectLst/>
                          <a:latin typeface="+mn-lt"/>
                          <a:ea typeface="+mn-ea"/>
                          <a:cs typeface="+mn-cs"/>
                        </a:rPr>
                        <a:t>MONVER prevede quattro corsi pilota, di cui due distinti in due curricula diversi: </a:t>
                      </a:r>
                    </a:p>
                    <a:p>
                      <a:endParaRPr lang="it-IT" sz="1400" b="1" kern="1200" dirty="0">
                        <a:solidFill>
                          <a:srgbClr val="3B6D1D"/>
                        </a:solidFill>
                        <a:effectLst/>
                        <a:latin typeface="+mn-lt"/>
                        <a:ea typeface="+mn-ea"/>
                        <a:cs typeface="+mn-cs"/>
                      </a:endParaRPr>
                    </a:p>
                    <a:p>
                      <a:r>
                        <a:rPr lang="it-IT" sz="1400" b="1" kern="1200" dirty="0">
                          <a:solidFill>
                            <a:srgbClr val="3B6D1D"/>
                          </a:solidFill>
                          <a:effectLst/>
                          <a:latin typeface="+mn-lt"/>
                          <a:ea typeface="+mn-ea"/>
                          <a:cs typeface="+mn-cs"/>
                        </a:rPr>
                        <a:t>1) vivaisti di qualità</a:t>
                      </a:r>
                    </a:p>
                    <a:p>
                      <a:r>
                        <a:rPr lang="fr-FR" sz="1400" b="1" kern="1200" dirty="0">
                          <a:solidFill>
                            <a:srgbClr val="3B6D1D"/>
                          </a:solidFill>
                          <a:effectLst/>
                          <a:latin typeface="+mn-lt"/>
                          <a:ea typeface="+mn-ea"/>
                          <a:cs typeface="+mn-cs"/>
                        </a:rPr>
                        <a:t>1.1) Curriculum «</a:t>
                      </a:r>
                      <a:r>
                        <a:rPr lang="fr-FR" sz="1400" b="1" kern="1200" dirty="0" err="1">
                          <a:solidFill>
                            <a:srgbClr val="3B6D1D"/>
                          </a:solidFill>
                          <a:effectLst/>
                          <a:latin typeface="+mn-lt"/>
                          <a:ea typeface="+mn-ea"/>
                          <a:cs typeface="+mn-cs"/>
                        </a:rPr>
                        <a:t>Produzione</a:t>
                      </a:r>
                      <a:r>
                        <a:rPr lang="fr-FR" sz="1400" b="1" kern="1200" dirty="0">
                          <a:solidFill>
                            <a:srgbClr val="3B6D1D"/>
                          </a:solidFill>
                          <a:effectLst/>
                          <a:latin typeface="+mn-lt"/>
                          <a:ea typeface="+mn-ea"/>
                          <a:cs typeface="+mn-cs"/>
                        </a:rPr>
                        <a:t> </a:t>
                      </a:r>
                      <a:r>
                        <a:rPr lang="fr-FR" sz="1400" b="1" kern="1200" dirty="0" err="1">
                          <a:solidFill>
                            <a:srgbClr val="3B6D1D"/>
                          </a:solidFill>
                          <a:effectLst/>
                          <a:latin typeface="+mn-lt"/>
                          <a:ea typeface="+mn-ea"/>
                          <a:cs typeface="+mn-cs"/>
                        </a:rPr>
                        <a:t>floro-vivaistica</a:t>
                      </a:r>
                      <a:r>
                        <a:rPr lang="fr-FR" sz="1400" b="1" kern="1200" dirty="0">
                          <a:solidFill>
                            <a:srgbClr val="3B6D1D"/>
                          </a:solidFill>
                          <a:effectLst/>
                          <a:latin typeface="+mn-lt"/>
                          <a:ea typeface="+mn-ea"/>
                          <a:cs typeface="+mn-cs"/>
                        </a:rPr>
                        <a:t>»</a:t>
                      </a:r>
                      <a:endParaRPr lang="it-IT" sz="1400" b="1" kern="1200" dirty="0">
                        <a:solidFill>
                          <a:srgbClr val="3B6D1D"/>
                        </a:solidFill>
                        <a:effectLst/>
                        <a:latin typeface="+mn-lt"/>
                        <a:ea typeface="+mn-ea"/>
                        <a:cs typeface="+mn-cs"/>
                      </a:endParaRPr>
                    </a:p>
                    <a:p>
                      <a:r>
                        <a:rPr lang="fr-FR" sz="1400" b="1" kern="1200" dirty="0">
                          <a:solidFill>
                            <a:srgbClr val="3B6D1D"/>
                          </a:solidFill>
                          <a:effectLst/>
                          <a:latin typeface="+mn-lt"/>
                          <a:ea typeface="+mn-ea"/>
                          <a:cs typeface="+mn-cs"/>
                        </a:rPr>
                        <a:t>1.2) Curriculum «</a:t>
                      </a:r>
                      <a:r>
                        <a:rPr lang="fr-FR" sz="1400" b="1" kern="1200" dirty="0" err="1">
                          <a:solidFill>
                            <a:srgbClr val="3B6D1D"/>
                          </a:solidFill>
                          <a:effectLst/>
                          <a:latin typeface="+mn-lt"/>
                          <a:ea typeface="+mn-ea"/>
                          <a:cs typeface="+mn-cs"/>
                        </a:rPr>
                        <a:t>Produzione</a:t>
                      </a:r>
                      <a:r>
                        <a:rPr lang="fr-FR" sz="1400" b="1" kern="1200" dirty="0">
                          <a:solidFill>
                            <a:srgbClr val="3B6D1D"/>
                          </a:solidFill>
                          <a:effectLst/>
                          <a:latin typeface="+mn-lt"/>
                          <a:ea typeface="+mn-ea"/>
                          <a:cs typeface="+mn-cs"/>
                        </a:rPr>
                        <a:t> </a:t>
                      </a:r>
                      <a:r>
                        <a:rPr lang="fr-FR" sz="1400" b="1" kern="1200" dirty="0" err="1">
                          <a:solidFill>
                            <a:srgbClr val="3B6D1D"/>
                          </a:solidFill>
                          <a:effectLst/>
                          <a:latin typeface="+mn-lt"/>
                          <a:ea typeface="+mn-ea"/>
                          <a:cs typeface="+mn-cs"/>
                        </a:rPr>
                        <a:t>vivaistica</a:t>
                      </a:r>
                      <a:r>
                        <a:rPr lang="fr-FR" sz="1400" b="1" kern="1200" dirty="0">
                          <a:solidFill>
                            <a:srgbClr val="3B6D1D"/>
                          </a:solidFill>
                          <a:effectLst/>
                          <a:latin typeface="+mn-lt"/>
                          <a:ea typeface="+mn-ea"/>
                          <a:cs typeface="+mn-cs"/>
                        </a:rPr>
                        <a:t> di </a:t>
                      </a:r>
                      <a:r>
                        <a:rPr lang="fr-FR" sz="1400" b="1" kern="1200" dirty="0" err="1">
                          <a:solidFill>
                            <a:srgbClr val="3B6D1D"/>
                          </a:solidFill>
                          <a:effectLst/>
                          <a:latin typeface="+mn-lt"/>
                          <a:ea typeface="+mn-ea"/>
                          <a:cs typeface="+mn-cs"/>
                        </a:rPr>
                        <a:t>specie</a:t>
                      </a:r>
                      <a:r>
                        <a:rPr lang="fr-FR" sz="1400" b="1" kern="1200" dirty="0">
                          <a:solidFill>
                            <a:srgbClr val="3B6D1D"/>
                          </a:solidFill>
                          <a:effectLst/>
                          <a:latin typeface="+mn-lt"/>
                          <a:ea typeface="+mn-ea"/>
                          <a:cs typeface="+mn-cs"/>
                        </a:rPr>
                        <a:t> </a:t>
                      </a:r>
                      <a:r>
                        <a:rPr lang="fr-FR" sz="1400" b="1" kern="1200" dirty="0" err="1">
                          <a:solidFill>
                            <a:srgbClr val="3B6D1D"/>
                          </a:solidFill>
                          <a:effectLst/>
                          <a:latin typeface="+mn-lt"/>
                          <a:ea typeface="+mn-ea"/>
                          <a:cs typeface="+mn-cs"/>
                        </a:rPr>
                        <a:t>arboree</a:t>
                      </a:r>
                      <a:r>
                        <a:rPr lang="fr-FR" sz="1400" b="1" kern="1200" dirty="0">
                          <a:solidFill>
                            <a:srgbClr val="3B6D1D"/>
                          </a:solidFill>
                          <a:effectLst/>
                          <a:latin typeface="+mn-lt"/>
                          <a:ea typeface="+mn-ea"/>
                          <a:cs typeface="+mn-cs"/>
                        </a:rPr>
                        <a:t> ad </a:t>
                      </a:r>
                      <a:r>
                        <a:rPr lang="fr-FR" sz="1400" b="1" kern="1200" dirty="0" err="1">
                          <a:solidFill>
                            <a:srgbClr val="3B6D1D"/>
                          </a:solidFill>
                          <a:effectLst/>
                          <a:latin typeface="+mn-lt"/>
                          <a:ea typeface="+mn-ea"/>
                          <a:cs typeface="+mn-cs"/>
                        </a:rPr>
                        <a:t>uso</a:t>
                      </a:r>
                      <a:r>
                        <a:rPr lang="fr-FR" sz="1400" b="1" kern="1200" dirty="0">
                          <a:solidFill>
                            <a:srgbClr val="3B6D1D"/>
                          </a:solidFill>
                          <a:effectLst/>
                          <a:latin typeface="+mn-lt"/>
                          <a:ea typeface="+mn-ea"/>
                          <a:cs typeface="+mn-cs"/>
                        </a:rPr>
                        <a:t> </a:t>
                      </a:r>
                      <a:r>
                        <a:rPr lang="fr-FR" sz="1400" b="1" kern="1200" dirty="0" err="1">
                          <a:solidFill>
                            <a:srgbClr val="3B6D1D"/>
                          </a:solidFill>
                          <a:effectLst/>
                          <a:latin typeface="+mn-lt"/>
                          <a:ea typeface="+mn-ea"/>
                          <a:cs typeface="+mn-cs"/>
                        </a:rPr>
                        <a:t>ornamentale</a:t>
                      </a:r>
                      <a:r>
                        <a:rPr lang="fr-FR" sz="1400" b="1" kern="1200" dirty="0">
                          <a:solidFill>
                            <a:srgbClr val="3B6D1D"/>
                          </a:solidFill>
                          <a:effectLst/>
                          <a:latin typeface="+mn-lt"/>
                          <a:ea typeface="+mn-ea"/>
                          <a:cs typeface="+mn-cs"/>
                        </a:rPr>
                        <a:t> e da </a:t>
                      </a:r>
                      <a:r>
                        <a:rPr lang="fr-FR" sz="1400" b="1" kern="1200" dirty="0" err="1">
                          <a:solidFill>
                            <a:srgbClr val="3B6D1D"/>
                          </a:solidFill>
                          <a:effectLst/>
                          <a:latin typeface="+mn-lt"/>
                          <a:ea typeface="+mn-ea"/>
                          <a:cs typeface="+mn-cs"/>
                        </a:rPr>
                        <a:t>frutto</a:t>
                      </a:r>
                      <a:r>
                        <a:rPr lang="fr-FR" sz="1400" b="1" kern="1200" dirty="0">
                          <a:solidFill>
                            <a:srgbClr val="3B6D1D"/>
                          </a:solidFill>
                          <a:effectLst/>
                          <a:latin typeface="+mn-lt"/>
                          <a:ea typeface="+mn-ea"/>
                          <a:cs typeface="+mn-cs"/>
                        </a:rPr>
                        <a:t> per i </a:t>
                      </a:r>
                      <a:r>
                        <a:rPr lang="fr-FR" sz="1400" b="1" kern="1200" dirty="0" err="1">
                          <a:solidFill>
                            <a:srgbClr val="3B6D1D"/>
                          </a:solidFill>
                          <a:effectLst/>
                          <a:latin typeface="+mn-lt"/>
                          <a:ea typeface="+mn-ea"/>
                          <a:cs typeface="+mn-cs"/>
                        </a:rPr>
                        <a:t>territori</a:t>
                      </a:r>
                      <a:r>
                        <a:rPr lang="fr-FR" sz="1400" b="1" kern="1200" dirty="0">
                          <a:solidFill>
                            <a:srgbClr val="3B6D1D"/>
                          </a:solidFill>
                          <a:effectLst/>
                          <a:latin typeface="+mn-lt"/>
                          <a:ea typeface="+mn-ea"/>
                          <a:cs typeface="+mn-cs"/>
                        </a:rPr>
                        <a:t> </a:t>
                      </a:r>
                      <a:r>
                        <a:rPr lang="fr-FR" sz="1400" b="1" kern="1200" dirty="0" err="1">
                          <a:solidFill>
                            <a:srgbClr val="3B6D1D"/>
                          </a:solidFill>
                          <a:effectLst/>
                          <a:latin typeface="+mn-lt"/>
                          <a:ea typeface="+mn-ea"/>
                          <a:cs typeface="+mn-cs"/>
                        </a:rPr>
                        <a:t>montani</a:t>
                      </a:r>
                      <a:r>
                        <a:rPr lang="fr-FR" sz="1400" b="1" kern="1200" dirty="0">
                          <a:solidFill>
                            <a:srgbClr val="3B6D1D"/>
                          </a:solidFill>
                          <a:effectLst/>
                          <a:latin typeface="+mn-lt"/>
                          <a:ea typeface="+mn-ea"/>
                          <a:cs typeface="+mn-cs"/>
                        </a:rPr>
                        <a:t>»</a:t>
                      </a:r>
                      <a:endParaRPr lang="it-IT" sz="1400" b="1" kern="1200" dirty="0">
                        <a:solidFill>
                          <a:srgbClr val="3B6D1D"/>
                        </a:solidFill>
                        <a:effectLst/>
                        <a:latin typeface="+mn-lt"/>
                        <a:ea typeface="+mn-ea"/>
                        <a:cs typeface="+mn-cs"/>
                      </a:endParaRPr>
                    </a:p>
                    <a:p>
                      <a:r>
                        <a:rPr lang="fr-FR" sz="1400" b="1" kern="1200" dirty="0">
                          <a:solidFill>
                            <a:srgbClr val="3B6D1D"/>
                          </a:solidFill>
                          <a:effectLst/>
                          <a:latin typeface="+mn-lt"/>
                          <a:ea typeface="+mn-ea"/>
                          <a:cs typeface="+mn-cs"/>
                        </a:rPr>
                        <a:t>3) </a:t>
                      </a:r>
                      <a:r>
                        <a:rPr lang="it-IT" sz="1400" b="1" kern="1200" dirty="0">
                          <a:solidFill>
                            <a:srgbClr val="3B6D1D"/>
                          </a:solidFill>
                          <a:effectLst/>
                          <a:latin typeface="+mn-lt"/>
                          <a:ea typeface="+mn-ea"/>
                          <a:cs typeface="+mn-cs"/>
                        </a:rPr>
                        <a:t>paesaggisti per la progettazione di verde sostenibile e il restauro di giardini storici </a:t>
                      </a:r>
                    </a:p>
                    <a:p>
                      <a:r>
                        <a:rPr lang="fr-FR" sz="1400" b="1" kern="1200" dirty="0">
                          <a:solidFill>
                            <a:srgbClr val="3B6D1D"/>
                          </a:solidFill>
                          <a:effectLst/>
                          <a:latin typeface="+mn-lt"/>
                          <a:ea typeface="+mn-ea"/>
                          <a:cs typeface="+mn-cs"/>
                        </a:rPr>
                        <a:t>3.1) curriculum «</a:t>
                      </a:r>
                      <a:r>
                        <a:rPr lang="fr-FR" sz="1400" b="1" kern="1200" dirty="0" err="1">
                          <a:solidFill>
                            <a:srgbClr val="3B6D1D"/>
                          </a:solidFill>
                          <a:effectLst/>
                          <a:latin typeface="+mn-lt"/>
                          <a:ea typeface="+mn-ea"/>
                          <a:cs typeface="+mn-cs"/>
                        </a:rPr>
                        <a:t>Progettazione</a:t>
                      </a:r>
                      <a:r>
                        <a:rPr lang="fr-FR" sz="1400" b="1" kern="1200" dirty="0">
                          <a:solidFill>
                            <a:srgbClr val="3B6D1D"/>
                          </a:solidFill>
                          <a:effectLst/>
                          <a:latin typeface="+mn-lt"/>
                          <a:ea typeface="+mn-ea"/>
                          <a:cs typeface="+mn-cs"/>
                        </a:rPr>
                        <a:t> di </a:t>
                      </a:r>
                      <a:r>
                        <a:rPr lang="fr-FR" sz="1400" b="1" kern="1200" dirty="0" err="1">
                          <a:solidFill>
                            <a:srgbClr val="3B6D1D"/>
                          </a:solidFill>
                          <a:effectLst/>
                          <a:latin typeface="+mn-lt"/>
                          <a:ea typeface="+mn-ea"/>
                          <a:cs typeface="+mn-cs"/>
                        </a:rPr>
                        <a:t>giardini</a:t>
                      </a:r>
                      <a:r>
                        <a:rPr lang="fr-FR" sz="1400" b="1" kern="1200" dirty="0">
                          <a:solidFill>
                            <a:srgbClr val="3B6D1D"/>
                          </a:solidFill>
                          <a:effectLst/>
                          <a:latin typeface="+mn-lt"/>
                          <a:ea typeface="+mn-ea"/>
                          <a:cs typeface="+mn-cs"/>
                        </a:rPr>
                        <a:t> e </a:t>
                      </a:r>
                      <a:r>
                        <a:rPr lang="fr-FR" sz="1400" b="1" kern="1200" dirty="0" err="1">
                          <a:solidFill>
                            <a:srgbClr val="3B6D1D"/>
                          </a:solidFill>
                          <a:effectLst/>
                          <a:latin typeface="+mn-lt"/>
                          <a:ea typeface="+mn-ea"/>
                          <a:cs typeface="+mn-cs"/>
                        </a:rPr>
                        <a:t>spazi</a:t>
                      </a:r>
                      <a:r>
                        <a:rPr lang="fr-FR" sz="1400" b="1" kern="1200" dirty="0">
                          <a:solidFill>
                            <a:srgbClr val="3B6D1D"/>
                          </a:solidFill>
                          <a:effectLst/>
                          <a:latin typeface="+mn-lt"/>
                          <a:ea typeface="+mn-ea"/>
                          <a:cs typeface="+mn-cs"/>
                        </a:rPr>
                        <a:t> verdi»</a:t>
                      </a:r>
                      <a:endParaRPr lang="it-IT" sz="1400" b="1" kern="1200" dirty="0">
                        <a:solidFill>
                          <a:srgbClr val="3B6D1D"/>
                        </a:solidFill>
                        <a:effectLst/>
                        <a:latin typeface="+mn-lt"/>
                        <a:ea typeface="+mn-ea"/>
                        <a:cs typeface="+mn-cs"/>
                      </a:endParaRPr>
                    </a:p>
                    <a:p>
                      <a:r>
                        <a:rPr lang="fr-FR" sz="1400" b="1" kern="1200" dirty="0">
                          <a:solidFill>
                            <a:srgbClr val="3B6D1D"/>
                          </a:solidFill>
                          <a:effectLst/>
                          <a:latin typeface="+mn-lt"/>
                          <a:ea typeface="+mn-ea"/>
                          <a:cs typeface="+mn-cs"/>
                        </a:rPr>
                        <a:t>4) </a:t>
                      </a:r>
                      <a:r>
                        <a:rPr lang="it-IT" sz="1400" b="1" kern="1200" dirty="0">
                          <a:solidFill>
                            <a:srgbClr val="3B6D1D"/>
                          </a:solidFill>
                          <a:effectLst/>
                          <a:latin typeface="+mn-lt"/>
                          <a:ea typeface="+mn-ea"/>
                          <a:cs typeface="+mn-cs"/>
                        </a:rPr>
                        <a:t>giardinieri e arboricoltori certificati per intervenire nei giardini storici e sul verde monumentale </a:t>
                      </a:r>
                    </a:p>
                    <a:p>
                      <a:r>
                        <a:rPr lang="fr-FR" sz="1400" b="1" kern="1200" dirty="0">
                          <a:solidFill>
                            <a:srgbClr val="3B6D1D"/>
                          </a:solidFill>
                          <a:effectLst/>
                          <a:latin typeface="+mn-lt"/>
                          <a:ea typeface="+mn-ea"/>
                          <a:cs typeface="+mn-cs"/>
                        </a:rPr>
                        <a:t>4.1) curriculum «Cura e </a:t>
                      </a:r>
                      <a:r>
                        <a:rPr lang="fr-FR" sz="1400" b="1" kern="1200" dirty="0" err="1">
                          <a:solidFill>
                            <a:srgbClr val="3B6D1D"/>
                          </a:solidFill>
                          <a:effectLst/>
                          <a:latin typeface="+mn-lt"/>
                          <a:ea typeface="+mn-ea"/>
                          <a:cs typeface="+mn-cs"/>
                        </a:rPr>
                        <a:t>manutenzione</a:t>
                      </a:r>
                      <a:r>
                        <a:rPr lang="fr-FR" sz="1400" b="1" kern="1200" dirty="0">
                          <a:solidFill>
                            <a:srgbClr val="3B6D1D"/>
                          </a:solidFill>
                          <a:effectLst/>
                          <a:latin typeface="+mn-lt"/>
                          <a:ea typeface="+mn-ea"/>
                          <a:cs typeface="+mn-cs"/>
                        </a:rPr>
                        <a:t> </a:t>
                      </a:r>
                      <a:r>
                        <a:rPr lang="fr-FR" sz="1400" b="1" kern="1200" dirty="0" err="1">
                          <a:solidFill>
                            <a:srgbClr val="3B6D1D"/>
                          </a:solidFill>
                          <a:effectLst/>
                          <a:latin typeface="+mn-lt"/>
                          <a:ea typeface="+mn-ea"/>
                          <a:cs typeface="+mn-cs"/>
                        </a:rPr>
                        <a:t>del</a:t>
                      </a:r>
                      <a:r>
                        <a:rPr lang="fr-FR" sz="1400" b="1" kern="1200" dirty="0">
                          <a:solidFill>
                            <a:srgbClr val="3B6D1D"/>
                          </a:solidFill>
                          <a:effectLst/>
                          <a:latin typeface="+mn-lt"/>
                          <a:ea typeface="+mn-ea"/>
                          <a:cs typeface="+mn-cs"/>
                        </a:rPr>
                        <a:t> </a:t>
                      </a:r>
                      <a:r>
                        <a:rPr lang="fr-FR" sz="1400" b="1" kern="1200" dirty="0" err="1">
                          <a:solidFill>
                            <a:srgbClr val="3B6D1D"/>
                          </a:solidFill>
                          <a:effectLst/>
                          <a:latin typeface="+mn-lt"/>
                          <a:ea typeface="+mn-ea"/>
                          <a:cs typeface="+mn-cs"/>
                        </a:rPr>
                        <a:t>paesaggio</a:t>
                      </a:r>
                      <a:r>
                        <a:rPr lang="fr-FR" sz="1400" b="1" kern="1200" dirty="0">
                          <a:solidFill>
                            <a:srgbClr val="3B6D1D"/>
                          </a:solidFill>
                          <a:effectLst/>
                          <a:latin typeface="+mn-lt"/>
                          <a:ea typeface="+mn-ea"/>
                          <a:cs typeface="+mn-cs"/>
                        </a:rPr>
                        <a:t>»</a:t>
                      </a:r>
                      <a:endParaRPr lang="it-IT" sz="1400" b="1" kern="1200" dirty="0">
                        <a:solidFill>
                          <a:srgbClr val="3B6D1D"/>
                        </a:solidFill>
                        <a:effectLst/>
                        <a:latin typeface="+mn-lt"/>
                        <a:ea typeface="+mn-ea"/>
                        <a:cs typeface="+mn-cs"/>
                      </a:endParaRPr>
                    </a:p>
                    <a:p>
                      <a:r>
                        <a:rPr lang="fr-FR" sz="1400" b="1" kern="1200" dirty="0">
                          <a:solidFill>
                            <a:srgbClr val="3B6D1D"/>
                          </a:solidFill>
                          <a:effectLst/>
                          <a:latin typeface="+mn-lt"/>
                          <a:ea typeface="+mn-ea"/>
                          <a:cs typeface="+mn-cs"/>
                        </a:rPr>
                        <a:t>4.2) curriculum «Cura e </a:t>
                      </a:r>
                      <a:r>
                        <a:rPr lang="fr-FR" sz="1400" b="1" kern="1200" dirty="0" err="1">
                          <a:solidFill>
                            <a:srgbClr val="3B6D1D"/>
                          </a:solidFill>
                          <a:effectLst/>
                          <a:latin typeface="+mn-lt"/>
                          <a:ea typeface="+mn-ea"/>
                          <a:cs typeface="+mn-cs"/>
                        </a:rPr>
                        <a:t>manutenzione</a:t>
                      </a:r>
                      <a:r>
                        <a:rPr lang="fr-FR" sz="1400" b="1" kern="1200" dirty="0">
                          <a:solidFill>
                            <a:srgbClr val="3B6D1D"/>
                          </a:solidFill>
                          <a:effectLst/>
                          <a:latin typeface="+mn-lt"/>
                          <a:ea typeface="+mn-ea"/>
                          <a:cs typeface="+mn-cs"/>
                        </a:rPr>
                        <a:t> </a:t>
                      </a:r>
                      <a:r>
                        <a:rPr lang="fr-FR" sz="1400" b="1" kern="1200" dirty="0" err="1">
                          <a:solidFill>
                            <a:srgbClr val="3B6D1D"/>
                          </a:solidFill>
                          <a:effectLst/>
                          <a:latin typeface="+mn-lt"/>
                          <a:ea typeface="+mn-ea"/>
                          <a:cs typeface="+mn-cs"/>
                        </a:rPr>
                        <a:t>del</a:t>
                      </a:r>
                      <a:r>
                        <a:rPr lang="fr-FR" sz="1400" b="1" kern="1200" dirty="0">
                          <a:solidFill>
                            <a:srgbClr val="3B6D1D"/>
                          </a:solidFill>
                          <a:effectLst/>
                          <a:latin typeface="+mn-lt"/>
                          <a:ea typeface="+mn-ea"/>
                          <a:cs typeface="+mn-cs"/>
                        </a:rPr>
                        <a:t> verde </a:t>
                      </a:r>
                      <a:r>
                        <a:rPr lang="fr-FR" sz="1400" b="1" kern="1200" dirty="0" err="1">
                          <a:solidFill>
                            <a:srgbClr val="3B6D1D"/>
                          </a:solidFill>
                          <a:effectLst/>
                          <a:latin typeface="+mn-lt"/>
                          <a:ea typeface="+mn-ea"/>
                          <a:cs typeface="+mn-cs"/>
                        </a:rPr>
                        <a:t>storico</a:t>
                      </a:r>
                      <a:r>
                        <a:rPr lang="fr-FR" sz="1400" b="1" kern="1200" dirty="0">
                          <a:solidFill>
                            <a:srgbClr val="3B6D1D"/>
                          </a:solidFill>
                          <a:effectLst/>
                          <a:latin typeface="+mn-lt"/>
                          <a:ea typeface="+mn-ea"/>
                          <a:cs typeface="+mn-cs"/>
                        </a:rPr>
                        <a:t>»</a:t>
                      </a:r>
                      <a:endParaRPr lang="it-IT" sz="1400" b="1" kern="1200" dirty="0">
                        <a:solidFill>
                          <a:srgbClr val="3B6D1D"/>
                        </a:solidFill>
                        <a:effectLst/>
                        <a:latin typeface="+mn-lt"/>
                        <a:ea typeface="+mn-ea"/>
                        <a:cs typeface="+mn-cs"/>
                      </a:endParaRPr>
                    </a:p>
                    <a:p>
                      <a:r>
                        <a:rPr lang="fr-FR" sz="1400" b="1" kern="1200" dirty="0">
                          <a:solidFill>
                            <a:srgbClr val="3B6D1D"/>
                          </a:solidFill>
                          <a:effectLst/>
                          <a:latin typeface="+mn-lt"/>
                          <a:ea typeface="+mn-ea"/>
                          <a:cs typeface="+mn-cs"/>
                        </a:rPr>
                        <a:t>5) </a:t>
                      </a:r>
                      <a:r>
                        <a:rPr lang="it-IT" sz="1400" b="1" kern="1200" dirty="0">
                          <a:solidFill>
                            <a:srgbClr val="3B6D1D"/>
                          </a:solidFill>
                          <a:effectLst/>
                          <a:latin typeface="+mn-lt"/>
                          <a:ea typeface="+mn-ea"/>
                          <a:cs typeface="+mn-cs"/>
                        </a:rPr>
                        <a:t>guide per la promozione di iniziative culturali e l’accompagnamento dei turisti su itinerari “verdi” con finalità anche educative. </a:t>
                      </a:r>
                    </a:p>
                    <a:p>
                      <a:r>
                        <a:rPr lang="fr-FR" sz="1400" b="1" kern="1200" dirty="0">
                          <a:solidFill>
                            <a:srgbClr val="3B6D1D"/>
                          </a:solidFill>
                          <a:effectLst/>
                          <a:latin typeface="+mn-lt"/>
                          <a:ea typeface="+mn-ea"/>
                          <a:cs typeface="+mn-cs"/>
                        </a:rPr>
                        <a:t>5.1) Curriculum «</a:t>
                      </a:r>
                      <a:r>
                        <a:rPr lang="fr-FR" sz="1400" b="1" kern="1200" dirty="0" err="1">
                          <a:solidFill>
                            <a:srgbClr val="3B6D1D"/>
                          </a:solidFill>
                          <a:effectLst/>
                          <a:latin typeface="+mn-lt"/>
                          <a:ea typeface="+mn-ea"/>
                          <a:cs typeface="+mn-cs"/>
                        </a:rPr>
                        <a:t>Valorizzazione</a:t>
                      </a:r>
                      <a:r>
                        <a:rPr lang="fr-FR" sz="1400" b="1" kern="1200" dirty="0">
                          <a:solidFill>
                            <a:srgbClr val="3B6D1D"/>
                          </a:solidFill>
                          <a:effectLst/>
                          <a:latin typeface="+mn-lt"/>
                          <a:ea typeface="+mn-ea"/>
                          <a:cs typeface="+mn-cs"/>
                        </a:rPr>
                        <a:t> e </a:t>
                      </a:r>
                      <a:r>
                        <a:rPr lang="fr-FR" sz="1400" b="1" kern="1200" dirty="0" err="1">
                          <a:solidFill>
                            <a:srgbClr val="3B6D1D"/>
                          </a:solidFill>
                          <a:effectLst/>
                          <a:latin typeface="+mn-lt"/>
                          <a:ea typeface="+mn-ea"/>
                          <a:cs typeface="+mn-cs"/>
                        </a:rPr>
                        <a:t>promozione</a:t>
                      </a:r>
                      <a:r>
                        <a:rPr lang="fr-FR" sz="1400" b="1" kern="1200" dirty="0">
                          <a:solidFill>
                            <a:srgbClr val="3B6D1D"/>
                          </a:solidFill>
                          <a:effectLst/>
                          <a:latin typeface="+mn-lt"/>
                          <a:ea typeface="+mn-ea"/>
                          <a:cs typeface="+mn-cs"/>
                        </a:rPr>
                        <a:t> </a:t>
                      </a:r>
                      <a:r>
                        <a:rPr lang="fr-FR" sz="1400" b="1" kern="1200" dirty="0" err="1">
                          <a:solidFill>
                            <a:srgbClr val="3B6D1D"/>
                          </a:solidFill>
                          <a:effectLst/>
                          <a:latin typeface="+mn-lt"/>
                          <a:ea typeface="+mn-ea"/>
                          <a:cs typeface="+mn-cs"/>
                        </a:rPr>
                        <a:t>del</a:t>
                      </a:r>
                      <a:r>
                        <a:rPr lang="fr-FR" sz="1400" b="1" kern="1200" dirty="0">
                          <a:solidFill>
                            <a:srgbClr val="3B6D1D"/>
                          </a:solidFill>
                          <a:effectLst/>
                          <a:latin typeface="+mn-lt"/>
                          <a:ea typeface="+mn-ea"/>
                          <a:cs typeface="+mn-cs"/>
                        </a:rPr>
                        <a:t> </a:t>
                      </a:r>
                      <a:r>
                        <a:rPr lang="fr-FR" sz="1400" b="1" kern="1200" dirty="0" err="1">
                          <a:solidFill>
                            <a:srgbClr val="3B6D1D"/>
                          </a:solidFill>
                          <a:effectLst/>
                          <a:latin typeface="+mn-lt"/>
                          <a:ea typeface="+mn-ea"/>
                          <a:cs typeface="+mn-cs"/>
                        </a:rPr>
                        <a:t>turismo</a:t>
                      </a:r>
                      <a:r>
                        <a:rPr lang="fr-FR" sz="1400" b="1" kern="1200" dirty="0">
                          <a:solidFill>
                            <a:srgbClr val="3B6D1D"/>
                          </a:solidFill>
                          <a:effectLst/>
                          <a:latin typeface="+mn-lt"/>
                          <a:ea typeface="+mn-ea"/>
                          <a:cs typeface="+mn-cs"/>
                        </a:rPr>
                        <a:t> </a:t>
                      </a:r>
                      <a:r>
                        <a:rPr lang="fr-FR" sz="1400" b="1" kern="1200" dirty="0" err="1">
                          <a:solidFill>
                            <a:srgbClr val="3B6D1D"/>
                          </a:solidFill>
                          <a:effectLst/>
                          <a:latin typeface="+mn-lt"/>
                          <a:ea typeface="+mn-ea"/>
                          <a:cs typeface="+mn-cs"/>
                        </a:rPr>
                        <a:t>dedicato</a:t>
                      </a:r>
                      <a:r>
                        <a:rPr lang="fr-FR" sz="1400" b="1" kern="1200" dirty="0">
                          <a:solidFill>
                            <a:srgbClr val="3B6D1D"/>
                          </a:solidFill>
                          <a:effectLst/>
                          <a:latin typeface="+mn-lt"/>
                          <a:ea typeface="+mn-ea"/>
                          <a:cs typeface="+mn-cs"/>
                        </a:rPr>
                        <a:t> ai </a:t>
                      </a:r>
                      <a:r>
                        <a:rPr lang="fr-FR" sz="1400" b="1" kern="1200" dirty="0" err="1">
                          <a:solidFill>
                            <a:srgbClr val="3B6D1D"/>
                          </a:solidFill>
                          <a:effectLst/>
                          <a:latin typeface="+mn-lt"/>
                          <a:ea typeface="+mn-ea"/>
                          <a:cs typeface="+mn-cs"/>
                        </a:rPr>
                        <a:t>giardini</a:t>
                      </a:r>
                      <a:r>
                        <a:rPr lang="fr-FR" sz="1400" b="1" kern="1200" dirty="0">
                          <a:solidFill>
                            <a:srgbClr val="3B6D1D"/>
                          </a:solidFill>
                          <a:effectLst/>
                          <a:latin typeface="+mn-lt"/>
                          <a:ea typeface="+mn-ea"/>
                          <a:cs typeface="+mn-cs"/>
                        </a:rPr>
                        <a:t> </a:t>
                      </a:r>
                      <a:r>
                        <a:rPr lang="fr-FR" sz="1400" b="1" kern="1200" dirty="0" err="1">
                          <a:solidFill>
                            <a:srgbClr val="3B6D1D"/>
                          </a:solidFill>
                          <a:effectLst/>
                          <a:latin typeface="+mn-lt"/>
                          <a:ea typeface="+mn-ea"/>
                          <a:cs typeface="+mn-cs"/>
                        </a:rPr>
                        <a:t>storici</a:t>
                      </a:r>
                      <a:r>
                        <a:rPr lang="fr-FR" sz="1400" b="1" kern="1200" dirty="0">
                          <a:solidFill>
                            <a:srgbClr val="3B6D1D"/>
                          </a:solidFill>
                          <a:effectLst/>
                          <a:latin typeface="+mn-lt"/>
                          <a:ea typeface="+mn-ea"/>
                          <a:cs typeface="+mn-cs"/>
                        </a:rPr>
                        <a:t>»</a:t>
                      </a:r>
                      <a:endParaRPr lang="it-IT" sz="1400" b="1" kern="1200" dirty="0">
                        <a:solidFill>
                          <a:srgbClr val="3B6D1D"/>
                        </a:solidFill>
                        <a:effectLst/>
                        <a:latin typeface="+mn-lt"/>
                        <a:ea typeface="+mn-ea"/>
                        <a:cs typeface="+mn-cs"/>
                      </a:endParaRPr>
                    </a:p>
                  </a:txBody>
                  <a:tcPr marL="68580" marR="68580" marT="0" marB="0" anchor="ctr">
                    <a:noFill/>
                  </a:tcPr>
                </a:tc>
                <a:extLst>
                  <a:ext uri="{0D108BD9-81ED-4DB2-BD59-A6C34878D82A}">
                    <a16:rowId xmlns:a16="http://schemas.microsoft.com/office/drawing/2014/main" xmlns="" val="3879098990"/>
                  </a:ext>
                </a:extLst>
              </a:tr>
            </a:tbl>
          </a:graphicData>
        </a:graphic>
      </p:graphicFrame>
      <p:graphicFrame>
        <p:nvGraphicFramePr>
          <p:cNvPr id="4" name="Tabella 3">
            <a:extLst>
              <a:ext uri="{FF2B5EF4-FFF2-40B4-BE49-F238E27FC236}">
                <a16:creationId xmlns:a16="http://schemas.microsoft.com/office/drawing/2014/main" xmlns="" id="{9C3F14B0-D816-442C-9195-2BE7360A25EC}"/>
              </a:ext>
            </a:extLst>
          </p:cNvPr>
          <p:cNvGraphicFramePr>
            <a:graphicFrameLocks noGrp="1"/>
          </p:cNvGraphicFramePr>
          <p:nvPr>
            <p:extLst>
              <p:ext uri="{D42A27DB-BD31-4B8C-83A1-F6EECF244321}">
                <p14:modId xmlns:p14="http://schemas.microsoft.com/office/powerpoint/2010/main" xmlns="" val="579755460"/>
              </p:ext>
            </p:extLst>
          </p:nvPr>
        </p:nvGraphicFramePr>
        <p:xfrm>
          <a:off x="331937" y="3773245"/>
          <a:ext cx="8543122" cy="2773680"/>
        </p:xfrm>
        <a:graphic>
          <a:graphicData uri="http://schemas.openxmlformats.org/drawingml/2006/table">
            <a:tbl>
              <a:tblPr firstRow="1" firstCol="1" bandRow="1">
                <a:tableStyleId>{5C22544A-7EE6-4342-B048-85BDC9FD1C3A}</a:tableStyleId>
              </a:tblPr>
              <a:tblGrid>
                <a:gridCol w="8543122">
                  <a:extLst>
                    <a:ext uri="{9D8B030D-6E8A-4147-A177-3AD203B41FA5}">
                      <a16:colId xmlns:a16="http://schemas.microsoft.com/office/drawing/2014/main" xmlns="" val="4182913887"/>
                    </a:ext>
                  </a:extLst>
                </a:gridCol>
              </a:tblGrid>
              <a:tr h="1943735">
                <a:tc>
                  <a:txBody>
                    <a:bodyPr/>
                    <a:lstStyle/>
                    <a:p>
                      <a:r>
                        <a:rPr lang="en-US" sz="1400" b="1" kern="1200" dirty="0">
                          <a:solidFill>
                            <a:srgbClr val="0070C0"/>
                          </a:solidFill>
                          <a:effectLst/>
                          <a:latin typeface="+mn-lt"/>
                          <a:ea typeface="+mn-ea"/>
                          <a:cs typeface="+mn-cs"/>
                        </a:rPr>
                        <a:t>MONVER propose quatre </a:t>
                      </a:r>
                      <a:r>
                        <a:rPr lang="en-US" sz="1400" b="1" kern="1200" dirty="0" err="1">
                          <a:solidFill>
                            <a:srgbClr val="0070C0"/>
                          </a:solidFill>
                          <a:effectLst/>
                          <a:latin typeface="+mn-lt"/>
                          <a:ea typeface="+mn-ea"/>
                          <a:cs typeface="+mn-cs"/>
                        </a:rPr>
                        <a:t>cours</a:t>
                      </a:r>
                      <a:r>
                        <a:rPr lang="en-US" sz="1400" b="1" kern="1200" dirty="0">
                          <a:solidFill>
                            <a:srgbClr val="0070C0"/>
                          </a:solidFill>
                          <a:effectLst/>
                          <a:latin typeface="+mn-lt"/>
                          <a:ea typeface="+mn-ea"/>
                          <a:cs typeface="+mn-cs"/>
                        </a:rPr>
                        <a:t> </a:t>
                      </a:r>
                      <a:r>
                        <a:rPr lang="en-US" sz="1400" b="1" kern="1200" dirty="0" err="1">
                          <a:solidFill>
                            <a:srgbClr val="0070C0"/>
                          </a:solidFill>
                          <a:effectLst/>
                          <a:latin typeface="+mn-lt"/>
                          <a:ea typeface="+mn-ea"/>
                          <a:cs typeface="+mn-cs"/>
                        </a:rPr>
                        <a:t>pilotes</a:t>
                      </a:r>
                      <a:r>
                        <a:rPr lang="en-US" sz="1400" b="1" kern="1200" dirty="0">
                          <a:solidFill>
                            <a:srgbClr val="0070C0"/>
                          </a:solidFill>
                          <a:effectLst/>
                          <a:latin typeface="+mn-lt"/>
                          <a:ea typeface="+mn-ea"/>
                          <a:cs typeface="+mn-cs"/>
                        </a:rPr>
                        <a:t>, </a:t>
                      </a:r>
                      <a:r>
                        <a:rPr lang="en-US" sz="1400" b="1" kern="1200" dirty="0" err="1">
                          <a:solidFill>
                            <a:srgbClr val="0070C0"/>
                          </a:solidFill>
                          <a:effectLst/>
                          <a:latin typeface="+mn-lt"/>
                          <a:ea typeface="+mn-ea"/>
                          <a:cs typeface="+mn-cs"/>
                        </a:rPr>
                        <a:t>dont</a:t>
                      </a:r>
                      <a:r>
                        <a:rPr lang="en-US" sz="1400" b="1" kern="1200" dirty="0">
                          <a:solidFill>
                            <a:srgbClr val="0070C0"/>
                          </a:solidFill>
                          <a:effectLst/>
                          <a:latin typeface="+mn-lt"/>
                          <a:ea typeface="+mn-ea"/>
                          <a:cs typeface="+mn-cs"/>
                        </a:rPr>
                        <a:t> deux </a:t>
                      </a:r>
                      <a:r>
                        <a:rPr lang="en-US" sz="1400" b="1" kern="1200" dirty="0" err="1">
                          <a:solidFill>
                            <a:srgbClr val="0070C0"/>
                          </a:solidFill>
                          <a:effectLst/>
                          <a:latin typeface="+mn-lt"/>
                          <a:ea typeface="+mn-ea"/>
                          <a:cs typeface="+mn-cs"/>
                        </a:rPr>
                        <a:t>sont</a:t>
                      </a:r>
                      <a:r>
                        <a:rPr lang="en-US" sz="1400" b="1" kern="1200" dirty="0">
                          <a:solidFill>
                            <a:srgbClr val="0070C0"/>
                          </a:solidFill>
                          <a:effectLst/>
                          <a:latin typeface="+mn-lt"/>
                          <a:ea typeface="+mn-ea"/>
                          <a:cs typeface="+mn-cs"/>
                        </a:rPr>
                        <a:t> </a:t>
                      </a:r>
                      <a:r>
                        <a:rPr lang="en-US" sz="1400" b="1" kern="1200" dirty="0" err="1">
                          <a:solidFill>
                            <a:srgbClr val="0070C0"/>
                          </a:solidFill>
                          <a:effectLst/>
                          <a:latin typeface="+mn-lt"/>
                          <a:ea typeface="+mn-ea"/>
                          <a:cs typeface="+mn-cs"/>
                        </a:rPr>
                        <a:t>distincts</a:t>
                      </a:r>
                      <a:r>
                        <a:rPr lang="en-US" sz="1400" b="1" kern="1200" dirty="0">
                          <a:solidFill>
                            <a:srgbClr val="0070C0"/>
                          </a:solidFill>
                          <a:effectLst/>
                          <a:latin typeface="+mn-lt"/>
                          <a:ea typeface="+mn-ea"/>
                          <a:cs typeface="+mn-cs"/>
                        </a:rPr>
                        <a:t> dans deux curricula </a:t>
                      </a:r>
                      <a:r>
                        <a:rPr lang="en-US" sz="1400" b="1" kern="1200" dirty="0" err="1">
                          <a:solidFill>
                            <a:srgbClr val="0070C0"/>
                          </a:solidFill>
                          <a:effectLst/>
                          <a:latin typeface="+mn-lt"/>
                          <a:ea typeface="+mn-ea"/>
                          <a:cs typeface="+mn-cs"/>
                        </a:rPr>
                        <a:t>différents</a:t>
                      </a:r>
                      <a:r>
                        <a:rPr lang="en-US" sz="1400" b="1" kern="1200" dirty="0">
                          <a:solidFill>
                            <a:srgbClr val="0070C0"/>
                          </a:solidFill>
                          <a:effectLst/>
                          <a:latin typeface="+mn-lt"/>
                          <a:ea typeface="+mn-ea"/>
                          <a:cs typeface="+mn-cs"/>
                        </a:rPr>
                        <a:t>:</a:t>
                      </a:r>
                      <a:endParaRPr lang="it-IT" sz="1400" b="1" kern="1200" dirty="0">
                        <a:solidFill>
                          <a:srgbClr val="0070C0"/>
                        </a:solidFill>
                        <a:effectLst/>
                        <a:latin typeface="+mn-lt"/>
                        <a:ea typeface="+mn-ea"/>
                        <a:cs typeface="+mn-cs"/>
                      </a:endParaRPr>
                    </a:p>
                    <a:p>
                      <a:r>
                        <a:rPr lang="en-US" sz="1400" b="1" kern="1200" dirty="0">
                          <a:solidFill>
                            <a:srgbClr val="0070C0"/>
                          </a:solidFill>
                          <a:effectLst/>
                          <a:latin typeface="+mn-lt"/>
                          <a:ea typeface="+mn-ea"/>
                          <a:cs typeface="+mn-cs"/>
                        </a:rPr>
                        <a:t> </a:t>
                      </a:r>
                      <a:endParaRPr lang="it-IT" sz="1400" b="1" kern="1200" dirty="0">
                        <a:solidFill>
                          <a:srgbClr val="0070C0"/>
                        </a:solidFill>
                        <a:effectLst/>
                        <a:latin typeface="+mn-lt"/>
                        <a:ea typeface="+mn-ea"/>
                        <a:cs typeface="+mn-cs"/>
                      </a:endParaRPr>
                    </a:p>
                    <a:p>
                      <a:r>
                        <a:rPr lang="en-US" sz="1400" b="1" kern="1200" dirty="0">
                          <a:solidFill>
                            <a:srgbClr val="0070C0"/>
                          </a:solidFill>
                          <a:effectLst/>
                          <a:latin typeface="+mn-lt"/>
                          <a:ea typeface="+mn-ea"/>
                          <a:cs typeface="+mn-cs"/>
                        </a:rPr>
                        <a:t>1) </a:t>
                      </a:r>
                      <a:r>
                        <a:rPr lang="en-US" sz="1400" b="1" kern="1200" dirty="0" err="1">
                          <a:solidFill>
                            <a:srgbClr val="0070C0"/>
                          </a:solidFill>
                          <a:effectLst/>
                          <a:latin typeface="+mn-lt"/>
                          <a:ea typeface="+mn-ea"/>
                          <a:cs typeface="+mn-cs"/>
                        </a:rPr>
                        <a:t>Pépiniéristes</a:t>
                      </a:r>
                      <a:r>
                        <a:rPr lang="en-US" sz="1400" b="1" kern="1200" dirty="0">
                          <a:solidFill>
                            <a:srgbClr val="0070C0"/>
                          </a:solidFill>
                          <a:effectLst/>
                          <a:latin typeface="+mn-lt"/>
                          <a:ea typeface="+mn-ea"/>
                          <a:cs typeface="+mn-cs"/>
                        </a:rPr>
                        <a:t> de </a:t>
                      </a:r>
                      <a:r>
                        <a:rPr lang="en-US" sz="1400" b="1" kern="1200" dirty="0" err="1">
                          <a:solidFill>
                            <a:srgbClr val="0070C0"/>
                          </a:solidFill>
                          <a:effectLst/>
                          <a:latin typeface="+mn-lt"/>
                          <a:ea typeface="+mn-ea"/>
                          <a:cs typeface="+mn-cs"/>
                        </a:rPr>
                        <a:t>qualité</a:t>
                      </a:r>
                      <a:endParaRPr lang="it-IT" sz="1400" b="1" kern="1200" dirty="0">
                        <a:solidFill>
                          <a:srgbClr val="0070C0"/>
                        </a:solidFill>
                        <a:effectLst/>
                        <a:latin typeface="+mn-lt"/>
                        <a:ea typeface="+mn-ea"/>
                        <a:cs typeface="+mn-cs"/>
                      </a:endParaRPr>
                    </a:p>
                    <a:p>
                      <a:r>
                        <a:rPr lang="en-US" sz="1400" b="1" kern="1200" dirty="0">
                          <a:solidFill>
                            <a:srgbClr val="0070C0"/>
                          </a:solidFill>
                          <a:effectLst/>
                          <a:latin typeface="+mn-lt"/>
                          <a:ea typeface="+mn-ea"/>
                          <a:cs typeface="+mn-cs"/>
                        </a:rPr>
                        <a:t>1.1) Curriculum "</a:t>
                      </a:r>
                      <a:r>
                        <a:rPr lang="fr-FR" sz="1400" b="1" kern="1200" dirty="0">
                          <a:solidFill>
                            <a:srgbClr val="0070C0"/>
                          </a:solidFill>
                          <a:effectLst/>
                          <a:latin typeface="+mn-lt"/>
                          <a:ea typeface="+mn-ea"/>
                          <a:cs typeface="+mn-cs"/>
                        </a:rPr>
                        <a:t>Production floricole et pépinière</a:t>
                      </a:r>
                      <a:r>
                        <a:rPr lang="en-US" sz="1400" b="1" kern="1200" dirty="0">
                          <a:solidFill>
                            <a:srgbClr val="0070C0"/>
                          </a:solidFill>
                          <a:effectLst/>
                          <a:latin typeface="+mn-lt"/>
                          <a:ea typeface="+mn-ea"/>
                          <a:cs typeface="+mn-cs"/>
                        </a:rPr>
                        <a:t>"</a:t>
                      </a:r>
                      <a:endParaRPr lang="it-IT" sz="1400" b="1" kern="1200" dirty="0">
                        <a:solidFill>
                          <a:srgbClr val="0070C0"/>
                        </a:solidFill>
                        <a:effectLst/>
                        <a:latin typeface="+mn-lt"/>
                        <a:ea typeface="+mn-ea"/>
                        <a:cs typeface="+mn-cs"/>
                      </a:endParaRPr>
                    </a:p>
                    <a:p>
                      <a:r>
                        <a:rPr lang="en-US" sz="1400" b="1" kern="1200" dirty="0">
                          <a:solidFill>
                            <a:srgbClr val="0070C0"/>
                          </a:solidFill>
                          <a:effectLst/>
                          <a:latin typeface="+mn-lt"/>
                          <a:ea typeface="+mn-ea"/>
                          <a:cs typeface="+mn-cs"/>
                        </a:rPr>
                        <a:t>1.2) Curriculum "</a:t>
                      </a:r>
                      <a:r>
                        <a:rPr lang="fr-FR" sz="1400" b="1" kern="1200" dirty="0">
                          <a:solidFill>
                            <a:srgbClr val="0070C0"/>
                          </a:solidFill>
                          <a:effectLst/>
                          <a:latin typeface="+mn-lt"/>
                          <a:ea typeface="+mn-ea"/>
                          <a:cs typeface="+mn-cs"/>
                        </a:rPr>
                        <a:t>Arboriculture ornementale et fruitière pour les zones de montagne</a:t>
                      </a:r>
                      <a:r>
                        <a:rPr lang="en-US" sz="1400" b="1" kern="1200" dirty="0">
                          <a:solidFill>
                            <a:srgbClr val="0070C0"/>
                          </a:solidFill>
                          <a:effectLst/>
                          <a:latin typeface="+mn-lt"/>
                          <a:ea typeface="+mn-ea"/>
                          <a:cs typeface="+mn-cs"/>
                        </a:rPr>
                        <a:t>"</a:t>
                      </a:r>
                      <a:endParaRPr lang="it-IT" sz="1400" b="1" kern="1200" dirty="0">
                        <a:solidFill>
                          <a:srgbClr val="0070C0"/>
                        </a:solidFill>
                        <a:effectLst/>
                        <a:latin typeface="+mn-lt"/>
                        <a:ea typeface="+mn-ea"/>
                        <a:cs typeface="+mn-cs"/>
                      </a:endParaRPr>
                    </a:p>
                    <a:p>
                      <a:r>
                        <a:rPr lang="en-US" sz="1400" b="1" kern="1200" dirty="0">
                          <a:solidFill>
                            <a:srgbClr val="0070C0"/>
                          </a:solidFill>
                          <a:effectLst/>
                          <a:latin typeface="+mn-lt"/>
                          <a:ea typeface="+mn-ea"/>
                          <a:cs typeface="+mn-cs"/>
                        </a:rPr>
                        <a:t>3) </a:t>
                      </a:r>
                      <a:r>
                        <a:rPr lang="en-US" sz="1400" b="1" kern="1200" dirty="0" err="1">
                          <a:solidFill>
                            <a:srgbClr val="0070C0"/>
                          </a:solidFill>
                          <a:effectLst/>
                          <a:latin typeface="+mn-lt"/>
                          <a:ea typeface="+mn-ea"/>
                          <a:cs typeface="+mn-cs"/>
                        </a:rPr>
                        <a:t>architectes</a:t>
                      </a:r>
                      <a:r>
                        <a:rPr lang="en-US" sz="1400" b="1" kern="1200" dirty="0">
                          <a:solidFill>
                            <a:srgbClr val="0070C0"/>
                          </a:solidFill>
                          <a:effectLst/>
                          <a:latin typeface="+mn-lt"/>
                          <a:ea typeface="+mn-ea"/>
                          <a:cs typeface="+mn-cs"/>
                        </a:rPr>
                        <a:t> </a:t>
                      </a:r>
                      <a:r>
                        <a:rPr lang="en-US" sz="1400" b="1" kern="1200" dirty="0" err="1">
                          <a:solidFill>
                            <a:srgbClr val="0070C0"/>
                          </a:solidFill>
                          <a:effectLst/>
                          <a:latin typeface="+mn-lt"/>
                          <a:ea typeface="+mn-ea"/>
                          <a:cs typeface="+mn-cs"/>
                        </a:rPr>
                        <a:t>paysagistes</a:t>
                      </a:r>
                      <a:r>
                        <a:rPr lang="en-US" sz="1400" b="1" kern="1200" dirty="0">
                          <a:solidFill>
                            <a:srgbClr val="0070C0"/>
                          </a:solidFill>
                          <a:effectLst/>
                          <a:latin typeface="+mn-lt"/>
                          <a:ea typeface="+mn-ea"/>
                          <a:cs typeface="+mn-cs"/>
                        </a:rPr>
                        <a:t> pour la conception </a:t>
                      </a:r>
                      <a:r>
                        <a:rPr lang="en-US" sz="1400" b="1" kern="1200" dirty="0" err="1">
                          <a:solidFill>
                            <a:srgbClr val="0070C0"/>
                          </a:solidFill>
                          <a:effectLst/>
                          <a:latin typeface="+mn-lt"/>
                          <a:ea typeface="+mn-ea"/>
                          <a:cs typeface="+mn-cs"/>
                        </a:rPr>
                        <a:t>d'espaces</a:t>
                      </a:r>
                      <a:r>
                        <a:rPr lang="en-US" sz="1400" b="1" kern="1200" dirty="0">
                          <a:solidFill>
                            <a:srgbClr val="0070C0"/>
                          </a:solidFill>
                          <a:effectLst/>
                          <a:latin typeface="+mn-lt"/>
                          <a:ea typeface="+mn-ea"/>
                          <a:cs typeface="+mn-cs"/>
                        </a:rPr>
                        <a:t> verts durables et la restauration de </a:t>
                      </a:r>
                      <a:r>
                        <a:rPr lang="en-US" sz="1400" b="1" kern="1200" dirty="0" err="1">
                          <a:solidFill>
                            <a:srgbClr val="0070C0"/>
                          </a:solidFill>
                          <a:effectLst/>
                          <a:latin typeface="+mn-lt"/>
                          <a:ea typeface="+mn-ea"/>
                          <a:cs typeface="+mn-cs"/>
                        </a:rPr>
                        <a:t>jardins</a:t>
                      </a:r>
                      <a:r>
                        <a:rPr lang="en-US" sz="1400" b="1" kern="1200" dirty="0">
                          <a:solidFill>
                            <a:srgbClr val="0070C0"/>
                          </a:solidFill>
                          <a:effectLst/>
                          <a:latin typeface="+mn-lt"/>
                          <a:ea typeface="+mn-ea"/>
                          <a:cs typeface="+mn-cs"/>
                        </a:rPr>
                        <a:t> </a:t>
                      </a:r>
                      <a:r>
                        <a:rPr lang="en-US" sz="1400" b="1" kern="1200" dirty="0" err="1">
                          <a:solidFill>
                            <a:srgbClr val="0070C0"/>
                          </a:solidFill>
                          <a:effectLst/>
                          <a:latin typeface="+mn-lt"/>
                          <a:ea typeface="+mn-ea"/>
                          <a:cs typeface="+mn-cs"/>
                        </a:rPr>
                        <a:t>historiques</a:t>
                      </a:r>
                      <a:endParaRPr lang="it-IT" sz="1400" b="1" kern="1200" dirty="0">
                        <a:solidFill>
                          <a:srgbClr val="0070C0"/>
                        </a:solidFill>
                        <a:effectLst/>
                        <a:latin typeface="+mn-lt"/>
                        <a:ea typeface="+mn-ea"/>
                        <a:cs typeface="+mn-cs"/>
                      </a:endParaRPr>
                    </a:p>
                    <a:p>
                      <a:r>
                        <a:rPr lang="en-US" sz="1400" b="1" kern="1200" dirty="0">
                          <a:solidFill>
                            <a:srgbClr val="0070C0"/>
                          </a:solidFill>
                          <a:effectLst/>
                          <a:latin typeface="+mn-lt"/>
                          <a:ea typeface="+mn-ea"/>
                          <a:cs typeface="+mn-cs"/>
                        </a:rPr>
                        <a:t>3.1) Curriculum «Conception de </a:t>
                      </a:r>
                      <a:r>
                        <a:rPr lang="en-US" sz="1400" b="1" kern="1200" dirty="0" err="1">
                          <a:solidFill>
                            <a:srgbClr val="0070C0"/>
                          </a:solidFill>
                          <a:effectLst/>
                          <a:latin typeface="+mn-lt"/>
                          <a:ea typeface="+mn-ea"/>
                          <a:cs typeface="+mn-cs"/>
                        </a:rPr>
                        <a:t>jardins</a:t>
                      </a:r>
                      <a:r>
                        <a:rPr lang="en-US" sz="1400" b="1" kern="1200" dirty="0">
                          <a:solidFill>
                            <a:srgbClr val="0070C0"/>
                          </a:solidFill>
                          <a:effectLst/>
                          <a:latin typeface="+mn-lt"/>
                          <a:ea typeface="+mn-ea"/>
                          <a:cs typeface="+mn-cs"/>
                        </a:rPr>
                        <a:t> et </a:t>
                      </a:r>
                      <a:r>
                        <a:rPr lang="en-US" sz="1400" b="1" kern="1200" dirty="0" err="1">
                          <a:solidFill>
                            <a:srgbClr val="0070C0"/>
                          </a:solidFill>
                          <a:effectLst/>
                          <a:latin typeface="+mn-lt"/>
                          <a:ea typeface="+mn-ea"/>
                          <a:cs typeface="+mn-cs"/>
                        </a:rPr>
                        <a:t>d'espaces</a:t>
                      </a:r>
                      <a:r>
                        <a:rPr lang="en-US" sz="1400" b="1" kern="1200" dirty="0">
                          <a:solidFill>
                            <a:srgbClr val="0070C0"/>
                          </a:solidFill>
                          <a:effectLst/>
                          <a:latin typeface="+mn-lt"/>
                          <a:ea typeface="+mn-ea"/>
                          <a:cs typeface="+mn-cs"/>
                        </a:rPr>
                        <a:t> verts»</a:t>
                      </a:r>
                      <a:endParaRPr lang="it-IT" sz="1400" b="1" kern="1200" dirty="0">
                        <a:solidFill>
                          <a:srgbClr val="0070C0"/>
                        </a:solidFill>
                        <a:effectLst/>
                        <a:latin typeface="+mn-lt"/>
                        <a:ea typeface="+mn-ea"/>
                        <a:cs typeface="+mn-cs"/>
                      </a:endParaRPr>
                    </a:p>
                    <a:p>
                      <a:r>
                        <a:rPr lang="en-US" sz="1400" b="1" kern="1200" dirty="0">
                          <a:solidFill>
                            <a:srgbClr val="0070C0"/>
                          </a:solidFill>
                          <a:effectLst/>
                          <a:latin typeface="+mn-lt"/>
                          <a:ea typeface="+mn-ea"/>
                          <a:cs typeface="+mn-cs"/>
                        </a:rPr>
                        <a:t>4) </a:t>
                      </a:r>
                      <a:r>
                        <a:rPr lang="en-US" sz="1400" b="1" kern="1200" dirty="0" err="1">
                          <a:solidFill>
                            <a:srgbClr val="0070C0"/>
                          </a:solidFill>
                          <a:effectLst/>
                          <a:latin typeface="+mn-lt"/>
                          <a:ea typeface="+mn-ea"/>
                          <a:cs typeface="+mn-cs"/>
                        </a:rPr>
                        <a:t>Jardiniers</a:t>
                      </a:r>
                      <a:r>
                        <a:rPr lang="en-US" sz="1400" b="1" kern="1200" dirty="0">
                          <a:solidFill>
                            <a:srgbClr val="0070C0"/>
                          </a:solidFill>
                          <a:effectLst/>
                          <a:latin typeface="+mn-lt"/>
                          <a:ea typeface="+mn-ea"/>
                          <a:cs typeface="+mn-cs"/>
                        </a:rPr>
                        <a:t> et </a:t>
                      </a:r>
                      <a:r>
                        <a:rPr lang="en-US" sz="1400" b="1" kern="1200" dirty="0" err="1">
                          <a:solidFill>
                            <a:srgbClr val="0070C0"/>
                          </a:solidFill>
                          <a:effectLst/>
                          <a:latin typeface="+mn-lt"/>
                          <a:ea typeface="+mn-ea"/>
                          <a:cs typeface="+mn-cs"/>
                        </a:rPr>
                        <a:t>arboriculteurs</a:t>
                      </a:r>
                      <a:r>
                        <a:rPr lang="en-US" sz="1400" b="1" kern="1200" dirty="0">
                          <a:solidFill>
                            <a:srgbClr val="0070C0"/>
                          </a:solidFill>
                          <a:effectLst/>
                          <a:latin typeface="+mn-lt"/>
                          <a:ea typeface="+mn-ea"/>
                          <a:cs typeface="+mn-cs"/>
                        </a:rPr>
                        <a:t> </a:t>
                      </a:r>
                      <a:r>
                        <a:rPr lang="en-US" sz="1400" b="1" kern="1200" dirty="0" err="1">
                          <a:solidFill>
                            <a:srgbClr val="0070C0"/>
                          </a:solidFill>
                          <a:effectLst/>
                          <a:latin typeface="+mn-lt"/>
                          <a:ea typeface="+mn-ea"/>
                          <a:cs typeface="+mn-cs"/>
                        </a:rPr>
                        <a:t>certifiés</a:t>
                      </a:r>
                      <a:r>
                        <a:rPr lang="en-US" sz="1400" b="1" kern="1200" dirty="0">
                          <a:solidFill>
                            <a:srgbClr val="0070C0"/>
                          </a:solidFill>
                          <a:effectLst/>
                          <a:latin typeface="+mn-lt"/>
                          <a:ea typeface="+mn-ea"/>
                          <a:cs typeface="+mn-cs"/>
                        </a:rPr>
                        <a:t> pour </a:t>
                      </a:r>
                      <a:r>
                        <a:rPr lang="en-US" sz="1400" b="1" kern="1200" dirty="0" err="1">
                          <a:solidFill>
                            <a:srgbClr val="0070C0"/>
                          </a:solidFill>
                          <a:effectLst/>
                          <a:latin typeface="+mn-lt"/>
                          <a:ea typeface="+mn-ea"/>
                          <a:cs typeface="+mn-cs"/>
                        </a:rPr>
                        <a:t>intervenir</a:t>
                      </a:r>
                      <a:r>
                        <a:rPr lang="en-US" sz="1400" b="1" kern="1200" dirty="0">
                          <a:solidFill>
                            <a:srgbClr val="0070C0"/>
                          </a:solidFill>
                          <a:effectLst/>
                          <a:latin typeface="+mn-lt"/>
                          <a:ea typeface="+mn-ea"/>
                          <a:cs typeface="+mn-cs"/>
                        </a:rPr>
                        <a:t> dans les </a:t>
                      </a:r>
                      <a:r>
                        <a:rPr lang="en-US" sz="1400" b="1" kern="1200" dirty="0" err="1">
                          <a:solidFill>
                            <a:srgbClr val="0070C0"/>
                          </a:solidFill>
                          <a:effectLst/>
                          <a:latin typeface="+mn-lt"/>
                          <a:ea typeface="+mn-ea"/>
                          <a:cs typeface="+mn-cs"/>
                        </a:rPr>
                        <a:t>jardins</a:t>
                      </a:r>
                      <a:r>
                        <a:rPr lang="en-US" sz="1400" b="1" kern="1200" dirty="0">
                          <a:solidFill>
                            <a:srgbClr val="0070C0"/>
                          </a:solidFill>
                          <a:effectLst/>
                          <a:latin typeface="+mn-lt"/>
                          <a:ea typeface="+mn-ea"/>
                          <a:cs typeface="+mn-cs"/>
                        </a:rPr>
                        <a:t> </a:t>
                      </a:r>
                      <a:r>
                        <a:rPr lang="en-US" sz="1400" b="1" kern="1200" dirty="0" err="1">
                          <a:solidFill>
                            <a:srgbClr val="0070C0"/>
                          </a:solidFill>
                          <a:effectLst/>
                          <a:latin typeface="+mn-lt"/>
                          <a:ea typeface="+mn-ea"/>
                          <a:cs typeface="+mn-cs"/>
                        </a:rPr>
                        <a:t>historiques</a:t>
                      </a:r>
                      <a:r>
                        <a:rPr lang="en-US" sz="1400" b="1" kern="1200" dirty="0">
                          <a:solidFill>
                            <a:srgbClr val="0070C0"/>
                          </a:solidFill>
                          <a:effectLst/>
                          <a:latin typeface="+mn-lt"/>
                          <a:ea typeface="+mn-ea"/>
                          <a:cs typeface="+mn-cs"/>
                        </a:rPr>
                        <a:t> et du vert </a:t>
                      </a:r>
                      <a:r>
                        <a:rPr lang="en-US" sz="1400" b="1" kern="1200" dirty="0" err="1">
                          <a:solidFill>
                            <a:srgbClr val="0070C0"/>
                          </a:solidFill>
                          <a:effectLst/>
                          <a:latin typeface="+mn-lt"/>
                          <a:ea typeface="+mn-ea"/>
                          <a:cs typeface="+mn-cs"/>
                        </a:rPr>
                        <a:t>historique</a:t>
                      </a:r>
                      <a:endParaRPr lang="it-IT" sz="1400" b="1" kern="1200" dirty="0">
                        <a:solidFill>
                          <a:srgbClr val="0070C0"/>
                        </a:solidFill>
                        <a:effectLst/>
                        <a:latin typeface="+mn-lt"/>
                        <a:ea typeface="+mn-ea"/>
                        <a:cs typeface="+mn-cs"/>
                      </a:endParaRPr>
                    </a:p>
                    <a:p>
                      <a:r>
                        <a:rPr lang="en-US" sz="1400" b="1" kern="1200" dirty="0">
                          <a:solidFill>
                            <a:srgbClr val="0070C0"/>
                          </a:solidFill>
                          <a:effectLst/>
                          <a:latin typeface="+mn-lt"/>
                          <a:ea typeface="+mn-ea"/>
                          <a:cs typeface="+mn-cs"/>
                        </a:rPr>
                        <a:t>4.1) Curriculum «</a:t>
                      </a:r>
                      <a:r>
                        <a:rPr lang="fr-FR" sz="1400" b="1" kern="1200" dirty="0">
                          <a:solidFill>
                            <a:srgbClr val="0070C0"/>
                          </a:solidFill>
                          <a:effectLst/>
                          <a:latin typeface="+mn-lt"/>
                          <a:ea typeface="+mn-ea"/>
                          <a:cs typeface="+mn-cs"/>
                        </a:rPr>
                        <a:t>Gestion et entretien du paysage</a:t>
                      </a:r>
                      <a:r>
                        <a:rPr lang="en-US" sz="1400" b="1" kern="1200" dirty="0">
                          <a:solidFill>
                            <a:srgbClr val="0070C0"/>
                          </a:solidFill>
                          <a:effectLst/>
                          <a:latin typeface="+mn-lt"/>
                          <a:ea typeface="+mn-ea"/>
                          <a:cs typeface="+mn-cs"/>
                        </a:rPr>
                        <a:t>»</a:t>
                      </a:r>
                      <a:endParaRPr lang="it-IT" sz="1400" b="1" kern="1200" dirty="0">
                        <a:solidFill>
                          <a:srgbClr val="0070C0"/>
                        </a:solidFill>
                        <a:effectLst/>
                        <a:latin typeface="+mn-lt"/>
                        <a:ea typeface="+mn-ea"/>
                        <a:cs typeface="+mn-cs"/>
                      </a:endParaRPr>
                    </a:p>
                    <a:p>
                      <a:r>
                        <a:rPr lang="en-US" sz="1400" b="1" kern="1200" dirty="0">
                          <a:solidFill>
                            <a:srgbClr val="0070C0"/>
                          </a:solidFill>
                          <a:effectLst/>
                          <a:latin typeface="+mn-lt"/>
                          <a:ea typeface="+mn-ea"/>
                          <a:cs typeface="+mn-cs"/>
                        </a:rPr>
                        <a:t>4.2) Curriculum «</a:t>
                      </a:r>
                      <a:r>
                        <a:rPr lang="fr-FR" sz="1400" b="1" kern="1200" dirty="0">
                          <a:solidFill>
                            <a:srgbClr val="0070C0"/>
                          </a:solidFill>
                          <a:effectLst/>
                          <a:latin typeface="+mn-lt"/>
                          <a:ea typeface="+mn-ea"/>
                          <a:cs typeface="+mn-cs"/>
                        </a:rPr>
                        <a:t>Gestion et entretien des jardins historiques</a:t>
                      </a:r>
                      <a:r>
                        <a:rPr lang="en-US" sz="1400" b="1" kern="1200" dirty="0">
                          <a:solidFill>
                            <a:srgbClr val="0070C0"/>
                          </a:solidFill>
                          <a:effectLst/>
                          <a:latin typeface="+mn-lt"/>
                          <a:ea typeface="+mn-ea"/>
                          <a:cs typeface="+mn-cs"/>
                        </a:rPr>
                        <a:t>»</a:t>
                      </a:r>
                      <a:endParaRPr lang="it-IT" sz="1400" b="1" kern="1200" dirty="0">
                        <a:solidFill>
                          <a:srgbClr val="0070C0"/>
                        </a:solidFill>
                        <a:effectLst/>
                        <a:latin typeface="+mn-lt"/>
                        <a:ea typeface="+mn-ea"/>
                        <a:cs typeface="+mn-cs"/>
                      </a:endParaRPr>
                    </a:p>
                    <a:p>
                      <a:r>
                        <a:rPr lang="en-US" sz="1400" b="1" kern="1200" dirty="0">
                          <a:solidFill>
                            <a:srgbClr val="0070C0"/>
                          </a:solidFill>
                          <a:effectLst/>
                          <a:latin typeface="+mn-lt"/>
                          <a:ea typeface="+mn-ea"/>
                          <a:cs typeface="+mn-cs"/>
                        </a:rPr>
                        <a:t>5) Guides pour la promotion des initiatives </a:t>
                      </a:r>
                      <a:r>
                        <a:rPr lang="en-US" sz="1400" b="1" kern="1200" dirty="0" err="1">
                          <a:solidFill>
                            <a:srgbClr val="0070C0"/>
                          </a:solidFill>
                          <a:effectLst/>
                          <a:latin typeface="+mn-lt"/>
                          <a:ea typeface="+mn-ea"/>
                          <a:cs typeface="+mn-cs"/>
                        </a:rPr>
                        <a:t>culturelles</a:t>
                      </a:r>
                      <a:r>
                        <a:rPr lang="en-US" sz="1400" b="1" kern="1200" dirty="0">
                          <a:solidFill>
                            <a:srgbClr val="0070C0"/>
                          </a:solidFill>
                          <a:effectLst/>
                          <a:latin typeface="+mn-lt"/>
                          <a:ea typeface="+mn-ea"/>
                          <a:cs typeface="+mn-cs"/>
                        </a:rPr>
                        <a:t> et </a:t>
                      </a:r>
                      <a:r>
                        <a:rPr lang="en-US" sz="1400" b="1" kern="1200" dirty="0" err="1">
                          <a:solidFill>
                            <a:srgbClr val="0070C0"/>
                          </a:solidFill>
                          <a:effectLst/>
                          <a:latin typeface="+mn-lt"/>
                          <a:ea typeface="+mn-ea"/>
                          <a:cs typeface="+mn-cs"/>
                        </a:rPr>
                        <a:t>l'accompagnement</a:t>
                      </a:r>
                      <a:r>
                        <a:rPr lang="en-US" sz="1400" b="1" kern="1200" dirty="0">
                          <a:solidFill>
                            <a:srgbClr val="0070C0"/>
                          </a:solidFill>
                          <a:effectLst/>
                          <a:latin typeface="+mn-lt"/>
                          <a:ea typeface="+mn-ea"/>
                          <a:cs typeface="+mn-cs"/>
                        </a:rPr>
                        <a:t> des </a:t>
                      </a:r>
                      <a:r>
                        <a:rPr lang="en-US" sz="1400" b="1" kern="1200" dirty="0" err="1">
                          <a:solidFill>
                            <a:srgbClr val="0070C0"/>
                          </a:solidFill>
                          <a:effectLst/>
                          <a:latin typeface="+mn-lt"/>
                          <a:ea typeface="+mn-ea"/>
                          <a:cs typeface="+mn-cs"/>
                        </a:rPr>
                        <a:t>touristes</a:t>
                      </a:r>
                      <a:r>
                        <a:rPr lang="en-US" sz="1400" b="1" kern="1200" dirty="0">
                          <a:solidFill>
                            <a:srgbClr val="0070C0"/>
                          </a:solidFill>
                          <a:effectLst/>
                          <a:latin typeface="+mn-lt"/>
                          <a:ea typeface="+mn-ea"/>
                          <a:cs typeface="+mn-cs"/>
                        </a:rPr>
                        <a:t> sur des </a:t>
                      </a:r>
                      <a:r>
                        <a:rPr lang="en-US" sz="1400" b="1" kern="1200" dirty="0" err="1">
                          <a:solidFill>
                            <a:srgbClr val="0070C0"/>
                          </a:solidFill>
                          <a:effectLst/>
                          <a:latin typeface="+mn-lt"/>
                          <a:ea typeface="+mn-ea"/>
                          <a:cs typeface="+mn-cs"/>
                        </a:rPr>
                        <a:t>itinéraires</a:t>
                      </a:r>
                      <a:r>
                        <a:rPr lang="en-US" sz="1400" b="1" kern="1200" dirty="0">
                          <a:solidFill>
                            <a:srgbClr val="0070C0"/>
                          </a:solidFill>
                          <a:effectLst/>
                          <a:latin typeface="+mn-lt"/>
                          <a:ea typeface="+mn-ea"/>
                          <a:cs typeface="+mn-cs"/>
                        </a:rPr>
                        <a:t> «verts» à des fins </a:t>
                      </a:r>
                      <a:r>
                        <a:rPr lang="en-US" sz="1400" b="1" kern="1200" dirty="0" err="1">
                          <a:solidFill>
                            <a:srgbClr val="0070C0"/>
                          </a:solidFill>
                          <a:effectLst/>
                          <a:latin typeface="+mn-lt"/>
                          <a:ea typeface="+mn-ea"/>
                          <a:cs typeface="+mn-cs"/>
                        </a:rPr>
                        <a:t>également</a:t>
                      </a:r>
                      <a:r>
                        <a:rPr lang="en-US" sz="1400" b="1" kern="1200" dirty="0">
                          <a:solidFill>
                            <a:srgbClr val="0070C0"/>
                          </a:solidFill>
                          <a:effectLst/>
                          <a:latin typeface="+mn-lt"/>
                          <a:ea typeface="+mn-ea"/>
                          <a:cs typeface="+mn-cs"/>
                        </a:rPr>
                        <a:t> </a:t>
                      </a:r>
                      <a:r>
                        <a:rPr lang="en-US" sz="1400" b="1" kern="1200" dirty="0" err="1">
                          <a:solidFill>
                            <a:srgbClr val="0070C0"/>
                          </a:solidFill>
                          <a:effectLst/>
                          <a:latin typeface="+mn-lt"/>
                          <a:ea typeface="+mn-ea"/>
                          <a:cs typeface="+mn-cs"/>
                        </a:rPr>
                        <a:t>pédagogiques</a:t>
                      </a:r>
                      <a:r>
                        <a:rPr lang="en-US" sz="1400" b="1" kern="1200" dirty="0">
                          <a:solidFill>
                            <a:srgbClr val="0070C0"/>
                          </a:solidFill>
                          <a:effectLst/>
                          <a:latin typeface="+mn-lt"/>
                          <a:ea typeface="+mn-ea"/>
                          <a:cs typeface="+mn-cs"/>
                        </a:rPr>
                        <a:t>.</a:t>
                      </a:r>
                      <a:endParaRPr lang="it-IT" sz="1400" b="1" kern="1200" dirty="0">
                        <a:solidFill>
                          <a:srgbClr val="0070C0"/>
                        </a:solidFill>
                        <a:effectLst/>
                        <a:latin typeface="+mn-lt"/>
                        <a:ea typeface="+mn-ea"/>
                        <a:cs typeface="+mn-cs"/>
                      </a:endParaRPr>
                    </a:p>
                    <a:p>
                      <a:r>
                        <a:rPr lang="en-US" sz="1400" b="1" kern="1200" dirty="0">
                          <a:solidFill>
                            <a:srgbClr val="0070C0"/>
                          </a:solidFill>
                          <a:effectLst/>
                          <a:latin typeface="+mn-lt"/>
                          <a:ea typeface="+mn-ea"/>
                          <a:cs typeface="+mn-cs"/>
                        </a:rPr>
                        <a:t>5.1) Curriculum "</a:t>
                      </a:r>
                      <a:r>
                        <a:rPr lang="fr-FR" sz="1400" b="1" kern="1200" dirty="0">
                          <a:solidFill>
                            <a:srgbClr val="0070C0"/>
                          </a:solidFill>
                          <a:effectLst/>
                          <a:latin typeface="+mn-lt"/>
                          <a:ea typeface="+mn-ea"/>
                          <a:cs typeface="+mn-cs"/>
                        </a:rPr>
                        <a:t>Valorisation et promotion du tourisme des jardins historiques</a:t>
                      </a:r>
                      <a:r>
                        <a:rPr lang="en-US" sz="1400" b="1" kern="1200" dirty="0">
                          <a:solidFill>
                            <a:srgbClr val="0070C0"/>
                          </a:solidFill>
                          <a:effectLst/>
                          <a:latin typeface="+mn-lt"/>
                          <a:ea typeface="+mn-ea"/>
                          <a:cs typeface="+mn-cs"/>
                        </a:rPr>
                        <a:t>"</a:t>
                      </a:r>
                      <a:endParaRPr lang="it-IT"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xmlns="" val="466059254"/>
                  </a:ext>
                </a:extLst>
              </a:tr>
            </a:tbl>
          </a:graphicData>
        </a:graphic>
      </p:graphicFrame>
    </p:spTree>
    <p:extLst>
      <p:ext uri="{BB962C8B-B14F-4D97-AF65-F5344CB8AC3E}">
        <p14:creationId xmlns:p14="http://schemas.microsoft.com/office/powerpoint/2010/main" xmlns="" val="906133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xmlns="" id="{0287ADAA-7D0D-4F09-92D8-2437EE76DC3C}"/>
              </a:ext>
            </a:extLst>
          </p:cNvPr>
          <p:cNvGraphicFramePr>
            <a:graphicFrameLocks noGrp="1"/>
          </p:cNvGraphicFramePr>
          <p:nvPr>
            <p:extLst>
              <p:ext uri="{D42A27DB-BD31-4B8C-83A1-F6EECF244321}">
                <p14:modId xmlns:p14="http://schemas.microsoft.com/office/powerpoint/2010/main" xmlns="" val="1107822955"/>
              </p:ext>
            </p:extLst>
          </p:nvPr>
        </p:nvGraphicFramePr>
        <p:xfrm>
          <a:off x="218981" y="914398"/>
          <a:ext cx="8543123" cy="1943735"/>
        </p:xfrm>
        <a:graphic>
          <a:graphicData uri="http://schemas.openxmlformats.org/drawingml/2006/table">
            <a:tbl>
              <a:tblPr firstRow="1" firstCol="1" bandRow="1">
                <a:tableStyleId>{5C22544A-7EE6-4342-B048-85BDC9FD1C3A}</a:tableStyleId>
              </a:tblPr>
              <a:tblGrid>
                <a:gridCol w="8543123">
                  <a:extLst>
                    <a:ext uri="{9D8B030D-6E8A-4147-A177-3AD203B41FA5}">
                      <a16:colId xmlns:a16="http://schemas.microsoft.com/office/drawing/2014/main" xmlns="" val="1394597667"/>
                    </a:ext>
                  </a:extLst>
                </a:gridCol>
              </a:tblGrid>
              <a:tr h="1943735">
                <a:tc>
                  <a:txBody>
                    <a:bodyPr/>
                    <a:lstStyle/>
                    <a:p>
                      <a:r>
                        <a:rPr lang="it-IT" sz="1400" b="1" kern="1200" dirty="0">
                          <a:solidFill>
                            <a:srgbClr val="3B6D1D"/>
                          </a:solidFill>
                          <a:effectLst/>
                          <a:latin typeface="+mn-lt"/>
                          <a:ea typeface="+mn-ea"/>
                          <a:cs typeface="+mn-cs"/>
                        </a:rPr>
                        <a:t>Lezioni teoriche e lezioni teorico-pratiche, svolte a distanza, senza che gli studenti intervengano nella operatività (stante l’emergenza sanitaria). Le lezioni, si terranno nella lingua madre dei docenti, con sottotitoli in francese o in italiano. I materiali didattici, incluse le registrazioni delle lezioni ed esercitazioni resteranno disponibili per almeno due anni.</a:t>
                      </a:r>
                    </a:p>
                    <a:p>
                      <a:r>
                        <a:rPr lang="it-IT" sz="1400" b="1" kern="1200" dirty="0">
                          <a:solidFill>
                            <a:srgbClr val="3B6D1D"/>
                          </a:solidFill>
                          <a:effectLst/>
                          <a:latin typeface="+mn-lt"/>
                          <a:ea typeface="+mn-ea"/>
                          <a:cs typeface="+mn-cs"/>
                        </a:rPr>
                        <a:t>Sono inoltre previsti percorsi formativi con accoglimento di piccoli gruppi di studenti in strutture disponibili quali aziende agricole, studi professionali, enti pubblici, ecc., per stage e attività pratiche.</a:t>
                      </a:r>
                    </a:p>
                    <a:p>
                      <a:endParaRPr lang="it-IT" sz="1400" b="1" kern="1200" dirty="0">
                        <a:solidFill>
                          <a:srgbClr val="3B6D1D"/>
                        </a:solidFill>
                        <a:effectLst/>
                        <a:latin typeface="+mn-lt"/>
                        <a:ea typeface="+mn-ea"/>
                        <a:cs typeface="+mn-cs"/>
                      </a:endParaRPr>
                    </a:p>
                    <a:p>
                      <a:r>
                        <a:rPr lang="it-IT" sz="1400" b="1" kern="1200" dirty="0">
                          <a:solidFill>
                            <a:srgbClr val="3B6D1D"/>
                          </a:solidFill>
                          <a:effectLst/>
                          <a:latin typeface="+mn-lt"/>
                          <a:ea typeface="+mn-ea"/>
                          <a:cs typeface="+mn-cs"/>
                        </a:rPr>
                        <a:t>MONVER vuole creare le basi per il conferimento di un titolo equipollente a valore legale che permetta di lavorare in Francia e in Italia nel settore del verde pubblico e privato.</a:t>
                      </a:r>
                    </a:p>
                  </a:txBody>
                  <a:tcPr marL="68580" marR="68580" marT="0" marB="0" anchor="ctr">
                    <a:noFill/>
                  </a:tcPr>
                </a:tc>
                <a:extLst>
                  <a:ext uri="{0D108BD9-81ED-4DB2-BD59-A6C34878D82A}">
                    <a16:rowId xmlns:a16="http://schemas.microsoft.com/office/drawing/2014/main" xmlns="" val="3879098990"/>
                  </a:ext>
                </a:extLst>
              </a:tr>
            </a:tbl>
          </a:graphicData>
        </a:graphic>
      </p:graphicFrame>
      <p:graphicFrame>
        <p:nvGraphicFramePr>
          <p:cNvPr id="4" name="Tabella 3">
            <a:extLst>
              <a:ext uri="{FF2B5EF4-FFF2-40B4-BE49-F238E27FC236}">
                <a16:creationId xmlns:a16="http://schemas.microsoft.com/office/drawing/2014/main" xmlns="" id="{9C3F14B0-D816-442C-9195-2BE7360A25EC}"/>
              </a:ext>
            </a:extLst>
          </p:cNvPr>
          <p:cNvGraphicFramePr>
            <a:graphicFrameLocks noGrp="1"/>
          </p:cNvGraphicFramePr>
          <p:nvPr>
            <p:extLst>
              <p:ext uri="{D42A27DB-BD31-4B8C-83A1-F6EECF244321}">
                <p14:modId xmlns:p14="http://schemas.microsoft.com/office/powerpoint/2010/main" xmlns="" val="3676420590"/>
              </p:ext>
            </p:extLst>
          </p:nvPr>
        </p:nvGraphicFramePr>
        <p:xfrm>
          <a:off x="218982" y="3160060"/>
          <a:ext cx="8543122" cy="3413760"/>
        </p:xfrm>
        <a:graphic>
          <a:graphicData uri="http://schemas.openxmlformats.org/drawingml/2006/table">
            <a:tbl>
              <a:tblPr firstRow="1" firstCol="1" bandRow="1">
                <a:tableStyleId>{5C22544A-7EE6-4342-B048-85BDC9FD1C3A}</a:tableStyleId>
              </a:tblPr>
              <a:tblGrid>
                <a:gridCol w="8543122">
                  <a:extLst>
                    <a:ext uri="{9D8B030D-6E8A-4147-A177-3AD203B41FA5}">
                      <a16:colId xmlns:a16="http://schemas.microsoft.com/office/drawing/2014/main" xmlns="" val="4182913887"/>
                    </a:ext>
                  </a:extLst>
                </a:gridCol>
              </a:tblGrid>
              <a:tr h="231475">
                <a:tc>
                  <a:txBody>
                    <a:bodyPr/>
                    <a:lstStyle/>
                    <a:p>
                      <a:r>
                        <a:rPr lang="fr-FR" sz="1400" b="0" kern="1200" dirty="0">
                          <a:solidFill>
                            <a:srgbClr val="0070C0"/>
                          </a:solidFill>
                          <a:effectLst/>
                          <a:latin typeface="+mn-lt"/>
                          <a:ea typeface="+mn-ea"/>
                          <a:cs typeface="+mn-cs"/>
                        </a:rPr>
                        <a:t>Tous les cours proposeront des enseignements théoriques ou pratiques (en atelier ou sur le terrain). Compte tenu des mesures liées à la situation sanitaire actuelle, les cours auront lieu en ligne et seront dispensés soit en italien avec des sous-titres en français, soit en français avec des sous-titres italiens, en fonction de la langue maternelle de l’enseignant en charge du cours.</a:t>
                      </a:r>
                    </a:p>
                    <a:p>
                      <a:r>
                        <a:rPr lang="fr-FR" sz="1400" b="0" kern="1200" dirty="0">
                          <a:solidFill>
                            <a:srgbClr val="0070C0"/>
                          </a:solidFill>
                          <a:effectLst/>
                          <a:latin typeface="+mn-lt"/>
                          <a:ea typeface="+mn-ea"/>
                          <a:cs typeface="+mn-cs"/>
                        </a:rPr>
                        <a:t>Les captations vidéo des cours ainsi que le matériel pédagogique resteront à disposition des participants jusqu’à fin 2022.</a:t>
                      </a:r>
                    </a:p>
                    <a:p>
                      <a:endParaRPr lang="fr-FR" sz="1400" b="0" kern="1200" dirty="0">
                        <a:solidFill>
                          <a:srgbClr val="0070C0"/>
                        </a:solidFill>
                        <a:effectLst/>
                        <a:latin typeface="+mn-lt"/>
                        <a:ea typeface="+mn-ea"/>
                        <a:cs typeface="+mn-cs"/>
                      </a:endParaRPr>
                    </a:p>
                    <a:p>
                      <a:r>
                        <a:rPr lang="fr-FR" sz="1400" b="0" kern="1200" dirty="0">
                          <a:solidFill>
                            <a:srgbClr val="0070C0"/>
                          </a:solidFill>
                          <a:effectLst/>
                          <a:latin typeface="+mn-lt"/>
                          <a:ea typeface="+mn-ea"/>
                          <a:cs typeface="+mn-cs"/>
                        </a:rPr>
                        <a:t>Les stages de formation accueilleront des groupes de 2/3 étudiants à la fois, au sein de différents types de structures (exploitations agricoles, entreprises, organismes publics, etc.) afin d’effectuer des activités pratiques ; pour chaque groupe, un parcours comprenant des activités dans différentes structures sera mis en place afin de permettre une expérience plus riche et complète.</a:t>
                      </a:r>
                    </a:p>
                    <a:p>
                      <a:r>
                        <a:rPr lang="fr-FR" sz="1400" b="0" kern="1200" dirty="0">
                          <a:solidFill>
                            <a:srgbClr val="0070C0"/>
                          </a:solidFill>
                          <a:effectLst/>
                          <a:latin typeface="+mn-lt"/>
                          <a:ea typeface="+mn-ea"/>
                          <a:cs typeface="+mn-cs"/>
                        </a:rPr>
                        <a:t>Chaque stage sera encadré par les enseignants et permettra aux participants de mettre en pratique les connaissances théoriques acquises.</a:t>
                      </a:r>
                    </a:p>
                    <a:p>
                      <a:endParaRPr lang="fr-FR" sz="1400" b="0" kern="1200" dirty="0">
                        <a:solidFill>
                          <a:srgbClr val="0070C0"/>
                        </a:solidFill>
                        <a:effectLst/>
                        <a:latin typeface="+mn-lt"/>
                        <a:ea typeface="+mn-ea"/>
                        <a:cs typeface="+mn-cs"/>
                      </a:endParaRPr>
                    </a:p>
                    <a:p>
                      <a:r>
                        <a:rPr lang="fr-FR" sz="1400" b="0" kern="1200" dirty="0">
                          <a:solidFill>
                            <a:srgbClr val="0070C0"/>
                          </a:solidFill>
                          <a:effectLst/>
                          <a:latin typeface="+mn-lt"/>
                          <a:ea typeface="+mn-ea"/>
                          <a:cs typeface="+mn-cs"/>
                        </a:rPr>
                        <a:t>À l’issue des formations organisées dans le cadre du projet </a:t>
                      </a:r>
                      <a:r>
                        <a:rPr lang="fr-FR" sz="1400" b="0" kern="1200" dirty="0" err="1">
                          <a:solidFill>
                            <a:srgbClr val="0070C0"/>
                          </a:solidFill>
                          <a:effectLst/>
                          <a:latin typeface="+mn-lt"/>
                          <a:ea typeface="+mn-ea"/>
                          <a:cs typeface="+mn-cs"/>
                        </a:rPr>
                        <a:t>Monver</a:t>
                      </a:r>
                      <a:r>
                        <a:rPr lang="fr-FR" sz="1400" b="0" kern="1200" dirty="0">
                          <a:solidFill>
                            <a:srgbClr val="0070C0"/>
                          </a:solidFill>
                          <a:effectLst/>
                          <a:latin typeface="+mn-lt"/>
                          <a:ea typeface="+mn-ea"/>
                          <a:cs typeface="+mn-cs"/>
                        </a:rPr>
                        <a:t>, un titre de formation à valeur juridique équivalente sera délivré, permettant de travailler aussi bien en France qu'en Italie.</a:t>
                      </a:r>
                    </a:p>
                  </a:txBody>
                  <a:tcPr marL="68580" marR="68580" marT="0" marB="0" anchor="ctr">
                    <a:noFill/>
                  </a:tcPr>
                </a:tc>
                <a:extLst>
                  <a:ext uri="{0D108BD9-81ED-4DB2-BD59-A6C34878D82A}">
                    <a16:rowId xmlns:a16="http://schemas.microsoft.com/office/drawing/2014/main" xmlns="" val="466059254"/>
                  </a:ext>
                </a:extLst>
              </a:tr>
            </a:tbl>
          </a:graphicData>
        </a:graphic>
      </p:graphicFrame>
    </p:spTree>
    <p:extLst>
      <p:ext uri="{BB962C8B-B14F-4D97-AF65-F5344CB8AC3E}">
        <p14:creationId xmlns:p14="http://schemas.microsoft.com/office/powerpoint/2010/main" xmlns="" val="3509297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TotalTime>
  <Words>1418</Words>
  <Application>Microsoft Office PowerPoint</Application>
  <PresentationFormat>Presentazione su schermo (4:3)</PresentationFormat>
  <Paragraphs>132</Paragraphs>
  <Slides>12</Slides>
  <Notes>1</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Office Theme</vt:lpstr>
      <vt:lpstr>Mondo verde / Monde vert</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Isabella</dc:creator>
  <cp:lastModifiedBy>Utente Windows</cp:lastModifiedBy>
  <cp:revision>21</cp:revision>
  <dcterms:created xsi:type="dcterms:W3CDTF">2020-11-11T15:03:30Z</dcterms:created>
  <dcterms:modified xsi:type="dcterms:W3CDTF">2021-04-28T15:36:50Z</dcterms:modified>
</cp:coreProperties>
</file>