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57" r:id="rId4"/>
    <p:sldId id="262" r:id="rId5"/>
    <p:sldId id="261" r:id="rId6"/>
    <p:sldId id="260" r:id="rId7"/>
    <p:sldId id="258" r:id="rId8"/>
    <p:sldId id="263" r:id="rId9"/>
    <p:sldId id="264" r:id="rId10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1" autoAdjust="0"/>
  </p:normalViewPr>
  <p:slideViewPr>
    <p:cSldViewPr snapToGrid="0" snapToObjects="1">
      <p:cViewPr varScale="1">
        <p:scale>
          <a:sx n="105" d="100"/>
          <a:sy n="105" d="100"/>
        </p:scale>
        <p:origin x="73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C6785-9D94-724B-A1C3-4904B32B6026}" type="datetimeFigureOut">
              <a:rPr lang="it-IT" smtClean="0"/>
              <a:t>11/07/2023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850BB-D9E1-2D48-88C4-F3D24585FC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06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C057-1BE6-974E-ABD3-A5299BD10892}" type="datetimeFigureOut">
              <a:rPr lang="it-IT" smtClean="0"/>
              <a:t>11/07/2023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B1A7A-AA16-514F-91AF-1D1A41E70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38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B1A7A-AA16-514F-91AF-1D1A41E70CB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25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9523-8B21-1146-9B52-5B8A9662F93F}" type="datetime1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93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0EFDA-002A-7849-A743-1C9648FA639B}" type="datetime1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790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8D519-9A83-9347-BC04-255B0751234B}" type="datetime1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80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6F9B-687E-6B4A-A1C1-4EBE326EDF79}" type="datetime1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686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DA7F5-1D10-224D-B311-F8D5A67F0506}" type="datetime1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33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033D-BBC2-A543-8BB1-6CCE549F6233}" type="datetime1">
              <a:rPr lang="it-IT" smtClean="0"/>
              <a:t>11/07/2023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050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6709-3FEE-E140-ADBF-5A4B321959D8}" type="datetime1">
              <a:rPr lang="it-IT" smtClean="0"/>
              <a:t>11/07/2023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03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2904-EED2-1D4D-9E48-3AFDC9172FE1}" type="datetime1">
              <a:rPr lang="it-IT" smtClean="0"/>
              <a:t>11/07/2023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86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0AE0-B20B-AF44-809A-92A8516A96C7}" type="datetime1">
              <a:rPr lang="it-IT" smtClean="0"/>
              <a:t>11/07/2023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70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8E9D1-731C-504D-A230-6B70F4A240D2}" type="datetime1">
              <a:rPr lang="it-IT" smtClean="0"/>
              <a:t>11/07/2023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1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363-41A8-5D4A-AF8D-80F5EB474FC2}" type="datetime1">
              <a:rPr lang="it-IT" smtClean="0"/>
              <a:t>11/07/2023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591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365006"/>
            <a:ext cx="6248188" cy="576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7DAE-B84A-DF43-889A-62462D2BCE90}" type="datetime1">
              <a:rPr lang="it-IT" smtClean="0"/>
              <a:t>11/07/2023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153366"/>
            <a:ext cx="6248188" cy="205152"/>
          </a:xfrm>
          <a:prstGeom prst="rect">
            <a:avLst/>
          </a:prstGeom>
          <a:solidFill>
            <a:srgbClr val="907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0" y="4952202"/>
            <a:ext cx="9144000" cy="205152"/>
          </a:xfrm>
          <a:prstGeom prst="rect">
            <a:avLst/>
          </a:prstGeom>
          <a:solidFill>
            <a:srgbClr val="907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590630" y="4664504"/>
            <a:ext cx="5103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506C5-D147-4E4C-96AC-F1D25F06D068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F73DD58-0A88-1BCB-77BC-40DDEF44F57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248188" y="19801"/>
            <a:ext cx="2887465" cy="5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5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907C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895" y="768392"/>
            <a:ext cx="4593420" cy="321577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9486" y="4278884"/>
            <a:ext cx="780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I</a:t>
            </a:r>
            <a:r>
              <a:rPr lang="it-IT" b="1" dirty="0" smtClean="0">
                <a:solidFill>
                  <a:srgbClr val="907CB7"/>
                </a:solidFill>
              </a:rPr>
              <a:t>stituti 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</a:t>
            </a:r>
            <a:r>
              <a:rPr lang="it-IT" b="1" dirty="0">
                <a:solidFill>
                  <a:srgbClr val="907CB7"/>
                </a:solidFill>
              </a:rPr>
              <a:t>ecnologici </a:t>
            </a:r>
            <a:r>
              <a:rPr lang="it-IT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it-IT" b="1" dirty="0">
                <a:solidFill>
                  <a:srgbClr val="907CB7"/>
                </a:solidFill>
              </a:rPr>
              <a:t>uperiori</a:t>
            </a:r>
            <a:r>
              <a:rPr lang="it-IT" b="1" dirty="0"/>
              <a:t>  </a:t>
            </a:r>
            <a:r>
              <a:rPr lang="it-IT" b="1" dirty="0" smtClean="0"/>
              <a:t>                </a:t>
            </a:r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ITS </a:t>
            </a:r>
            <a:r>
              <a:rPr lang="it-IT" b="1" dirty="0" smtClean="0"/>
              <a:t>                 </a:t>
            </a:r>
            <a:r>
              <a:rPr lang="it-IT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IT’S COOL</a:t>
            </a:r>
            <a:endParaRPr lang="it-IT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3906170" y="4221234"/>
            <a:ext cx="658573" cy="48463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6099" y="4185355"/>
            <a:ext cx="755970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142A423-CFCF-72FC-E5DD-014BA0AC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Premessa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Gli </a:t>
            </a:r>
            <a:r>
              <a:rPr lang="it-IT" sz="2000" dirty="0" smtClean="0">
                <a:solidFill>
                  <a:schemeClr val="tx1"/>
                </a:solidFill>
              </a:rPr>
              <a:t>Istituti Tecnologici Superiori (ITS Academy) permettono l’acquisizione di specifiche competenze tecnico professionali superiori strettamente legate al mondo del lavoro con esiti occupazionali pari all’80% degli allievi formati e la gratuità dei corsi in Liguria. Tuttavia sono ancora poco conosciuti e per questo </a:t>
            </a:r>
            <a:r>
              <a:rPr lang="it-IT" sz="2000" dirty="0">
                <a:solidFill>
                  <a:schemeClr val="tx1"/>
                </a:solidFill>
              </a:rPr>
              <a:t>poco considerati al momento della scelta del percorso successivo al </a:t>
            </a:r>
            <a:r>
              <a:rPr lang="it-IT" sz="2000" dirty="0" smtClean="0">
                <a:solidFill>
                  <a:schemeClr val="tx1"/>
                </a:solidFill>
              </a:rPr>
              <a:t>diploma.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Obiettivo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Il progetto si propone di far emergere i pregi di questo percorso trasformando gli ITS da un freddo acronimo ministeriale in qualcosa di «cool» che possa toccare la sensibilità emozionale dei giovani maturandi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Metodo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Il progetto si sviluppa su tre assi: </a:t>
            </a:r>
            <a:r>
              <a:rPr lang="it-IT" sz="2000" b="1" dirty="0">
                <a:solidFill>
                  <a:schemeClr val="tx1"/>
                </a:solidFill>
              </a:rPr>
              <a:t>una forte campagna comunicativa con grafiche accattivanti</a:t>
            </a:r>
            <a:r>
              <a:rPr lang="it-IT" sz="2000" dirty="0">
                <a:solidFill>
                  <a:schemeClr val="tx1"/>
                </a:solidFill>
              </a:rPr>
              <a:t> e il possibile uso di testimonial appartenenti al mondo giovanile; una serie di </a:t>
            </a:r>
            <a:r>
              <a:rPr lang="it-IT" sz="2000" b="1" dirty="0">
                <a:solidFill>
                  <a:schemeClr val="tx1"/>
                </a:solidFill>
              </a:rPr>
              <a:t>open </a:t>
            </a:r>
            <a:r>
              <a:rPr lang="it-IT" sz="2000" b="1" dirty="0" err="1" smtClean="0">
                <a:solidFill>
                  <a:schemeClr val="tx1"/>
                </a:solidFill>
              </a:rPr>
              <a:t>day</a:t>
            </a:r>
            <a:r>
              <a:rPr lang="it-IT" sz="2000" b="1" dirty="0" smtClean="0">
                <a:solidFill>
                  <a:schemeClr val="tx1"/>
                </a:solidFill>
              </a:rPr>
              <a:t> di </a:t>
            </a:r>
            <a:r>
              <a:rPr lang="it-IT" sz="2000" b="1" dirty="0">
                <a:solidFill>
                  <a:schemeClr val="tx1"/>
                </a:solidFill>
              </a:rPr>
              <a:t>nuova concezione </a:t>
            </a:r>
            <a:r>
              <a:rPr lang="it-IT" sz="2000" dirty="0">
                <a:solidFill>
                  <a:schemeClr val="tx1"/>
                </a:solidFill>
              </a:rPr>
              <a:t>che trasformino l’apertura delle sedi in feste «cool» e </a:t>
            </a:r>
            <a:r>
              <a:rPr lang="it-IT" sz="2000" b="1" dirty="0">
                <a:solidFill>
                  <a:schemeClr val="tx1"/>
                </a:solidFill>
              </a:rPr>
              <a:t>la riproposizione del messaggio </a:t>
            </a:r>
            <a:r>
              <a:rPr lang="it-IT" sz="2000" b="1" dirty="0" smtClean="0">
                <a:solidFill>
                  <a:schemeClr val="tx1"/>
                </a:solidFill>
              </a:rPr>
              <a:t>su «Orientamenti </a:t>
            </a:r>
            <a:r>
              <a:rPr lang="it-IT" sz="2000" b="1" dirty="0">
                <a:solidFill>
                  <a:schemeClr val="tx1"/>
                </a:solidFill>
              </a:rPr>
              <a:t>On </a:t>
            </a:r>
            <a:r>
              <a:rPr lang="it-IT" sz="2000" b="1" dirty="0" smtClean="0">
                <a:solidFill>
                  <a:schemeClr val="tx1"/>
                </a:solidFill>
              </a:rPr>
              <a:t>Air» </a:t>
            </a:r>
            <a:r>
              <a:rPr lang="it-IT" sz="2000" b="1" dirty="0">
                <a:solidFill>
                  <a:schemeClr val="tx1"/>
                </a:solidFill>
              </a:rPr>
              <a:t>e negli eventi estivi di Regione Liguria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Target</a:t>
            </a:r>
            <a:r>
              <a:rPr lang="it-IT" sz="2000" dirty="0">
                <a:solidFill>
                  <a:schemeClr val="tx1"/>
                </a:solidFill>
              </a:rPr>
              <a:t>: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>
                <a:solidFill>
                  <a:schemeClr val="tx1"/>
                </a:solidFill>
              </a:rPr>
              <a:t>I </a:t>
            </a:r>
            <a:r>
              <a:rPr lang="it-IT" sz="2000" dirty="0" smtClean="0">
                <a:solidFill>
                  <a:schemeClr val="tx1"/>
                </a:solidFill>
              </a:rPr>
              <a:t>«</a:t>
            </a:r>
            <a:r>
              <a:rPr lang="it-IT" sz="2000" dirty="0" err="1" smtClean="0">
                <a:solidFill>
                  <a:schemeClr val="tx1"/>
                </a:solidFill>
              </a:rPr>
              <a:t>recipients</a:t>
            </a:r>
            <a:r>
              <a:rPr lang="it-IT" sz="2000" dirty="0" smtClean="0">
                <a:solidFill>
                  <a:schemeClr val="tx1"/>
                </a:solidFill>
              </a:rPr>
              <a:t>» sono </a:t>
            </a:r>
            <a:r>
              <a:rPr lang="it-IT" sz="2000" dirty="0">
                <a:solidFill>
                  <a:schemeClr val="tx1"/>
                </a:solidFill>
              </a:rPr>
              <a:t>i </a:t>
            </a:r>
            <a:r>
              <a:rPr lang="it-IT" sz="2000" dirty="0" err="1" smtClean="0">
                <a:solidFill>
                  <a:schemeClr val="tx1"/>
                </a:solidFill>
              </a:rPr>
              <a:t>diplomandi</a:t>
            </a:r>
            <a:r>
              <a:rPr lang="it-IT" sz="2000" dirty="0" smtClean="0">
                <a:solidFill>
                  <a:schemeClr val="tx1"/>
                </a:solidFill>
              </a:rPr>
              <a:t> e </a:t>
            </a:r>
            <a:r>
              <a:rPr lang="it-IT" sz="2000" dirty="0">
                <a:solidFill>
                  <a:schemeClr val="tx1"/>
                </a:solidFill>
              </a:rPr>
              <a:t>gli studenti dei quarti anni, con target secondario le loro famiglie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8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03942"/>
            <a:ext cx="6248188" cy="237163"/>
          </a:xfrm>
        </p:spPr>
        <p:txBody>
          <a:bodyPr/>
          <a:lstStyle/>
          <a:p>
            <a:r>
              <a:rPr lang="it-IT" dirty="0"/>
              <a:t>Sintesi del progetto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31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“Open Day” a “Open night”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142A423-CFCF-72FC-E5DD-014BA0AC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Grazie alla collaborazione con Radio 105 gli abituali «open </a:t>
            </a:r>
            <a:r>
              <a:rPr lang="it-IT" sz="2400" dirty="0" err="1"/>
              <a:t>day</a:t>
            </a:r>
            <a:r>
              <a:rPr lang="it-IT" sz="2400" dirty="0"/>
              <a:t>» si trasformano in «open night» con dj set, dove il percorso formativo degli ITS sarà animato al ritmo della radio dai talent Mediaset (Bryan e Valeria + Alessandro Sansone), adeguatamente formati sul tema. La musica si alternerà alle interviste </a:t>
            </a:r>
            <a:r>
              <a:rPr lang="it-IT" sz="2400" dirty="0" smtClean="0"/>
              <a:t>e </a:t>
            </a:r>
            <a:r>
              <a:rPr lang="it-IT" sz="2400" dirty="0"/>
              <a:t>ai video trasmessi dal </a:t>
            </a:r>
            <a:r>
              <a:rPr lang="it-IT" sz="2400" dirty="0" err="1"/>
              <a:t>ledwall</a:t>
            </a:r>
            <a:r>
              <a:rPr lang="it-IT" sz="2400" dirty="0"/>
              <a:t>; un piccolo rinfresco analcolico è a disposizione dei partecipanti. Alcuni ITS organizzeranno piccole dimostrazioni e visite ai </a:t>
            </a:r>
            <a:r>
              <a:rPr lang="it-IT" sz="2400" dirty="0" smtClean="0"/>
              <a:t>laboratori.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19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NIGHT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8142A423-CFCF-72FC-E5DD-014BA0ACB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chemeClr val="tx1"/>
                </a:solidFill>
              </a:rPr>
              <a:t>LE OPEN NIGHT  con orario dalle ore 19 alle ore 22</a:t>
            </a:r>
          </a:p>
          <a:p>
            <a:pPr marL="0" indent="0">
              <a:buNone/>
            </a:pP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lunedì </a:t>
            </a:r>
            <a:r>
              <a:rPr lang="it-IT" b="1" dirty="0"/>
              <a:t>17 </a:t>
            </a:r>
            <a:r>
              <a:rPr lang="it-IT" b="1" dirty="0" smtClean="0"/>
              <a:t>luglio</a:t>
            </a:r>
            <a:r>
              <a:rPr lang="it-IT" b="1" dirty="0" smtClean="0">
                <a:solidFill>
                  <a:srgbClr val="907CB7"/>
                </a:solidFill>
              </a:rPr>
              <a:t> IMPERIA</a:t>
            </a:r>
            <a:r>
              <a:rPr lang="it-IT" dirty="0" smtClean="0">
                <a:solidFill>
                  <a:srgbClr val="907CB7"/>
                </a:solidFill>
              </a:rPr>
              <a:t> </a:t>
            </a:r>
            <a:r>
              <a:rPr lang="it-IT" dirty="0" smtClean="0"/>
              <a:t>–ITS </a:t>
            </a:r>
            <a:r>
              <a:rPr lang="it-IT" dirty="0"/>
              <a:t>Accademia Ligure dell’Agroalimentare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mercoledì </a:t>
            </a:r>
            <a:r>
              <a:rPr lang="it-IT" b="1" dirty="0"/>
              <a:t>19 </a:t>
            </a:r>
            <a:r>
              <a:rPr lang="it-IT" b="1" dirty="0" smtClean="0"/>
              <a:t>luglio </a:t>
            </a:r>
            <a:r>
              <a:rPr lang="it-IT" b="1" dirty="0" smtClean="0">
                <a:solidFill>
                  <a:srgbClr val="907CB7"/>
                </a:solidFill>
              </a:rPr>
              <a:t>SAVONA</a:t>
            </a:r>
            <a:r>
              <a:rPr lang="it-IT" dirty="0" smtClean="0"/>
              <a:t> </a:t>
            </a:r>
            <a:r>
              <a:rPr lang="it-IT" dirty="0"/>
              <a:t>–</a:t>
            </a:r>
            <a:r>
              <a:rPr lang="it-IT" dirty="0" smtClean="0"/>
              <a:t>ITS </a:t>
            </a:r>
            <a:r>
              <a:rPr lang="it-IT" dirty="0"/>
              <a:t>per </a:t>
            </a:r>
            <a:r>
              <a:rPr lang="it-IT" dirty="0" smtClean="0"/>
              <a:t>l’</a:t>
            </a:r>
            <a:r>
              <a:rPr lang="it-IT" dirty="0" err="1" smtClean="0"/>
              <a:t>efficientamento</a:t>
            </a:r>
            <a:r>
              <a:rPr lang="it-IT" dirty="0" smtClean="0"/>
              <a:t> energetico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giovedì </a:t>
            </a:r>
            <a:r>
              <a:rPr lang="it-IT" b="1" dirty="0"/>
              <a:t>20 </a:t>
            </a:r>
            <a:r>
              <a:rPr lang="it-IT" b="1" dirty="0" smtClean="0"/>
              <a:t>luglio </a:t>
            </a:r>
            <a:r>
              <a:rPr lang="it-IT" b="1" dirty="0" smtClean="0">
                <a:solidFill>
                  <a:srgbClr val="907CB7"/>
                </a:solidFill>
              </a:rPr>
              <a:t>ARENZANO</a:t>
            </a:r>
            <a:r>
              <a:rPr lang="it-IT" dirty="0" smtClean="0"/>
              <a:t> </a:t>
            </a:r>
            <a:r>
              <a:rPr lang="it-IT" dirty="0"/>
              <a:t>–ITS Accademia Italiana della Marina Mercantile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martedì </a:t>
            </a:r>
            <a:r>
              <a:rPr lang="it-IT" b="1" dirty="0"/>
              <a:t>25 </a:t>
            </a:r>
            <a:r>
              <a:rPr lang="it-IT" b="1" dirty="0" smtClean="0"/>
              <a:t>luglio </a:t>
            </a:r>
            <a:r>
              <a:rPr lang="it-IT" b="1" dirty="0" smtClean="0">
                <a:solidFill>
                  <a:srgbClr val="907CB7"/>
                </a:solidFill>
              </a:rPr>
              <a:t>GENOVA</a:t>
            </a:r>
            <a:r>
              <a:rPr lang="it-IT" dirty="0" smtClean="0"/>
              <a:t> </a:t>
            </a:r>
            <a:r>
              <a:rPr lang="it-IT" dirty="0"/>
              <a:t>–ITS Tecnologie dell’informazione e della </a:t>
            </a:r>
            <a:r>
              <a:rPr lang="it-IT" dirty="0" smtClean="0"/>
              <a:t>comunicazione</a:t>
            </a:r>
            <a:endParaRPr lang="it-IT" dirty="0"/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mercoledì </a:t>
            </a:r>
            <a:r>
              <a:rPr lang="it-IT" b="1" dirty="0"/>
              <a:t>26 </a:t>
            </a:r>
            <a:r>
              <a:rPr lang="it-IT" b="1" dirty="0" smtClean="0"/>
              <a:t>luglio </a:t>
            </a:r>
            <a:r>
              <a:rPr lang="it-IT" b="1" dirty="0" smtClean="0">
                <a:solidFill>
                  <a:srgbClr val="907CB7"/>
                </a:solidFill>
              </a:rPr>
              <a:t>SANTA MARGHERITA LIGURE </a:t>
            </a:r>
            <a:r>
              <a:rPr lang="it-IT" dirty="0" smtClean="0"/>
              <a:t>–ITS </a:t>
            </a:r>
            <a:r>
              <a:rPr lang="it-IT" dirty="0"/>
              <a:t>Turismo Liguria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smtClean="0"/>
              <a:t>venerdì </a:t>
            </a:r>
            <a:r>
              <a:rPr lang="it-IT" b="1" dirty="0"/>
              <a:t>28 </a:t>
            </a:r>
            <a:r>
              <a:rPr lang="it-IT" b="1" dirty="0" smtClean="0"/>
              <a:t>luglio </a:t>
            </a:r>
            <a:r>
              <a:rPr lang="it-IT" b="1" dirty="0" smtClean="0">
                <a:solidFill>
                  <a:srgbClr val="907CB7"/>
                </a:solidFill>
              </a:rPr>
              <a:t>LA SPEZIA </a:t>
            </a:r>
            <a:r>
              <a:rPr lang="it-IT" dirty="0" smtClean="0">
                <a:solidFill>
                  <a:schemeClr val="tx1"/>
                </a:solidFill>
              </a:rPr>
              <a:t>–ITS </a:t>
            </a:r>
            <a:r>
              <a:rPr lang="it-IT" dirty="0"/>
              <a:t>per le nuove tecnologie per il Made in </a:t>
            </a:r>
            <a:r>
              <a:rPr lang="it-IT" dirty="0" err="1"/>
              <a:t>Italy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34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NIGHT</a:t>
            </a:r>
            <a:endParaRPr lang="it-IT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008744"/>
            <a:ext cx="6821713" cy="365576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NIGHT</a:t>
            </a:r>
            <a:endParaRPr lang="it-IT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22" y="1120943"/>
            <a:ext cx="3477296" cy="233463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15" y="1066799"/>
            <a:ext cx="3200401" cy="22424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287" y="790941"/>
            <a:ext cx="1931831" cy="194553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70945" y="3548743"/>
            <a:ext cx="389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Bryan </a:t>
            </a:r>
            <a:r>
              <a:rPr lang="it-IT" dirty="0" err="1" smtClean="0"/>
              <a:t>Ronzani@thebryanbox</a:t>
            </a:r>
            <a:r>
              <a:rPr lang="it-IT" dirty="0" smtClean="0"/>
              <a:t> (</a:t>
            </a:r>
            <a:r>
              <a:rPr lang="it-IT" dirty="0"/>
              <a:t>13K </a:t>
            </a:r>
            <a:r>
              <a:rPr lang="it-IT" dirty="0" smtClean="0"/>
              <a:t>                       </a:t>
            </a:r>
            <a:r>
              <a:rPr lang="it-IT" dirty="0" err="1" smtClean="0"/>
              <a:t>follower</a:t>
            </a:r>
            <a:r>
              <a:rPr lang="it-IT" dirty="0"/>
              <a:t>)</a:t>
            </a:r>
          </a:p>
          <a:p>
            <a:r>
              <a:rPr lang="it-IT" dirty="0"/>
              <a:t>Valeria Oliveri @</a:t>
            </a:r>
            <a:r>
              <a:rPr lang="it-IT" dirty="0" err="1" smtClean="0"/>
              <a:t>olivally</a:t>
            </a:r>
            <a:r>
              <a:rPr lang="it-IT" dirty="0" smtClean="0"/>
              <a:t> (</a:t>
            </a:r>
            <a:r>
              <a:rPr lang="it-IT" dirty="0"/>
              <a:t>19K </a:t>
            </a:r>
            <a:r>
              <a:rPr lang="it-IT" dirty="0" err="1"/>
              <a:t>follower</a:t>
            </a:r>
            <a:r>
              <a:rPr lang="it-IT" dirty="0"/>
              <a:t>)</a:t>
            </a:r>
          </a:p>
          <a:p>
            <a:r>
              <a:rPr lang="it-IT" b="1" dirty="0"/>
              <a:t>Imperia –Savona –Arenzano 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4288759" y="3548743"/>
            <a:ext cx="4586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Alessandro Sansone @alesans1 (29K</a:t>
            </a:r>
          </a:p>
          <a:p>
            <a:r>
              <a:rPr lang="it-IT" dirty="0" err="1"/>
              <a:t>f</a:t>
            </a:r>
            <a:r>
              <a:rPr lang="it-IT" dirty="0" err="1" smtClean="0"/>
              <a:t>ollower</a:t>
            </a:r>
            <a:r>
              <a:rPr lang="it-IT" dirty="0" smtClean="0"/>
              <a:t>)</a:t>
            </a:r>
          </a:p>
          <a:p>
            <a:r>
              <a:rPr lang="it-IT" b="1" dirty="0"/>
              <a:t>Genova –Santa Margherita Ligure –La Spezia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NUOVI CORSI ITS</a:t>
            </a:r>
            <a:endParaRPr lang="it-IT" dirty="0"/>
          </a:p>
        </p:txBody>
      </p:sp>
      <p:graphicFrame>
        <p:nvGraphicFramePr>
          <p:cNvPr id="2" name="Segnaposto contenut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74433"/>
              </p:ext>
            </p:extLst>
          </p:nvPr>
        </p:nvGraphicFramePr>
        <p:xfrm>
          <a:off x="275772" y="1037770"/>
          <a:ext cx="8403771" cy="373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0482">
                  <a:extLst>
                    <a:ext uri="{9D8B030D-6E8A-4147-A177-3AD203B41FA5}">
                      <a16:colId xmlns:a16="http://schemas.microsoft.com/office/drawing/2014/main" val="635268495"/>
                    </a:ext>
                  </a:extLst>
                </a:gridCol>
                <a:gridCol w="1162426">
                  <a:extLst>
                    <a:ext uri="{9D8B030D-6E8A-4147-A177-3AD203B41FA5}">
                      <a16:colId xmlns:a16="http://schemas.microsoft.com/office/drawing/2014/main" val="3013776455"/>
                    </a:ext>
                  </a:extLst>
                </a:gridCol>
                <a:gridCol w="1609609">
                  <a:extLst>
                    <a:ext uri="{9D8B030D-6E8A-4147-A177-3AD203B41FA5}">
                      <a16:colId xmlns:a16="http://schemas.microsoft.com/office/drawing/2014/main" val="1305301668"/>
                    </a:ext>
                  </a:extLst>
                </a:gridCol>
                <a:gridCol w="1430482">
                  <a:extLst>
                    <a:ext uri="{9D8B030D-6E8A-4147-A177-3AD203B41FA5}">
                      <a16:colId xmlns:a16="http://schemas.microsoft.com/office/drawing/2014/main" val="3467296767"/>
                    </a:ext>
                  </a:extLst>
                </a:gridCol>
                <a:gridCol w="893736">
                  <a:extLst>
                    <a:ext uri="{9D8B030D-6E8A-4147-A177-3AD203B41FA5}">
                      <a16:colId xmlns:a16="http://schemas.microsoft.com/office/drawing/2014/main" val="4278565977"/>
                    </a:ext>
                  </a:extLst>
                </a:gridCol>
                <a:gridCol w="1877036">
                  <a:extLst>
                    <a:ext uri="{9D8B030D-6E8A-4147-A177-3AD203B41FA5}">
                      <a16:colId xmlns:a16="http://schemas.microsoft.com/office/drawing/2014/main" val="3513779540"/>
                    </a:ext>
                  </a:extLst>
                </a:gridCol>
              </a:tblGrid>
              <a:tr h="313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ITS Academy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Area tecnologica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Figura nazionale di riferimento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Titolo del corso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Allievi previsti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Informazioni e Bandi di iscrizione consultabili al seguente link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/>
                </a:tc>
                <a:extLst>
                  <a:ext uri="{0D108BD9-81ED-4DB2-BD59-A6C34878D82A}">
                    <a16:rowId xmlns:a16="http://schemas.microsoft.com/office/drawing/2014/main" val="1721894346"/>
                  </a:ext>
                </a:extLst>
              </a:tr>
              <a:tr h="68336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la mobilità sostenibile-Settore Trasporti marittimi – pesca – Accademia Italiana della Marina Mercantile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 – Mobilità sostenibile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la mobilità delle persone e delle merci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la conduzione del mezzo navale – ufficiale di coperta 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25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https://accademiamarinamercantile.it/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719162"/>
                  </a:ext>
                </a:extLst>
              </a:tr>
              <a:tr h="68336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la mobilità sostenibile-Settore Trasporti marittimi – pesca – Accademia Italiana della Marina Mercantile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 – Mobilità sostenibile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la mobilità delle persone e delle merci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la conduzione del mezzo navale – ufficiale di coperta 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https://accademiamarinamercantile.it/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12117"/>
                  </a:ext>
                </a:extLst>
              </a:tr>
              <a:tr h="68336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la mobilità sostenibile-Settore Trasporti marittimi – pesca – Accademia Italiana della Marina Mercantile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 – Mobilità sostenibile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l'infomobilità e le infrastrutture logistiche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 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dei trasporti e della logistica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https://accademiamarinamercantile.it/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064142"/>
                  </a:ext>
                </a:extLst>
              </a:tr>
              <a:tr h="68336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la mobilità sostenibile-Settore Trasporti marittimi – pesca – Accademia Italiana della Marina Mercantile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 – Mobilità sostenibile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la mobilità delle persone e delle merci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la gestione dei servizi di bordo – Commissario di bordo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https://accademiamarinamercantile.it/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537986"/>
                  </a:ext>
                </a:extLst>
              </a:tr>
              <a:tr h="68336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la mobilità sostenibile-Settore Trasporti marittimi – pesca – Accademia Italiana della Marina Mercantile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 – Mobilità sostenibile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la produzione e manutenzione di mezzi di trasporto e/o relative infrastrutture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la gestione delle commesse- Ship manager e Superintendent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https://accademiamarinamercantile.it/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68" marR="62468" marT="32969" marB="3296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06461"/>
                  </a:ext>
                </a:extLst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9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NUOVI CORSI ITS</a:t>
            </a:r>
            <a:endParaRPr lang="it-IT" sz="2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445754"/>
              </p:ext>
            </p:extLst>
          </p:nvPr>
        </p:nvGraphicFramePr>
        <p:xfrm>
          <a:off x="246742" y="941105"/>
          <a:ext cx="8343888" cy="39141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490">
                  <a:extLst>
                    <a:ext uri="{9D8B030D-6E8A-4147-A177-3AD203B41FA5}">
                      <a16:colId xmlns:a16="http://schemas.microsoft.com/office/drawing/2014/main" val="4152857994"/>
                    </a:ext>
                  </a:extLst>
                </a:gridCol>
                <a:gridCol w="1160359">
                  <a:extLst>
                    <a:ext uri="{9D8B030D-6E8A-4147-A177-3AD203B41FA5}">
                      <a16:colId xmlns:a16="http://schemas.microsoft.com/office/drawing/2014/main" val="2527282738"/>
                    </a:ext>
                  </a:extLst>
                </a:gridCol>
                <a:gridCol w="1606745">
                  <a:extLst>
                    <a:ext uri="{9D8B030D-6E8A-4147-A177-3AD203B41FA5}">
                      <a16:colId xmlns:a16="http://schemas.microsoft.com/office/drawing/2014/main" val="1241909713"/>
                    </a:ext>
                  </a:extLst>
                </a:gridCol>
                <a:gridCol w="1427939">
                  <a:extLst>
                    <a:ext uri="{9D8B030D-6E8A-4147-A177-3AD203B41FA5}">
                      <a16:colId xmlns:a16="http://schemas.microsoft.com/office/drawing/2014/main" val="4019013016"/>
                    </a:ext>
                  </a:extLst>
                </a:gridCol>
                <a:gridCol w="892146">
                  <a:extLst>
                    <a:ext uri="{9D8B030D-6E8A-4147-A177-3AD203B41FA5}">
                      <a16:colId xmlns:a16="http://schemas.microsoft.com/office/drawing/2014/main" val="2019013766"/>
                    </a:ext>
                  </a:extLst>
                </a:gridCol>
                <a:gridCol w="1866209">
                  <a:extLst>
                    <a:ext uri="{9D8B030D-6E8A-4147-A177-3AD203B41FA5}">
                      <a16:colId xmlns:a16="http://schemas.microsoft.com/office/drawing/2014/main" val="4047496052"/>
                    </a:ext>
                  </a:extLst>
                </a:gridCol>
              </a:tblGrid>
              <a:tr h="623248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la mobilità sostenibile-Settore Trasporti marittimi – pesca – Accademia Italiana della Marina Mercantile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– Mobilità sostenibile</a:t>
                      </a: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per la mobilità delle persone e delle merci</a:t>
                      </a: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Tecnico Superiore del trasporto ferroviario ed intermodale con qualifica di agente polifunzionale</a:t>
                      </a: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https://accademiamarinamercantile.it/</a:t>
                      </a: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363727"/>
                  </a:ext>
                </a:extLst>
              </a:tr>
              <a:tr h="736843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le tecnologie dell’informazione e della comunicazione - Information e </a:t>
                      </a:r>
                      <a:r>
                        <a:rPr lang="it-IT" sz="800" dirty="0" err="1">
                          <a:effectLst/>
                        </a:rPr>
                        <a:t>Communication</a:t>
                      </a:r>
                      <a:r>
                        <a:rPr lang="it-IT" sz="800" dirty="0">
                          <a:effectLst/>
                        </a:rPr>
                        <a:t> Technology Accademia Digitale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6 – Tecnologie dell’informazione e della comunicazione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l’organizzazione e la fruizione dell’informazione e della conoscenza 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social media manager e </a:t>
                      </a:r>
                      <a:r>
                        <a:rPr lang="it-IT" sz="800" dirty="0" err="1">
                          <a:effectLst/>
                        </a:rPr>
                        <a:t>digital</a:t>
                      </a:r>
                      <a:r>
                        <a:rPr lang="it-IT" sz="800" dirty="0">
                          <a:effectLst/>
                        </a:rPr>
                        <a:t> media marketing con specializzazione per l’industria 4.0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25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https://www.accademiadigitaleliguria.it/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053791"/>
                  </a:ext>
                </a:extLst>
              </a:tr>
              <a:tr h="736843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le tecnologie dell’informazione e della comunicazione - Information e </a:t>
                      </a:r>
                      <a:r>
                        <a:rPr lang="it-IT" sz="800" dirty="0" err="1">
                          <a:effectLst/>
                        </a:rPr>
                        <a:t>Communication</a:t>
                      </a:r>
                      <a:r>
                        <a:rPr lang="it-IT" sz="800" dirty="0">
                          <a:effectLst/>
                        </a:rPr>
                        <a:t> Technology Accademia Digitale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6 – Tecnologie dell’informazione e della comunicazione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i metodi e le tecnologie per lo sviluppo di sistemi software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i Metodi per lo Sviluppo di Sistemi </a:t>
                      </a:r>
                      <a:r>
                        <a:rPr lang="it-IT" sz="800" dirty="0" err="1">
                          <a:effectLst/>
                        </a:rPr>
                        <a:t>IoT</a:t>
                      </a:r>
                      <a:r>
                        <a:rPr lang="it-IT" sz="800" dirty="0">
                          <a:effectLst/>
                        </a:rPr>
                        <a:t>, Automazione Industriale e Robotica con specializzazione </a:t>
                      </a:r>
                      <a:r>
                        <a:rPr lang="it-IT" sz="800" dirty="0" smtClean="0">
                          <a:effectLst/>
                        </a:rPr>
                        <a:t>industria </a:t>
                      </a:r>
                      <a:r>
                        <a:rPr lang="it-IT" sz="800" dirty="0">
                          <a:effectLst/>
                        </a:rPr>
                        <a:t>4.0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https://www.accademiadigitaleliguria.it/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90861"/>
                  </a:ext>
                </a:extLst>
              </a:tr>
              <a:tr h="736843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le tecnologie dell’informazione e della comunicazione - Information e </a:t>
                      </a:r>
                      <a:r>
                        <a:rPr lang="it-IT" sz="800" dirty="0" err="1">
                          <a:effectLst/>
                        </a:rPr>
                        <a:t>Communication</a:t>
                      </a:r>
                      <a:r>
                        <a:rPr lang="it-IT" sz="800" dirty="0">
                          <a:effectLst/>
                        </a:rPr>
                        <a:t> Technology Accademia Digitale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6 – Tecnologie dell’informazione e della comunicazione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l'organizzazione e la fruizione delle informazioni e della conoscenza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lo sviluppo di applicazioni dedicate al trattamento di Big Data con specializzazione per l’industria 4.0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https://www.accademiadigitaleliguria.it/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700331"/>
                  </a:ext>
                </a:extLst>
              </a:tr>
              <a:tr h="964032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en-US" sz="800" dirty="0">
                          <a:effectLst/>
                        </a:rPr>
                        <a:t>ITS Academy </a:t>
                      </a:r>
                      <a:r>
                        <a:rPr lang="en-US" sz="800" dirty="0" err="1">
                          <a:effectLst/>
                        </a:rPr>
                        <a:t>Turismo</a:t>
                      </a:r>
                      <a:r>
                        <a:rPr lang="en-US" sz="800" dirty="0">
                          <a:effectLst/>
                        </a:rPr>
                        <a:t> Liguria_ Academy of Tourism, Culture and Hospitality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5 – Tecnologie innovative per i beni e le attività culturali – Turismo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la comunicazione e il marketing delle filiere turistiche e delle attività culturali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per la promozione e il marketing delle filiere turistiche e delle attività culturali mediante le nuove tecnologie digitali e i social network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https://www.itsturismoliguria.it/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204" marR="56204" marT="29663" marB="29663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0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9CB7F910-4C71-FEEB-7FA6-61E34AF93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dirty="0" smtClean="0"/>
              <a:t>NUOVI CORSI ITS</a:t>
            </a:r>
            <a:endParaRPr lang="it-IT" sz="29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506C5-D147-4E4C-96AC-F1D25F06D068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747905"/>
              </p:ext>
            </p:extLst>
          </p:nvPr>
        </p:nvGraphicFramePr>
        <p:xfrm>
          <a:off x="224971" y="941106"/>
          <a:ext cx="8534401" cy="3847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719">
                  <a:extLst>
                    <a:ext uri="{9D8B030D-6E8A-4147-A177-3AD203B41FA5}">
                      <a16:colId xmlns:a16="http://schemas.microsoft.com/office/drawing/2014/main" val="2266062417"/>
                    </a:ext>
                  </a:extLst>
                </a:gridCol>
                <a:gridCol w="1180494">
                  <a:extLst>
                    <a:ext uri="{9D8B030D-6E8A-4147-A177-3AD203B41FA5}">
                      <a16:colId xmlns:a16="http://schemas.microsoft.com/office/drawing/2014/main" val="3972135253"/>
                    </a:ext>
                  </a:extLst>
                </a:gridCol>
                <a:gridCol w="1634629">
                  <a:extLst>
                    <a:ext uri="{9D8B030D-6E8A-4147-A177-3AD203B41FA5}">
                      <a16:colId xmlns:a16="http://schemas.microsoft.com/office/drawing/2014/main" val="318869066"/>
                    </a:ext>
                  </a:extLst>
                </a:gridCol>
                <a:gridCol w="1452719">
                  <a:extLst>
                    <a:ext uri="{9D8B030D-6E8A-4147-A177-3AD203B41FA5}">
                      <a16:colId xmlns:a16="http://schemas.microsoft.com/office/drawing/2014/main" val="3419836923"/>
                    </a:ext>
                  </a:extLst>
                </a:gridCol>
                <a:gridCol w="907629">
                  <a:extLst>
                    <a:ext uri="{9D8B030D-6E8A-4147-A177-3AD203B41FA5}">
                      <a16:colId xmlns:a16="http://schemas.microsoft.com/office/drawing/2014/main" val="3292050835"/>
                    </a:ext>
                  </a:extLst>
                </a:gridCol>
                <a:gridCol w="1906211">
                  <a:extLst>
                    <a:ext uri="{9D8B030D-6E8A-4147-A177-3AD203B41FA5}">
                      <a16:colId xmlns:a16="http://schemas.microsoft.com/office/drawing/2014/main" val="3813530879"/>
                    </a:ext>
                  </a:extLst>
                </a:gridCol>
              </a:tblGrid>
              <a:tr h="747485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le nuove tecnologie per il made in </a:t>
                      </a:r>
                      <a:r>
                        <a:rPr lang="it-IT" sz="800" dirty="0" err="1">
                          <a:effectLst/>
                        </a:rPr>
                        <a:t>Italy</a:t>
                      </a:r>
                      <a:r>
                        <a:rPr lang="it-IT" sz="800" dirty="0">
                          <a:effectLst/>
                        </a:rPr>
                        <a:t> - Settore Meccanico/navalmeccanico cantieristica e nautica da diporto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  <a:effectLst/>
                        </a:rPr>
                        <a:t>2 – Mobilità sostenibile</a:t>
                      </a:r>
                      <a:endParaRPr lang="it-IT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  <a:effectLst/>
                        </a:rPr>
                        <a:t>Tecnico Superiore per la mobilità delle persone e delle merci</a:t>
                      </a:r>
                      <a:endParaRPr lang="it-IT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  <a:effectLst/>
                        </a:rPr>
                        <a:t>Tecnico Superiore per la conduzione e la gestione dei mezzi ferroviari</a:t>
                      </a:r>
                      <a:endParaRPr lang="it-IT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it-IT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b="0" dirty="0">
                          <a:solidFill>
                            <a:schemeClr val="tx1"/>
                          </a:solidFill>
                          <a:effectLst/>
                        </a:rPr>
                        <a:t>https://www.itslaspezia.it/</a:t>
                      </a:r>
                      <a:endParaRPr lang="it-IT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390411"/>
                  </a:ext>
                </a:extLst>
              </a:tr>
              <a:tr h="792581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per le nuove tecnologie per il made in </a:t>
                      </a:r>
                      <a:r>
                        <a:rPr lang="it-IT" sz="800" dirty="0" err="1">
                          <a:effectLst/>
                        </a:rPr>
                        <a:t>Italy</a:t>
                      </a:r>
                      <a:r>
                        <a:rPr lang="it-IT" sz="800" dirty="0">
                          <a:effectLst/>
                        </a:rPr>
                        <a:t> - Settore Meccanico/navalmeccanico cantieristica e nautica da diporto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4 - Nuove tecnologie per il made in </a:t>
                      </a:r>
                      <a:r>
                        <a:rPr lang="it-IT" sz="800" dirty="0" err="1">
                          <a:effectLst/>
                        </a:rPr>
                        <a:t>Italy</a:t>
                      </a:r>
                      <a:r>
                        <a:rPr lang="it-IT" sz="800" dirty="0">
                          <a:effectLst/>
                        </a:rPr>
                        <a:t> – Servizi alle imprese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il marketing e l'internazionalizzazione delle imprese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il marketing e l'internazionalizzazione delle imprese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25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https://www.itslaspezia.it/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695999"/>
                  </a:ext>
                </a:extLst>
              </a:tr>
              <a:tr h="670965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Efficienza Energetica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1 - Efficienza energetica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l’approvvigionamento energetico e la costruzione di impianti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per l’efficientamento energetico nelle applicazioni industriali “industria 4.0” e nella domotica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25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https://www.its-savona.it/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006901"/>
                  </a:ext>
                </a:extLst>
              </a:tr>
              <a:tr h="914198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Accademia Ligure dell’agroalimentare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4 – Nuove tecnologie per il Made in Italy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Sistema agroalimentare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responsabile delle produzioni e delle trasformazioni agrarie, agroalimentari e agroindustriali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Tecnico Superiore nelle tecnologie 4.0 per la transizione digitale delle filiere agroalimentari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 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https://www.itsagroalimentare.liguria.it/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323203"/>
                  </a:ext>
                </a:extLst>
              </a:tr>
              <a:tr h="670965">
                <a:tc>
                  <a:txBody>
                    <a:bodyPr/>
                    <a:lstStyle/>
                    <a:p>
                      <a:pPr algn="ctr">
                        <a:spcBef>
                          <a:spcPts val="480"/>
                        </a:spcBef>
                        <a:spcAft>
                          <a:spcPts val="480"/>
                        </a:spcAft>
                      </a:pPr>
                      <a:r>
                        <a:rPr lang="it-IT" sz="800" dirty="0">
                          <a:effectLst/>
                        </a:rPr>
                        <a:t>ITS Academy Accademia Ligure dell’agroalimentare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rgbClr val="907C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4 – Nuove tecnologie per il Made in Italy 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Sistema agroalimentare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responsabile delle produzioni e delle trasformazioni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agrarie, agroalimentari e agroindustriali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Tecnico superiore responsabile delle produzioni e delle trasformazioni nella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filiera vitivinicola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>
                          <a:effectLst/>
                        </a:rPr>
                        <a:t>25</a:t>
                      </a:r>
                      <a:endParaRPr lang="it-IT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800" dirty="0">
                          <a:effectLst/>
                        </a:rPr>
                        <a:t>https://www.itsagroalimentare.liguria.it/</a:t>
                      </a:r>
                      <a:endParaRPr lang="it-IT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0" marR="59720" marT="31519" marB="31519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517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06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1209</Words>
  <Application>Microsoft Office PowerPoint</Application>
  <PresentationFormat>Presentazione su schermo (16:9)</PresentationFormat>
  <Paragraphs>143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Tema di Office</vt:lpstr>
      <vt:lpstr>Presentazione standard di PowerPoint</vt:lpstr>
      <vt:lpstr>Sintesi del progetto </vt:lpstr>
      <vt:lpstr>Da “Open Day” a “Open night”</vt:lpstr>
      <vt:lpstr>OPEN NIGHT</vt:lpstr>
      <vt:lpstr>OPEN NIGHT</vt:lpstr>
      <vt:lpstr>OPEN NIGHT</vt:lpstr>
      <vt:lpstr>NUOVI CORSI ITS</vt:lpstr>
      <vt:lpstr>NUOVI CORSI ITS</vt:lpstr>
      <vt:lpstr>NUOVI CORSI ITS</vt:lpstr>
    </vt:vector>
  </TitlesOfParts>
  <Company>LIGURIADIGITALE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Simona FRANCI</dc:creator>
  <cp:lastModifiedBy>Zoli Carola</cp:lastModifiedBy>
  <cp:revision>38</cp:revision>
  <dcterms:created xsi:type="dcterms:W3CDTF">2018-12-17T10:49:41Z</dcterms:created>
  <dcterms:modified xsi:type="dcterms:W3CDTF">2023-07-11T13:07:35Z</dcterms:modified>
</cp:coreProperties>
</file>