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61" r:id="rId3"/>
    <p:sldId id="328" r:id="rId4"/>
    <p:sldId id="329" r:id="rId5"/>
    <p:sldId id="330" r:id="rId6"/>
  </p:sldIdLst>
  <p:sldSz cx="12192000" cy="6858000"/>
  <p:notesSz cx="6858000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F7"/>
    <a:srgbClr val="FF94E8"/>
    <a:srgbClr val="A40285"/>
    <a:srgbClr val="A8649E"/>
    <a:srgbClr val="FD5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74B65-F679-4A20-8FAB-333CA30E61D0}" type="datetimeFigureOut">
              <a:rPr lang="it-IT" smtClean="0"/>
              <a:t>13/03/2024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751388"/>
            <a:ext cx="5486400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9377363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F4BB5-822B-44F7-B2FA-AF4890EA9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8244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B9D6D-3819-43C3-8C94-77C4214AD662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3046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07972" y="732343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9C86265C-A43A-4A4F-9E24-FA8EE4D1DA1D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66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68565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EE63EA28-31AD-2046-AA76-ADB87DD187C7}"/>
              </a:ext>
            </a:extLst>
          </p:cNvPr>
          <p:cNvSpPr/>
          <p:nvPr/>
        </p:nvSpPr>
        <p:spPr>
          <a:xfrm>
            <a:off x="0" y="-255639"/>
            <a:ext cx="12192000" cy="1415845"/>
          </a:xfrm>
          <a:prstGeom prst="rect">
            <a:avLst/>
          </a:prstGeom>
          <a:solidFill>
            <a:srgbClr val="A864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4575" y="12870"/>
            <a:ext cx="10515600" cy="4804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10" name="Picture 2" descr="Imma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9019" y="6276739"/>
            <a:ext cx="1240896" cy="54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DFF3F4A8-E8DB-53CE-0628-A6FA7DA378E4}"/>
              </a:ext>
            </a:extLst>
          </p:cNvPr>
          <p:cNvSpPr txBox="1"/>
          <p:nvPr/>
        </p:nvSpPr>
        <p:spPr>
          <a:xfrm>
            <a:off x="1243329" y="6461612"/>
            <a:ext cx="9736847" cy="297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333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Copyright ©</a:t>
            </a:r>
            <a:r>
              <a:rPr lang="it-IT" sz="1333" b="1" dirty="0">
                <a:solidFill>
                  <a:srgbClr val="545454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333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2024 – </a:t>
            </a:r>
            <a:r>
              <a:rPr lang="it-IT" sz="1333" b="1" dirty="0" err="1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A.Li.Sa</a:t>
            </a:r>
            <a:r>
              <a:rPr lang="it-IT" sz="1333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– vietata la copia, la riproduzione e la diffusione con ogni mezzo senza il consenso scritto dell’autore.</a:t>
            </a:r>
            <a:endParaRPr lang="it-IT" sz="1333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864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067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7C957032-ADAF-1044-A397-AEEC89A5DD61}"/>
              </a:ext>
            </a:extLst>
          </p:cNvPr>
          <p:cNvSpPr txBox="1"/>
          <p:nvPr/>
        </p:nvSpPr>
        <p:spPr>
          <a:xfrm>
            <a:off x="249383" y="243864"/>
            <a:ext cx="11589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disturbi della nutrizione e dell’alimentazione</a:t>
            </a:r>
          </a:p>
        </p:txBody>
      </p:sp>
      <p:sp>
        <p:nvSpPr>
          <p:cNvPr id="21" name="Segnaposto contenuto 20">
            <a:extLst>
              <a:ext uri="{FF2B5EF4-FFF2-40B4-BE49-F238E27FC236}">
                <a16:creationId xmlns:a16="http://schemas.microsoft.com/office/drawing/2014/main" id="{55327E75-E6A4-F80C-1E03-91D8C0852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343" y="1348667"/>
            <a:ext cx="10425419" cy="33941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 	LE STRUTTURE IN LIGURIA</a:t>
            </a:r>
          </a:p>
          <a:p>
            <a:pPr marL="0" indent="0">
              <a:buNone/>
            </a:pPr>
            <a:endParaRPr lang="it-IT" sz="800" dirty="0"/>
          </a:p>
          <a:p>
            <a:r>
              <a:rPr lang="it-IT" sz="2400" dirty="0"/>
              <a:t>SANTA CORONA (Pietra Ligure, Asl 2): </a:t>
            </a:r>
            <a:r>
              <a:rPr lang="it-IT" sz="2400"/>
              <a:t>Centro regionale. Ricovero </a:t>
            </a:r>
            <a:r>
              <a:rPr lang="it-IT" sz="2400" dirty="0"/>
              <a:t>ospedaliero riabilitativo </a:t>
            </a:r>
          </a:p>
          <a:p>
            <a:r>
              <a:rPr lang="it-IT" sz="2400" dirty="0"/>
              <a:t>IN TUTTE LE ASL: ambulatori specialistici</a:t>
            </a:r>
          </a:p>
          <a:p>
            <a:r>
              <a:rPr lang="it-IT" sz="2400" dirty="0"/>
              <a:t>SAN MARTINO, ASL 2, ASL 4, ASL 5: day hospital</a:t>
            </a:r>
          </a:p>
          <a:p>
            <a:r>
              <a:rPr lang="it-IT" sz="2400" dirty="0"/>
              <a:t>GASLINI: presa in carico in età pediatrica</a:t>
            </a:r>
          </a:p>
          <a:p>
            <a:r>
              <a:rPr lang="it-IT" sz="2400" dirty="0"/>
              <a:t>VILLA DEL PRINCIPE (Genova): presa in carico e ricovero (struttura extraospedaliera - privato convenzionato)</a:t>
            </a:r>
          </a:p>
          <a:p>
            <a:endParaRPr lang="it-IT" dirty="0"/>
          </a:p>
        </p:txBody>
      </p:sp>
      <p:graphicFrame>
        <p:nvGraphicFramePr>
          <p:cNvPr id="15" name="Tabella 14">
            <a:extLst>
              <a:ext uri="{FF2B5EF4-FFF2-40B4-BE49-F238E27FC236}">
                <a16:creationId xmlns:a16="http://schemas.microsoft.com/office/drawing/2014/main" id="{3A87CB73-4D65-CFF0-AC44-F5DBDA5429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895828"/>
              </p:ext>
            </p:extLst>
          </p:nvPr>
        </p:nvGraphicFramePr>
        <p:xfrm>
          <a:off x="548081" y="4824884"/>
          <a:ext cx="10838576" cy="1069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4913">
                  <a:extLst>
                    <a:ext uri="{9D8B030D-6E8A-4147-A177-3AD203B41FA5}">
                      <a16:colId xmlns:a16="http://schemas.microsoft.com/office/drawing/2014/main" val="4134576486"/>
                    </a:ext>
                  </a:extLst>
                </a:gridCol>
                <a:gridCol w="2009417">
                  <a:extLst>
                    <a:ext uri="{9D8B030D-6E8A-4147-A177-3AD203B41FA5}">
                      <a16:colId xmlns:a16="http://schemas.microsoft.com/office/drawing/2014/main" val="2527191171"/>
                    </a:ext>
                  </a:extLst>
                </a:gridCol>
                <a:gridCol w="2734246">
                  <a:extLst>
                    <a:ext uri="{9D8B030D-6E8A-4147-A177-3AD203B41FA5}">
                      <a16:colId xmlns:a16="http://schemas.microsoft.com/office/drawing/2014/main" val="4114342078"/>
                    </a:ext>
                  </a:extLst>
                </a:gridCol>
              </a:tblGrid>
              <a:tr h="181306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A864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D9F7"/>
                          </a:solidFill>
                        </a:rPr>
                        <a:t>2022</a:t>
                      </a:r>
                    </a:p>
                  </a:txBody>
                  <a:tcPr>
                    <a:solidFill>
                      <a:srgbClr val="A864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D9F7"/>
                          </a:solidFill>
                        </a:rPr>
                        <a:t>2023</a:t>
                      </a:r>
                    </a:p>
                  </a:txBody>
                  <a:tcPr>
                    <a:solidFill>
                      <a:srgbClr val="A864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404990"/>
                  </a:ext>
                </a:extLst>
              </a:tr>
              <a:tr h="703356">
                <a:tc>
                  <a:txBody>
                    <a:bodyPr/>
                    <a:lstStyle/>
                    <a:p>
                      <a:r>
                        <a:rPr lang="it-IT" sz="2800" dirty="0">
                          <a:solidFill>
                            <a:srgbClr val="FFD9F7"/>
                          </a:solidFill>
                        </a:rPr>
                        <a:t>     Pazienti presi in carico in Liguria</a:t>
                      </a:r>
                    </a:p>
                  </a:txBody>
                  <a:tcPr>
                    <a:solidFill>
                      <a:srgbClr val="A864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>
                          <a:solidFill>
                            <a:srgbClr val="FFD9F7"/>
                          </a:solidFill>
                        </a:rPr>
                        <a:t>1656</a:t>
                      </a:r>
                    </a:p>
                  </a:txBody>
                  <a:tcPr>
                    <a:solidFill>
                      <a:srgbClr val="A864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>
                          <a:solidFill>
                            <a:srgbClr val="FFD9F7"/>
                          </a:solidFill>
                        </a:rPr>
                        <a:t>1744</a:t>
                      </a:r>
                    </a:p>
                  </a:txBody>
                  <a:tcPr>
                    <a:solidFill>
                      <a:srgbClr val="A864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01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001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03B8197E-F931-3AEC-0274-C9ED47F49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731"/>
            <a:ext cx="10515600" cy="481845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sz="1200" b="1" dirty="0"/>
              <a:t>	</a:t>
            </a:r>
            <a:r>
              <a:rPr lang="it-IT" sz="1800" b="1" u="sng" dirty="0"/>
              <a:t>Le azioni e le progettualità: il ruolo di Alisa</a:t>
            </a:r>
          </a:p>
          <a:p>
            <a:pPr algn="just">
              <a:buFontTx/>
              <a:buChar char="-"/>
            </a:pPr>
            <a:endParaRPr lang="it-IT" sz="1200" b="1" dirty="0"/>
          </a:p>
          <a:p>
            <a:pPr algn="just">
              <a:lnSpc>
                <a:spcPct val="120000"/>
              </a:lnSpc>
            </a:pPr>
            <a:r>
              <a:rPr lang="it-IT" sz="1600" b="1" dirty="0"/>
              <a:t>Anno 2020: approvazione da parte di A.Li.Sa. delle linee di indirizzo organizzative regionali per la presa in carico dei pazienti con disturbi dell’alimentazione </a:t>
            </a:r>
            <a:r>
              <a:rPr lang="it-IT" sz="1600" dirty="0"/>
              <a:t>che individuano criteri di accesso uniformi per la presa in carico dei pazienti con disturbi dell’alimentazione, modulati in base alla fascia di età del soggetto, a seconda della gravità del quadro clinico e dell’intensità assistenziale</a:t>
            </a:r>
          </a:p>
          <a:p>
            <a:pPr algn="just">
              <a:lnSpc>
                <a:spcPct val="120000"/>
              </a:lnSpc>
            </a:pPr>
            <a:r>
              <a:rPr lang="it-IT" sz="1600" b="1" dirty="0"/>
              <a:t>Anno 2022: Istituzione da parte di A.Li.Sa. del Tavolo di consultazione in materia di disturbi dell’alimentazione e della nutrizione</a:t>
            </a:r>
          </a:p>
          <a:p>
            <a:pPr algn="just">
              <a:lnSpc>
                <a:spcPct val="120000"/>
              </a:lnSpc>
            </a:pPr>
            <a:r>
              <a:rPr lang="it-IT" sz="1600" b="1" dirty="0"/>
              <a:t>Annualmente con l’approvazione da parte di A.Li.Sa. dell’offerta formativa scolastica </a:t>
            </a:r>
            <a:r>
              <a:rPr lang="it-IT" sz="1600" dirty="0"/>
              <a:t>è previsto un modulo (di circa 10 ore) specifico sui disturbi alimentari destinato agli insegnanti delle scuole secondarie di 1° e 2° grado, </a:t>
            </a:r>
          </a:p>
          <a:p>
            <a:pPr algn="just">
              <a:lnSpc>
                <a:spcPct val="120000"/>
              </a:lnSpc>
            </a:pPr>
            <a:r>
              <a:rPr lang="it-IT" sz="1600" dirty="0"/>
              <a:t>Modulo specifico sui disturbi alimentari all’interno </a:t>
            </a:r>
            <a:r>
              <a:rPr lang="it-IT" sz="1600" b="1" dirty="0"/>
              <a:t>delle Indicazioni di A.Li.Sa. alle Aziende, agli Enti e Istituti del SSR per la realizzazione di percorsi formativi di interesse regionale per gli anni 2023/2025</a:t>
            </a:r>
          </a:p>
          <a:p>
            <a:pPr algn="just">
              <a:lnSpc>
                <a:spcPct val="120000"/>
              </a:lnSpc>
            </a:pPr>
            <a:r>
              <a:rPr lang="it-IT" sz="1600" b="1" dirty="0"/>
              <a:t>Anno 2022: </a:t>
            </a:r>
            <a:r>
              <a:rPr lang="it-IT" sz="1600" dirty="0"/>
              <a:t>presentazione progetto e avvio del coordinamento da parte di A.Li.Sa.  del «</a:t>
            </a:r>
            <a:r>
              <a:rPr lang="it-IT" sz="1600" b="1" i="1" dirty="0"/>
              <a:t>Piano biennale regionale in materia di disturbi della nutrizione e alimentazione</a:t>
            </a:r>
            <a:r>
              <a:rPr lang="it-IT" sz="1600" dirty="0"/>
              <a:t>» con le risorse del fondo nazionale per il contrasto dei disturbi alimentari istituito con la Legge nazionale n. 234 del 30 dicembre 2021.</a:t>
            </a:r>
          </a:p>
          <a:p>
            <a:endParaRPr lang="it-IT" sz="12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F4749CC-F6DB-3808-28EF-A6160BBFBA3E}"/>
              </a:ext>
            </a:extLst>
          </p:cNvPr>
          <p:cNvSpPr txBox="1"/>
          <p:nvPr/>
        </p:nvSpPr>
        <p:spPr>
          <a:xfrm>
            <a:off x="2829187" y="496370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7E036F1-EDAA-E24E-8F3B-98A5922C5C53}"/>
              </a:ext>
            </a:extLst>
          </p:cNvPr>
          <p:cNvSpPr txBox="1"/>
          <p:nvPr/>
        </p:nvSpPr>
        <p:spPr>
          <a:xfrm>
            <a:off x="249383" y="243864"/>
            <a:ext cx="11589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disturbi della nutrizione e dell’alimentazione</a:t>
            </a:r>
          </a:p>
        </p:txBody>
      </p:sp>
    </p:spTree>
    <p:extLst>
      <p:ext uri="{BB962C8B-B14F-4D97-AF65-F5344CB8AC3E}">
        <p14:creationId xmlns:p14="http://schemas.microsoft.com/office/powerpoint/2010/main" val="839046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49383" y="243864"/>
            <a:ext cx="11589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Reclutamento Personale e Prevenzione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49382" y="1265381"/>
            <a:ext cx="12044218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Personale:</a:t>
            </a:r>
          </a:p>
          <a:p>
            <a:r>
              <a:rPr lang="it-IT" sz="2400" dirty="0"/>
              <a:t>12 nuovi Operatori reclutati (area psicologica, medica, educativa e nutrizionale)</a:t>
            </a:r>
          </a:p>
          <a:p>
            <a:br>
              <a:rPr lang="it-IT" sz="900" dirty="0"/>
            </a:br>
            <a:r>
              <a:rPr lang="it-IT" sz="2400" b="1" dirty="0"/>
              <a:t>Prevenzione Scuola: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Attività di screening rivolta agli studenti mediante questionario  EAT 26 </a:t>
            </a:r>
          </a:p>
          <a:p>
            <a:r>
              <a:rPr lang="it-IT" sz="2400" dirty="0"/>
              <a:t>che ha coinvolto 2013 studenti ( su 2013 test 268 hanno superato il CUT-OFF; 13,3%)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Incontri di restituzione con studenti e insegnanti coinvolgendo almeno 400 persone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Incontri informativi con studenti per fornire strumenti educativi e supporto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Implementazione attività di prevenzione e promozione  mediante modello «Peer </a:t>
            </a:r>
            <a:r>
              <a:rPr lang="it-IT" sz="2400" dirty="0" err="1"/>
              <a:t>education</a:t>
            </a:r>
            <a:r>
              <a:rPr lang="it-IT" sz="2400" dirty="0"/>
              <a:t>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“Open </a:t>
            </a:r>
            <a:r>
              <a:rPr lang="it-IT" sz="2400" dirty="0" err="1"/>
              <a:t>day</a:t>
            </a:r>
            <a:r>
              <a:rPr lang="it-IT" sz="2400" dirty="0"/>
              <a:t> “rivolte alle famiglie per fornire informazioni su comportamenti da tenere e percorsi possibili</a:t>
            </a:r>
          </a:p>
          <a:p>
            <a:br>
              <a:rPr lang="it-IT" sz="1050" dirty="0"/>
            </a:br>
            <a:r>
              <a:rPr lang="it-IT" sz="2400" b="1" dirty="0"/>
              <a:t>Prevenzione Sport:</a:t>
            </a:r>
          </a:p>
          <a:p>
            <a:r>
              <a:rPr lang="it-IT" sz="2400" dirty="0"/>
              <a:t>Corsi di formazione rivolto agli operatori delle Società sportive sul territorio</a:t>
            </a:r>
          </a:p>
          <a:p>
            <a:r>
              <a:rPr lang="it-IT" sz="2400" dirty="0"/>
              <a:t>Spazi dedicati per riflessioni situazioni complesse o a rischio</a:t>
            </a:r>
          </a:p>
          <a:p>
            <a:br>
              <a:rPr lang="it-IT" sz="2800" dirty="0"/>
            </a:br>
            <a:r>
              <a:rPr lang="it-IT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977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Corso di I livello FAD WEBINAR ripetuto su più edizioni</a:t>
            </a:r>
          </a:p>
          <a:p>
            <a:r>
              <a:rPr lang="it-IT" dirty="0"/>
              <a:t>Corso di II Livello in presenza</a:t>
            </a:r>
          </a:p>
          <a:p>
            <a:r>
              <a:rPr lang="it-IT" dirty="0"/>
              <a:t>Training DBT-A (</a:t>
            </a:r>
            <a:r>
              <a:rPr lang="it-IT" dirty="0" err="1"/>
              <a:t>Dialectical</a:t>
            </a:r>
            <a:r>
              <a:rPr lang="it-IT" dirty="0"/>
              <a:t> </a:t>
            </a:r>
            <a:r>
              <a:rPr lang="it-IT" dirty="0" err="1"/>
              <a:t>Behavioral</a:t>
            </a:r>
            <a:r>
              <a:rPr lang="it-IT" dirty="0"/>
              <a:t> </a:t>
            </a:r>
            <a:r>
              <a:rPr lang="it-IT" dirty="0" err="1"/>
              <a:t>Therapy</a:t>
            </a:r>
            <a:r>
              <a:rPr lang="it-IT" dirty="0"/>
              <a:t> for </a:t>
            </a:r>
            <a:r>
              <a:rPr lang="it-IT" dirty="0" err="1"/>
              <a:t>Adolescents</a:t>
            </a:r>
            <a:r>
              <a:rPr lang="it-IT" dirty="0"/>
              <a:t>)</a:t>
            </a:r>
          </a:p>
          <a:p>
            <a:r>
              <a:rPr lang="it-IT" dirty="0"/>
              <a:t>Formazione sul campo e supervisione casi clinici complessi</a:t>
            </a:r>
          </a:p>
          <a:p>
            <a:r>
              <a:rPr lang="it-IT" dirty="0"/>
              <a:t>Giornata di formazione sugli interventi nelle scuole</a:t>
            </a:r>
          </a:p>
          <a:p>
            <a:r>
              <a:rPr lang="it-IT" dirty="0"/>
              <a:t>Formazione dedicata ai DNA in età evolutiva</a:t>
            </a:r>
          </a:p>
          <a:p>
            <a:r>
              <a:rPr lang="it-IT" b="1" dirty="0"/>
              <a:t>Nel complesso sono state formate oltre 2400 persone tra operatori sanitari, scolastici e sociali</a:t>
            </a: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C2BBA81-3CDC-F841-8F8A-DA9541B0578F}"/>
              </a:ext>
            </a:extLst>
          </p:cNvPr>
          <p:cNvSpPr txBox="1"/>
          <p:nvPr/>
        </p:nvSpPr>
        <p:spPr>
          <a:xfrm>
            <a:off x="249383" y="243864"/>
            <a:ext cx="11589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Formazione</a:t>
            </a:r>
          </a:p>
        </p:txBody>
      </p:sp>
    </p:spTree>
    <p:extLst>
      <p:ext uri="{BB962C8B-B14F-4D97-AF65-F5344CB8AC3E}">
        <p14:creationId xmlns:p14="http://schemas.microsoft.com/office/powerpoint/2010/main" val="3295553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it-IT" dirty="0"/>
              <a:t>Applicazione di un percorso di cura (PDTA)  ivi incluso un percorso d’emergenza sia di tipo medico (percorso lilla) che psichiatrico</a:t>
            </a:r>
          </a:p>
          <a:p>
            <a:pPr>
              <a:lnSpc>
                <a:spcPct val="120000"/>
              </a:lnSpc>
            </a:pPr>
            <a:r>
              <a:rPr lang="it-IT" dirty="0"/>
              <a:t>Ricognizione del fabbisogno in termini di ambulatorialità, semi residenzialità, residenzialità ospedaliera e extra ospedaliera nell’ambito dei DNA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b="1" dirty="0"/>
              <a:t>Implementazione di servizi mancanti</a:t>
            </a:r>
            <a:endParaRPr lang="it-IT" dirty="0"/>
          </a:p>
          <a:p>
            <a:pPr>
              <a:lnSpc>
                <a:spcPct val="120000"/>
              </a:lnSpc>
            </a:pPr>
            <a:r>
              <a:rPr lang="it-IT" dirty="0"/>
              <a:t>Attivazione 4 Posti letto presso il CDA Asl 2 Pietra Ligure per pazienti che necessitano di nutrizione artificiale o per comorbidità psichiatriche che richiedano un setting assistenziale peculiare</a:t>
            </a:r>
          </a:p>
          <a:p>
            <a:pPr>
              <a:lnSpc>
                <a:spcPct val="120000"/>
              </a:lnSpc>
            </a:pPr>
            <a:r>
              <a:rPr lang="it-IT" dirty="0"/>
              <a:t>Definizione percorso emergenza-urgenza in collaborazione tra CDA, Medicina d’Urgenza, Rianimazione presso Ospedale Santa Corona di Pietra Ligure Asl 2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1952768-7897-6840-8AED-47BC9643F047}"/>
              </a:ext>
            </a:extLst>
          </p:cNvPr>
          <p:cNvSpPr txBox="1"/>
          <p:nvPr/>
        </p:nvSpPr>
        <p:spPr>
          <a:xfrm>
            <a:off x="249383" y="243864"/>
            <a:ext cx="11589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Percorsi regionali di presa in carico</a:t>
            </a:r>
          </a:p>
        </p:txBody>
      </p:sp>
    </p:spTree>
    <p:extLst>
      <p:ext uri="{BB962C8B-B14F-4D97-AF65-F5344CB8AC3E}">
        <p14:creationId xmlns:p14="http://schemas.microsoft.com/office/powerpoint/2010/main" val="37037877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4" id="{812EA80A-E3EF-414F-9D6F-A091A7332892}" vid="{B6E0CB62-C4EA-46FC-ADFB-97B85E2AC73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Tema4</Template>
  <TotalTime>236</TotalTime>
  <Words>624</Words>
  <Application>Microsoft Office PowerPoint</Application>
  <PresentationFormat>Widescreen</PresentationFormat>
  <Paragraphs>52</Paragraphs>
  <Slides>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Tema4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Pozzo Laura</dc:creator>
  <cp:lastModifiedBy>DeRiz Valentina</cp:lastModifiedBy>
  <cp:revision>14</cp:revision>
  <dcterms:created xsi:type="dcterms:W3CDTF">2024-03-11T15:13:57Z</dcterms:created>
  <dcterms:modified xsi:type="dcterms:W3CDTF">2024-03-13T10:56:42Z</dcterms:modified>
</cp:coreProperties>
</file>