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4" r:id="rId3"/>
    <p:sldId id="277" r:id="rId4"/>
    <p:sldId id="279" r:id="rId5"/>
    <p:sldId id="352" r:id="rId6"/>
    <p:sldId id="283" r:id="rId7"/>
    <p:sldId id="284" r:id="rId8"/>
    <p:sldId id="361" r:id="rId9"/>
    <p:sldId id="295" r:id="rId10"/>
    <p:sldId id="297" r:id="rId11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in gaggero" initials="ag" lastIdx="2" clrIdx="0">
    <p:extLst>
      <p:ext uri="{19B8F6BF-5375-455C-9EA6-DF929625EA0E}">
        <p15:presenceInfo xmlns:p15="http://schemas.microsoft.com/office/powerpoint/2012/main" userId="896ad68721c9a4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9999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 autoAdjust="0"/>
    <p:restoredTop sz="93062" autoAdjust="0"/>
  </p:normalViewPr>
  <p:slideViewPr>
    <p:cSldViewPr>
      <p:cViewPr varScale="1">
        <p:scale>
          <a:sx n="74" d="100"/>
          <a:sy n="74" d="100"/>
        </p:scale>
        <p:origin x="403" y="101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A2153-1C4B-4F60-BE9D-C73A93B6ED49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2E40-CCE0-4A73-ABC4-376937DC9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42E40-CCE0-4A73-ABC4-376937DC9A9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39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6A1B-73EB-4FCD-B175-0427B3686D55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9BB2-CA01-4A26-9E1E-73BC58A650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6A1B-73EB-4FCD-B175-0427B3686D55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9BB2-CA01-4A26-9E1E-73BC58A650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6A1B-73EB-4FCD-B175-0427B3686D55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9BB2-CA01-4A26-9E1E-73BC58A650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6A1B-73EB-4FCD-B175-0427B3686D55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9BB2-CA01-4A26-9E1E-73BC58A650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6A1B-73EB-4FCD-B175-0427B3686D55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9BB2-CA01-4A26-9E1E-73BC58A650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6A1B-73EB-4FCD-B175-0427B3686D55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9BB2-CA01-4A26-9E1E-73BC58A650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6A1B-73EB-4FCD-B175-0427B3686D55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9BB2-CA01-4A26-9E1E-73BC58A650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6A1B-73EB-4FCD-B175-0427B3686D55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9BB2-CA01-4A26-9E1E-73BC58A650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6A1B-73EB-4FCD-B175-0427B3686D55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9BB2-CA01-4A26-9E1E-73BC58A650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6A1B-73EB-4FCD-B175-0427B3686D55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9BB2-CA01-4A26-9E1E-73BC58A650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6A1B-73EB-4FCD-B175-0427B3686D55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9BB2-CA01-4A26-9E1E-73BC58A650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6A1B-73EB-4FCD-B175-0427B3686D55}" type="datetimeFigureOut">
              <a:rPr lang="fr-FR" smtClean="0"/>
              <a:pPr/>
              <a:t>05/05/2019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9BB2-CA01-4A26-9E1E-73BC58A650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fr.wikiversity.org/wiki/Fichier:SAP-Logo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 descr="Résultat de recherche d'images pour &quot;logo sm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33" name="AutoShape 9" descr="Résultat de recherche d'images pour &quot;logo sm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35" name="AutoShape 11" descr="Résultat de recherche d'images pour &quot;logo sm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ACD8E7-E047-4764-8761-CEB683F9D312}"/>
              </a:ext>
            </a:extLst>
          </p:cNvPr>
          <p:cNvSpPr txBox="1"/>
          <p:nvPr/>
        </p:nvSpPr>
        <p:spPr>
          <a:xfrm>
            <a:off x="3905433" y="8127695"/>
            <a:ext cx="22647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2" tooltip="https://fr.wikiversity.org/wiki/Fichier:SAP-Logo.svg"/>
              </a:rPr>
              <a:t>Cette photo</a:t>
            </a:r>
            <a:r>
              <a:rPr lang="fr-FR" sz="900"/>
              <a:t> par Auteur inconnu est soumis à la licence </a:t>
            </a:r>
            <a:r>
              <a:rPr lang="fr-FR" sz="900">
                <a:hlinkClick r:id="rId3" tooltip="https://creativecommons.org/licenses/by-sa/3.0/"/>
              </a:rPr>
              <a:t>CC BY-SA</a:t>
            </a:r>
            <a:endParaRPr lang="fr-FR" sz="90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3CC4CF23-0C90-4BA1-A4BB-2D8D809B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764" y="5301208"/>
            <a:ext cx="9931503" cy="1096554"/>
          </a:xfrm>
          <a:pattFill prst="trellis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>
            <a:normAutofit fontScale="90000"/>
          </a:bodyPr>
          <a:lstStyle/>
          <a:p>
            <a:br>
              <a:rPr lang="fr-FR" b="1" dirty="0">
                <a:solidFill>
                  <a:schemeClr val="accent3">
                    <a:lumMod val="75000"/>
                  </a:schemeClr>
                </a:solidFill>
                <a:latin typeface="Calibri Light" pitchFamily="34" charset="0"/>
              </a:rPr>
            </a:br>
            <a:r>
              <a:rPr lang="fr-FR" sz="6000" b="1" dirty="0">
                <a:solidFill>
                  <a:schemeClr val="accent3">
                    <a:lumMod val="75000"/>
                  </a:schemeClr>
                </a:solidFill>
                <a:latin typeface="Calibri Light" pitchFamily="34" charset="0"/>
              </a:rPr>
              <a:t>ROAD-BOOK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F83584-256E-4AE4-81F4-6B51D15A5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899974" cy="4664086"/>
          </a:xfrm>
          <a:prstGeom prst="rect">
            <a:avLst/>
          </a:prstGeom>
        </p:spPr>
      </p:pic>
      <p:sp>
        <p:nvSpPr>
          <p:cNvPr id="6" name="Parchemin : horizontal 5">
            <a:extLst>
              <a:ext uri="{FF2B5EF4-FFF2-40B4-BE49-F238E27FC236}">
                <a16:creationId xmlns:a16="http://schemas.microsoft.com/office/drawing/2014/main" id="{4A959C80-6889-466A-98CE-BEA758B8C9A6}"/>
              </a:ext>
            </a:extLst>
          </p:cNvPr>
          <p:cNvSpPr/>
          <p:nvPr/>
        </p:nvSpPr>
        <p:spPr>
          <a:xfrm>
            <a:off x="2648744" y="5634194"/>
            <a:ext cx="4608512" cy="109655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80DA4A69-E64A-4666-AC73-4B233597D317}"/>
              </a:ext>
            </a:extLst>
          </p:cNvPr>
          <p:cNvSpPr txBox="1">
            <a:spLocks/>
          </p:cNvSpPr>
          <p:nvPr/>
        </p:nvSpPr>
        <p:spPr>
          <a:xfrm rot="18989638">
            <a:off x="-1238891" y="1303287"/>
            <a:ext cx="5239982" cy="247957"/>
          </a:xfrm>
          <a:prstGeom prst="rect">
            <a:avLst/>
          </a:prstGeom>
          <a:pattFill prst="trellis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accent3">
                  <a:lumMod val="75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6830" t="34330" r="66059" b="22759"/>
          <a:stretch>
            <a:fillRect/>
          </a:stretch>
        </p:blipFill>
        <p:spPr bwMode="auto">
          <a:xfrm>
            <a:off x="1381100" y="1285860"/>
            <a:ext cx="71438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4516" y="178575"/>
            <a:ext cx="5231612" cy="114300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92D050"/>
                </a:solidFill>
                <a:latin typeface="Calibri Light" pitchFamily="34" charset="0"/>
              </a:rPr>
              <a:t>ETAPE 6 – GRIMALDI FORUM EVER MONACO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381100" y="4857760"/>
            <a:ext cx="7310937" cy="1785950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1200" b="1" dirty="0">
                <a:latin typeface="Calibri Light" pitchFamily="34" charset="0"/>
              </a:rPr>
              <a:t>GRIMALDI FORUM  EVER MONACO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fr-FR" sz="1200" b="1" dirty="0">
                <a:latin typeface="Calibri Light" pitchFamily="34" charset="0"/>
              </a:rPr>
              <a:t>10 Avenue Princesse Grace , 98000  Monaco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fr-FR" sz="1200" i="1" dirty="0">
              <a:solidFill>
                <a:srgbClr val="92D050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Astuce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: Suivez les </a:t>
            </a:r>
            <a:r>
              <a:rPr lang="fr-FR" sz="1200" dirty="0">
                <a:latin typeface="Calibri Light" pitchFamily="34" charset="0"/>
              </a:rPr>
              <a:t>panneaux d’indication Riviera Electric Challenge tout au long du parcours pour éviter les détours énergivores et rejoindre l’arrivée sans recharger.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itchFamily="34" charset="0"/>
              </a:rPr>
              <a:t>Contacts Rotary: Responsable de l’étape (en cas de problème) </a:t>
            </a:r>
            <a:r>
              <a:rPr lang="fr-FR" sz="1200" b="1" dirty="0">
                <a:solidFill>
                  <a:srgbClr val="FF0000"/>
                </a:solidFill>
                <a:latin typeface="Calibri Light" pitchFamily="34" charset="0"/>
              </a:rPr>
              <a:t>Jean-Paul </a:t>
            </a:r>
            <a:r>
              <a:rPr lang="fr-FR" sz="1200" b="1" dirty="0" err="1">
                <a:solidFill>
                  <a:srgbClr val="FF0000"/>
                </a:solidFill>
                <a:latin typeface="Calibri Light" pitchFamily="34" charset="0"/>
              </a:rPr>
              <a:t>Riverin</a:t>
            </a:r>
            <a:r>
              <a:rPr lang="fr-FR" sz="1200" b="1" dirty="0">
                <a:solidFill>
                  <a:srgbClr val="FF0000"/>
                </a:solidFill>
                <a:latin typeface="Calibri Light" pitchFamily="34" charset="0"/>
              </a:rPr>
              <a:t> / 06.82.28.99.94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pic>
        <p:nvPicPr>
          <p:cNvPr id="12" name="Image 11" descr="logo REC 2018new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92" y="214290"/>
            <a:ext cx="1285884" cy="1091911"/>
          </a:xfrm>
          <a:prstGeom prst="rect">
            <a:avLst/>
          </a:prstGeom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/>
          <a:srcRect l="66884" t="45833" r="18273" b="11425"/>
          <a:stretch>
            <a:fillRect/>
          </a:stretch>
        </p:blipFill>
        <p:spPr bwMode="auto">
          <a:xfrm>
            <a:off x="6310322" y="2643182"/>
            <a:ext cx="2381716" cy="21431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991FE12-594B-4773-B5EB-A86269CBB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395" y="-30063"/>
            <a:ext cx="1767982" cy="14573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0752" y="170856"/>
            <a:ext cx="5231612" cy="114300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92D050"/>
                </a:solidFill>
                <a:latin typeface="Calibri Light" pitchFamily="34" charset="0"/>
              </a:rPr>
              <a:t>Points étapes</a:t>
            </a:r>
          </a:p>
        </p:txBody>
      </p:sp>
      <p:pic>
        <p:nvPicPr>
          <p:cNvPr id="11" name="Image 10" descr="logo REC 2018new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92" y="214290"/>
            <a:ext cx="1285884" cy="1091911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46469"/>
              </p:ext>
            </p:extLst>
          </p:nvPr>
        </p:nvGraphicFramePr>
        <p:xfrm>
          <a:off x="1099407" y="1479819"/>
          <a:ext cx="4143404" cy="461431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5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Première journée</a:t>
                      </a:r>
                      <a:endParaRPr lang="fr-FR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Départ</a:t>
                      </a:r>
                      <a:endParaRPr lang="fr-FR" sz="140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Arrivée</a:t>
                      </a:r>
                      <a:endParaRPr lang="fr-FR" sz="140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10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Cagnes-sur-Mer </a:t>
                      </a:r>
                    </a:p>
                    <a:p>
                      <a:pPr algn="ctr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(Place Saint-Pierre </a:t>
                      </a:r>
                    </a:p>
                    <a:p>
                      <a:pPr algn="ctr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 Cros de Cagnes)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St laurent du var</a:t>
                      </a:r>
                      <a:endParaRPr lang="fr-FR" sz="1200" dirty="0"/>
                    </a:p>
                    <a:p>
                      <a:pPr marL="0" algn="ctr" defTabSz="914400" rtl="0" eaLnBrk="1" latinLnBrk="0" hangingPunct="1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(Mairie)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St laurent du var</a:t>
                      </a:r>
                      <a:endParaRPr lang="fr-FR" sz="1200" dirty="0"/>
                    </a:p>
                    <a:p>
                      <a:pPr marL="0" algn="ctr" defTabSz="914400" rtl="0" eaLnBrk="1" latinLnBrk="0" hangingPunct="1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(Mairie)</a:t>
                      </a:r>
                    </a:p>
                    <a:p>
                      <a:pPr algn="ctr"/>
                      <a:endParaRPr lang="fr-FR" sz="14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/>
                        <a:t>Nice </a:t>
                      </a:r>
                    </a:p>
                    <a:p>
                      <a:pPr algn="ctr"/>
                      <a:r>
                        <a:rPr lang="fr-FR" sz="1200" baseline="0" dirty="0"/>
                        <a:t>(Place Massena)</a:t>
                      </a:r>
                      <a:endParaRPr lang="fr-FR" sz="120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  <a:p>
                      <a:pPr algn="ctr"/>
                      <a:endParaRPr lang="fr-FR" sz="120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08"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/>
                        <a:t>Nice </a:t>
                      </a:r>
                    </a:p>
                    <a:p>
                      <a:pPr algn="ctr"/>
                      <a:r>
                        <a:rPr lang="fr-FR" sz="1400" baseline="0" dirty="0"/>
                        <a:t>(Place Massena)</a:t>
                      </a:r>
                      <a:endParaRPr lang="fr-FR" sz="140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  <a:p>
                      <a:pPr algn="ctr"/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/>
                        <a:t>Menton</a:t>
                      </a:r>
                    </a:p>
                    <a:p>
                      <a:pPr algn="ctr"/>
                      <a:r>
                        <a:rPr lang="fr-FR" sz="1200" baseline="0" dirty="0"/>
                        <a:t>(Casino Barrière Coté mer)</a:t>
                      </a:r>
                      <a:endParaRPr lang="fr-FR" sz="120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50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Menton</a:t>
                      </a:r>
                    </a:p>
                    <a:p>
                      <a:pPr algn="ctr"/>
                      <a:r>
                        <a:rPr lang="fr-FR" sz="1400" dirty="0"/>
                        <a:t> </a:t>
                      </a:r>
                      <a:r>
                        <a:rPr lang="fr-FR" sz="1200" baseline="0" dirty="0"/>
                        <a:t>(Casino Barriere Coté mer)</a:t>
                      </a:r>
                      <a:endParaRPr lang="fr-FR" sz="140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/>
                        <a:t>Dolceacqua </a:t>
                      </a:r>
                    </a:p>
                    <a:p>
                      <a:pPr algn="ctr"/>
                      <a:r>
                        <a:rPr lang="fr-FR" sz="1400" baseline="0" dirty="0"/>
                        <a:t>(Place du centre ville)</a:t>
                      </a:r>
                      <a:endParaRPr lang="fr-FR" sz="160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  <a:p>
                      <a:pPr algn="ctr"/>
                      <a:endParaRPr lang="fr-FR" sz="140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72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66460"/>
              </p:ext>
            </p:extLst>
          </p:nvPr>
        </p:nvGraphicFramePr>
        <p:xfrm>
          <a:off x="5453034" y="1460843"/>
          <a:ext cx="4095744" cy="1210897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47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646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Deuxième journée</a:t>
                      </a:r>
                      <a:endParaRPr lang="fr-FR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Départ</a:t>
                      </a:r>
                      <a:endParaRPr lang="fr-FR" sz="140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Arrivée</a:t>
                      </a:r>
                      <a:endParaRPr lang="fr-FR" sz="140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97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Dolceacqua </a:t>
                      </a:r>
                    </a:p>
                    <a:p>
                      <a:pPr algn="ctr"/>
                      <a:r>
                        <a:rPr lang="fr-FR" sz="1200" dirty="0"/>
                        <a:t>(Place</a:t>
                      </a:r>
                      <a:r>
                        <a:rPr lang="fr-FR" sz="1200" baseline="0" dirty="0"/>
                        <a:t> du centre ville)</a:t>
                      </a:r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Périnaldo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81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Périnaldo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/>
                        <a:t>San Rémo</a:t>
                      </a:r>
                      <a:endParaRPr lang="fr-FR" sz="1200" baseline="0" dirty="0"/>
                    </a:p>
                    <a:p>
                      <a:pPr algn="ctr"/>
                      <a:r>
                        <a:rPr lang="fr-FR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(casino)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 Rémo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(casino)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Ospedaletti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8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Ospedaletti</a:t>
                      </a:r>
                    </a:p>
                    <a:p>
                      <a:pPr algn="ctr"/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  <a:p>
                      <a:pPr algn="ctr"/>
                      <a:r>
                        <a:rPr lang="fr-FR" sz="1600" dirty="0" err="1"/>
                        <a:t>Ventimiglia</a:t>
                      </a:r>
                      <a:endParaRPr lang="fr-FR" sz="1600" dirty="0"/>
                    </a:p>
                    <a:p>
                      <a:pPr algn="ctr"/>
                      <a:endParaRPr lang="fr-FR" sz="140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Ventimiglia</a:t>
                      </a:r>
                    </a:p>
                    <a:p>
                      <a:pPr algn="ctr"/>
                      <a:endParaRPr lang="fr-FR" sz="1400" baseline="0" dirty="0">
                        <a:latin typeface="Calibri Light" pitchFamily="34" charset="0"/>
                      </a:endParaRPr>
                    </a:p>
                    <a:p>
                      <a:pPr algn="ctr"/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/>
                        <a:t>Mairie de Monaco</a:t>
                      </a:r>
                    </a:p>
                    <a:p>
                      <a:pPr algn="ctr"/>
                      <a:endParaRPr lang="fr-FR" sz="1400" baseline="0" dirty="0"/>
                    </a:p>
                    <a:p>
                      <a:pPr algn="ctr"/>
                      <a:endParaRPr lang="fr-FR" sz="1400" baseline="0" dirty="0"/>
                    </a:p>
                    <a:p>
                      <a:pPr algn="ctr"/>
                      <a:endParaRPr lang="fr-FR" sz="1400" baseline="0" dirty="0"/>
                    </a:p>
                    <a:p>
                      <a:pPr algn="ctr"/>
                      <a:endParaRPr lang="fr-FR" sz="1400" baseline="0" dirty="0"/>
                    </a:p>
                    <a:p>
                      <a:pPr algn="ctr"/>
                      <a:endParaRPr lang="fr-FR" sz="1400" baseline="0" dirty="0">
                        <a:latin typeface="Calibri Light" pitchFamily="34" charset="0"/>
                      </a:endParaRPr>
                    </a:p>
                    <a:p>
                      <a:pPr algn="ctr"/>
                      <a:endParaRPr lang="fr-FR" sz="1400" baseline="0" dirty="0">
                        <a:latin typeface="Calibri Light" pitchFamily="34" charset="0"/>
                      </a:endParaRPr>
                    </a:p>
                    <a:p>
                      <a:pPr algn="ctr"/>
                      <a:endParaRPr lang="fr-FR" sz="1400" baseline="0" dirty="0">
                        <a:latin typeface="Calibri Light" pitchFamily="34" charset="0"/>
                      </a:endParaRPr>
                    </a:p>
                    <a:p>
                      <a:pPr algn="ctr"/>
                      <a:endParaRPr lang="fr-FR" sz="1400" baseline="0" dirty="0">
                        <a:latin typeface="Calibri Light" pitchFamily="34" charset="0"/>
                      </a:endParaRPr>
                    </a:p>
                    <a:p>
                      <a:pPr algn="ctr"/>
                      <a:endParaRPr lang="fr-FR" sz="1200" baseline="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0409">
                <a:tc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aseline="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6095287"/>
                  </a:ext>
                </a:extLst>
              </a:tr>
              <a:tr h="860409">
                <a:tc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aseline="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1105910"/>
                  </a:ext>
                </a:extLst>
              </a:tr>
              <a:tr h="860409">
                <a:tc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aseline="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6503540"/>
                  </a:ext>
                </a:extLst>
              </a:tr>
              <a:tr h="860409">
                <a:tc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aseline="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2411059"/>
                  </a:ext>
                </a:extLst>
              </a:tr>
              <a:tr h="860409">
                <a:tc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aseline="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1908399"/>
                  </a:ext>
                </a:extLst>
              </a:tr>
              <a:tr h="860409">
                <a:tc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aseline="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8928328"/>
                  </a:ext>
                </a:extLst>
              </a:tr>
              <a:tr h="860409">
                <a:tc>
                  <a:txBody>
                    <a:bodyPr/>
                    <a:lstStyle/>
                    <a:p>
                      <a:pPr algn="ctr"/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aseline="0" dirty="0">
                        <a:latin typeface="Calibri Light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06905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8F07D2DC-C4F7-4F6A-97BA-4EA294C43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45"/>
            <a:ext cx="1738824" cy="1457329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92104786-C3F9-4E23-93ED-B190B15D7628}"/>
              </a:ext>
            </a:extLst>
          </p:cNvPr>
          <p:cNvSpPr txBox="1">
            <a:spLocks/>
          </p:cNvSpPr>
          <p:nvPr/>
        </p:nvSpPr>
        <p:spPr>
          <a:xfrm rot="19657550">
            <a:off x="-1175850" y="1298203"/>
            <a:ext cx="5992141" cy="238870"/>
          </a:xfrm>
          <a:prstGeom prst="rect">
            <a:avLst/>
          </a:prstGeom>
          <a:pattFill prst="trellis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accent3">
                  <a:lumMod val="7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C36579-B6F6-4EAE-805B-B81FB576B340}"/>
              </a:ext>
            </a:extLst>
          </p:cNvPr>
          <p:cNvSpPr txBox="1"/>
          <p:nvPr/>
        </p:nvSpPr>
        <p:spPr>
          <a:xfrm>
            <a:off x="5453034" y="6022429"/>
            <a:ext cx="42007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                              </a:t>
            </a:r>
            <a:endParaRPr lang="fr-FR" sz="1400" dirty="0">
              <a:solidFill>
                <a:schemeClr val="dk1"/>
              </a:solidFill>
            </a:endParaRPr>
          </a:p>
          <a:p>
            <a:endParaRPr lang="fr-FR" sz="1400" dirty="0">
              <a:solidFill>
                <a:schemeClr val="dk1"/>
              </a:solidFill>
            </a:endParaRPr>
          </a:p>
          <a:p>
            <a:r>
              <a:rPr lang="fr-FR" sz="1400" dirty="0">
                <a:solidFill>
                  <a:schemeClr val="dk1"/>
                </a:solidFill>
              </a:rPr>
              <a:t>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0CD0E5-D6D3-42C6-995F-0ADCB79E7F40}"/>
              </a:ext>
            </a:extLst>
          </p:cNvPr>
          <p:cNvSpPr/>
          <p:nvPr/>
        </p:nvSpPr>
        <p:spPr>
          <a:xfrm>
            <a:off x="5484397" y="5768245"/>
            <a:ext cx="4109829" cy="535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</a:rPr>
              <a:t>    Mairie de Monaco                  </a:t>
            </a:r>
            <a:r>
              <a:rPr lang="fr-FR" sz="1400" dirty="0">
                <a:solidFill>
                  <a:schemeClr val="dk1"/>
                </a:solidFill>
              </a:rPr>
              <a:t>Grimaldi Forum Ever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0319" y="0"/>
            <a:ext cx="6455748" cy="1223049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92D050"/>
                </a:solidFill>
                <a:latin typeface="Calibri Light" pitchFamily="34" charset="0"/>
              </a:rPr>
              <a:t> ETAPE 2 – MAIRIE DE SAINT LAURENT-DU-VAR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4688" y="5005672"/>
            <a:ext cx="6990434" cy="1591680"/>
          </a:xfrm>
          <a:ln w="5715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1200" b="1" dirty="0">
                <a:latin typeface="Calibri Light" pitchFamily="34" charset="0"/>
              </a:rPr>
              <a:t>Mairie  De Saint Laurent-sur-Var</a:t>
            </a:r>
          </a:p>
          <a:p>
            <a:pPr algn="ctr">
              <a:buNone/>
            </a:pPr>
            <a:r>
              <a:rPr lang="fr-FR" sz="1200" b="1" dirty="0">
                <a:latin typeface="Calibri Light" pitchFamily="34" charset="0"/>
              </a:rPr>
              <a:t>222 Esplanade. du Levant ,  06700 Saint-Laurent-du-Var</a:t>
            </a:r>
          </a:p>
          <a:p>
            <a:pPr algn="ctr">
              <a:buNone/>
            </a:pPr>
            <a:endParaRPr lang="fr-FR" sz="1200" dirty="0"/>
          </a:p>
          <a:p>
            <a:pPr algn="ctr">
              <a:buNone/>
            </a:pPr>
            <a:r>
              <a:rPr lang="fr-FR" sz="1200" b="1" dirty="0">
                <a:latin typeface="Calibri Light" pitchFamily="34" charset="0"/>
              </a:rPr>
              <a:t>Astuce</a:t>
            </a:r>
            <a:r>
              <a:rPr lang="fr-FR" sz="1200" dirty="0">
                <a:latin typeface="Calibri Light" pitchFamily="34" charset="0"/>
              </a:rPr>
              <a:t>: Suivez les panneaux d’indication Riviera Electric Challenge tout au long du parcours pour éviter les détours énergivores et rejoindre l’arrivée sans recharger.</a:t>
            </a:r>
          </a:p>
          <a:p>
            <a:pPr algn="ctr">
              <a:buNone/>
            </a:pPr>
            <a:endParaRPr lang="fr-FR" sz="1200" dirty="0">
              <a:latin typeface="Calibri Light" pitchFamily="34" charset="0"/>
            </a:endParaRPr>
          </a:p>
          <a:p>
            <a:pPr algn="ctr">
              <a:buNone/>
            </a:pPr>
            <a:r>
              <a:rPr lang="fr-FR" sz="1200" b="1" dirty="0">
                <a:solidFill>
                  <a:srgbClr val="FF0000"/>
                </a:solidFill>
                <a:latin typeface="Calibri Light" pitchFamily="34" charset="0"/>
              </a:rPr>
              <a:t>Contacts Rotary: Responsable de l’étape (en cas de problème) Francis Walter / 06.80.01.75.37</a:t>
            </a:r>
          </a:p>
          <a:p>
            <a:pPr algn="ctr">
              <a:buNone/>
            </a:pPr>
            <a:endParaRPr lang="fr-FR" sz="1500" dirty="0">
              <a:latin typeface="Calibri Light" pitchFamily="34" charset="0"/>
            </a:endParaRPr>
          </a:p>
        </p:txBody>
      </p:sp>
      <p:pic>
        <p:nvPicPr>
          <p:cNvPr id="11" name="Image 10" descr="logo REC 2018new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92" y="214290"/>
            <a:ext cx="1285884" cy="10919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5C944E-CEA3-418A-9365-D62C39989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45"/>
            <a:ext cx="1738824" cy="14573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53C7F0B-629F-403A-88FD-92D48C5D9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190" y="793848"/>
            <a:ext cx="6120680" cy="417348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8322598D-9B14-46AE-AF5E-240BA61AB36F}"/>
              </a:ext>
            </a:extLst>
          </p:cNvPr>
          <p:cNvSpPr txBox="1">
            <a:spLocks/>
          </p:cNvSpPr>
          <p:nvPr/>
        </p:nvSpPr>
        <p:spPr>
          <a:xfrm rot="19502015">
            <a:off x="-1291567" y="1391959"/>
            <a:ext cx="5992141" cy="119100"/>
          </a:xfrm>
          <a:prstGeom prst="rect">
            <a:avLst/>
          </a:prstGeom>
          <a:pattFill prst="trellis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accent3">
                  <a:lumMod val="75000"/>
                </a:schemeClr>
              </a:solidFill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0183" y="102674"/>
            <a:ext cx="5231612" cy="114300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92D050"/>
                </a:solidFill>
                <a:latin typeface="Calibri Light" pitchFamily="34" charset="0"/>
              </a:rPr>
              <a:t>ETAPE 3 –NICE PLACE MASSENA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1100" y="5072050"/>
            <a:ext cx="7143800" cy="1785950"/>
          </a:xfrm>
          <a:ln w="5715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1200" b="1" dirty="0">
                <a:latin typeface="Calibri Light" pitchFamily="34" charset="0"/>
              </a:rPr>
              <a:t>PLACE MASSENA </a:t>
            </a:r>
          </a:p>
          <a:p>
            <a:pPr algn="ctr">
              <a:buNone/>
            </a:pPr>
            <a:r>
              <a:rPr lang="fr-FR" sz="1200" b="1" dirty="0">
                <a:latin typeface="Calibri Light" pitchFamily="34" charset="0"/>
              </a:rPr>
              <a:t>06000 Nice</a:t>
            </a:r>
          </a:p>
          <a:p>
            <a:pPr algn="ctr">
              <a:buNone/>
            </a:pPr>
            <a:endParaRPr lang="fr-FR" sz="1200" b="1" dirty="0">
              <a:solidFill>
                <a:srgbClr val="C00000"/>
              </a:solidFill>
              <a:latin typeface="Calibri Light" pitchFamily="34" charset="0"/>
            </a:endParaRPr>
          </a:p>
          <a:p>
            <a:pPr algn="ctr">
              <a:buNone/>
            </a:pPr>
            <a:r>
              <a:rPr lang="fr-FR" sz="1200" b="1" dirty="0">
                <a:latin typeface="Calibri Light" pitchFamily="34" charset="0"/>
              </a:rPr>
              <a:t>Astuce</a:t>
            </a:r>
            <a:r>
              <a:rPr lang="fr-FR" sz="1200" dirty="0">
                <a:latin typeface="Calibri Light" pitchFamily="34" charset="0"/>
              </a:rPr>
              <a:t>: Suivez les flèches panneaux d’indication Riviera Electric Challenge tout au long du parcours pour éviter les détours énergivores et rejoindre l’arrivée sans recharger.</a:t>
            </a:r>
          </a:p>
          <a:p>
            <a:pPr algn="ctr">
              <a:buNone/>
            </a:pPr>
            <a:endParaRPr lang="fr-FR" sz="1200" b="1" dirty="0">
              <a:latin typeface="Calibri Light" pitchFamily="34" charset="0"/>
            </a:endParaRPr>
          </a:p>
          <a:p>
            <a:pPr algn="ctr">
              <a:buNone/>
            </a:pPr>
            <a:r>
              <a:rPr lang="fr-FR" sz="1200" b="1" dirty="0">
                <a:solidFill>
                  <a:srgbClr val="FF0000"/>
                </a:solidFill>
                <a:latin typeface="Calibri Light" pitchFamily="34" charset="0"/>
              </a:rPr>
              <a:t>Contacts Rotary: Responsable de l’étape : </a:t>
            </a:r>
            <a:r>
              <a:rPr lang="fr-FR" sz="1200" b="1" dirty="0" err="1">
                <a:solidFill>
                  <a:srgbClr val="FF0000"/>
                </a:solidFill>
                <a:latin typeface="Calibri Light" pitchFamily="34" charset="0"/>
              </a:rPr>
              <a:t>Tran</a:t>
            </a:r>
            <a:r>
              <a:rPr lang="fr-FR" sz="1200" b="1" dirty="0">
                <a:solidFill>
                  <a:srgbClr val="FF0000"/>
                </a:solidFill>
                <a:latin typeface="Calibri Light" pitchFamily="34" charset="0"/>
              </a:rPr>
              <a:t> Dinh </a:t>
            </a:r>
            <a:r>
              <a:rPr lang="fr-FR" sz="1200" b="1" dirty="0" err="1">
                <a:solidFill>
                  <a:srgbClr val="FF0000"/>
                </a:solidFill>
                <a:latin typeface="Calibri Light" pitchFamily="34" charset="0"/>
              </a:rPr>
              <a:t>Hoan</a:t>
            </a:r>
            <a:r>
              <a:rPr lang="fr-FR" sz="1200" b="1" dirty="0">
                <a:solidFill>
                  <a:srgbClr val="FF0000"/>
                </a:solidFill>
                <a:latin typeface="Calibri Light" pitchFamily="34" charset="0"/>
              </a:rPr>
              <a:t> / 06.86.48.76.76</a:t>
            </a:r>
          </a:p>
        </p:txBody>
      </p:sp>
      <p:pic>
        <p:nvPicPr>
          <p:cNvPr id="11" name="Image 10" descr="logo REC 2018new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92" y="214290"/>
            <a:ext cx="1285884" cy="10919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B715A66-9D2F-4285-8882-D9EAA2F3D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45"/>
            <a:ext cx="1738824" cy="14573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E915B3-F5E0-470C-B6E6-2B5147F00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016" y="1081075"/>
            <a:ext cx="5905500" cy="3990975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224EB675-9F24-48A1-8171-893CD5252BAA}"/>
              </a:ext>
            </a:extLst>
          </p:cNvPr>
          <p:cNvSpPr txBox="1">
            <a:spLocks/>
          </p:cNvSpPr>
          <p:nvPr/>
        </p:nvSpPr>
        <p:spPr>
          <a:xfrm rot="19657550">
            <a:off x="-921339" y="1126239"/>
            <a:ext cx="5992141" cy="238870"/>
          </a:xfrm>
          <a:prstGeom prst="rect">
            <a:avLst/>
          </a:prstGeom>
          <a:pattFill prst="trellis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accent3">
                  <a:lumMod val="75000"/>
                </a:schemeClr>
              </a:solidFill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F4ACAC5-20A4-4715-A476-6945E461E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025" y="760070"/>
            <a:ext cx="6331223" cy="42609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89D29C9-0D09-4A64-AC2A-F85990E00F0B}"/>
              </a:ext>
            </a:extLst>
          </p:cNvPr>
          <p:cNvSpPr txBox="1"/>
          <p:nvPr/>
        </p:nvSpPr>
        <p:spPr>
          <a:xfrm>
            <a:off x="2208385" y="5276611"/>
            <a:ext cx="64807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Arrivée place Massena, les commissaires d’étapes vous indiqueront le passage, merci de rouler prudemment</a:t>
            </a:r>
          </a:p>
          <a:p>
            <a:endParaRPr lang="fr-FR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400" b="1" dirty="0">
                <a:solidFill>
                  <a:srgbClr val="FF0000"/>
                </a:solidFill>
                <a:latin typeface="Calibri Light" pitchFamily="34" charset="0"/>
              </a:rPr>
              <a:t>Contacts Rotary: Responsable de l’étape : </a:t>
            </a:r>
            <a:r>
              <a:rPr lang="fr-FR" sz="1400" b="1" dirty="0" err="1">
                <a:solidFill>
                  <a:srgbClr val="FF0000"/>
                </a:solidFill>
                <a:latin typeface="Calibri Light" pitchFamily="34" charset="0"/>
              </a:rPr>
              <a:t>Tran</a:t>
            </a:r>
            <a:r>
              <a:rPr lang="fr-FR" sz="1400" b="1" dirty="0">
                <a:solidFill>
                  <a:srgbClr val="FF0000"/>
                </a:solidFill>
                <a:latin typeface="Calibri Light" pitchFamily="34" charset="0"/>
              </a:rPr>
              <a:t> Dinh </a:t>
            </a:r>
            <a:r>
              <a:rPr lang="fr-FR" sz="1400" b="1" dirty="0" err="1">
                <a:solidFill>
                  <a:srgbClr val="FF0000"/>
                </a:solidFill>
                <a:latin typeface="Calibri Light" pitchFamily="34" charset="0"/>
              </a:rPr>
              <a:t>Hoan</a:t>
            </a:r>
            <a:r>
              <a:rPr lang="fr-FR" sz="1400" b="1" dirty="0">
                <a:solidFill>
                  <a:srgbClr val="FF0000"/>
                </a:solidFill>
                <a:latin typeface="Calibri Light" pitchFamily="34" charset="0"/>
              </a:rPr>
              <a:t> / 06.86.48.76.76</a:t>
            </a:r>
          </a:p>
          <a:p>
            <a:endParaRPr lang="fr-FR" sz="1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202FD1-5211-45E1-B1B2-BA6F78E98265}"/>
              </a:ext>
            </a:extLst>
          </p:cNvPr>
          <p:cNvSpPr txBox="1"/>
          <p:nvPr/>
        </p:nvSpPr>
        <p:spPr>
          <a:xfrm>
            <a:off x="4232920" y="42845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</a:t>
            </a:r>
            <a:r>
              <a:rPr lang="fr-FR" sz="2400" b="1" dirty="0">
                <a:solidFill>
                  <a:srgbClr val="92D050"/>
                </a:solidFill>
                <a:latin typeface="Calibri Light" pitchFamily="34" charset="0"/>
                <a:ea typeface="+mj-ea"/>
                <a:cs typeface="+mj-cs"/>
              </a:rPr>
              <a:t>Arrêt Place Massena à Nice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BD4F96-AC49-4D15-92D7-FADCB593A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45"/>
            <a:ext cx="1738824" cy="145732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8B38B15-49AB-40B2-9B8C-D00C8274C4A0}"/>
              </a:ext>
            </a:extLst>
          </p:cNvPr>
          <p:cNvSpPr txBox="1">
            <a:spLocks/>
          </p:cNvSpPr>
          <p:nvPr/>
        </p:nvSpPr>
        <p:spPr>
          <a:xfrm rot="19502015">
            <a:off x="-995398" y="1308053"/>
            <a:ext cx="5992141" cy="238870"/>
          </a:xfrm>
          <a:prstGeom prst="rect">
            <a:avLst/>
          </a:prstGeom>
          <a:pattFill prst="trellis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accent3">
                  <a:lumMod val="7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2E66253-4279-482C-8007-ED111D15ED77}"/>
              </a:ext>
            </a:extLst>
          </p:cNvPr>
          <p:cNvSpPr txBox="1">
            <a:spLocks/>
          </p:cNvSpPr>
          <p:nvPr/>
        </p:nvSpPr>
        <p:spPr>
          <a:xfrm>
            <a:off x="1839556" y="5021051"/>
            <a:ext cx="7217900" cy="1425111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FR" sz="1200" b="1" dirty="0">
                <a:latin typeface="Calibri Light" pitchFamily="34" charset="0"/>
              </a:rPr>
              <a:t>Place Massena Nice</a:t>
            </a:r>
          </a:p>
          <a:p>
            <a:pPr algn="ctr">
              <a:buFont typeface="Arial" pitchFamily="34" charset="0"/>
              <a:buNone/>
            </a:pPr>
            <a:endParaRPr lang="fr-FR" sz="1200" b="1" dirty="0">
              <a:solidFill>
                <a:srgbClr val="C00000"/>
              </a:solidFill>
              <a:latin typeface="Calibri Light" pitchFamily="34" charset="0"/>
            </a:endParaRPr>
          </a:p>
          <a:p>
            <a:pPr algn="ctr">
              <a:buFont typeface="Arial" pitchFamily="34" charset="0"/>
              <a:buNone/>
            </a:pPr>
            <a:endParaRPr lang="fr-FR" sz="1200" b="1" dirty="0">
              <a:solidFill>
                <a:srgbClr val="92D050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7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D10AD7-DBB1-426F-9E1D-5B5EDFFF1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062" y="15435"/>
            <a:ext cx="10127062" cy="6553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33857" y="68970"/>
            <a:ext cx="2755258" cy="114300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latin typeface="Calibri Light" pitchFamily="34" charset="0"/>
              </a:rPr>
              <a:t>ETAPE 5 – CASINO DE MENTON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76936" y="3476651"/>
            <a:ext cx="5169024" cy="2434022"/>
          </a:xfrm>
          <a:ln w="5715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nn-NO" sz="1200" b="1" dirty="0">
                <a:latin typeface="Calibri Light" pitchFamily="34" charset="0"/>
              </a:rPr>
              <a:t>CASINO BARRIERE</a:t>
            </a:r>
          </a:p>
          <a:p>
            <a:pPr algn="ctr">
              <a:buNone/>
            </a:pPr>
            <a:r>
              <a:rPr lang="nn-NO" sz="1200" b="1" dirty="0">
                <a:latin typeface="Calibri Light" pitchFamily="34" charset="0"/>
              </a:rPr>
              <a:t>  2 Avenue Félix Faure 06500 Menton</a:t>
            </a:r>
          </a:p>
          <a:p>
            <a:pPr algn="ctr">
              <a:buNone/>
            </a:pPr>
            <a:endParaRPr lang="fr-FR" sz="1200" b="1" dirty="0">
              <a:latin typeface="Calibri Light" pitchFamily="34" charset="0"/>
            </a:endParaRPr>
          </a:p>
          <a:p>
            <a:pPr algn="ctr">
              <a:buNone/>
            </a:pPr>
            <a:r>
              <a:rPr lang="fr-FR" sz="1200" b="1" dirty="0">
                <a:latin typeface="Calibri Light" pitchFamily="34" charset="0"/>
              </a:rPr>
              <a:t>Astuce</a:t>
            </a:r>
            <a:r>
              <a:rPr lang="fr-FR" sz="1200" dirty="0">
                <a:latin typeface="Calibri Light" pitchFamily="34" charset="0"/>
              </a:rPr>
              <a:t>: Suivez les flèches panneaux d’indication Riviera Electric Challenge tout au long du parcours pour éviter les détours énergivores et rejoindre l’arrivée sans recharger.</a:t>
            </a:r>
          </a:p>
          <a:p>
            <a:pPr algn="ctr">
              <a:buNone/>
            </a:pPr>
            <a:endParaRPr lang="fr-FR" sz="1200" dirty="0">
              <a:latin typeface="Calibri Light" pitchFamily="34" charset="0"/>
            </a:endParaRPr>
          </a:p>
          <a:p>
            <a:pPr algn="ctr">
              <a:buNone/>
            </a:pPr>
            <a:r>
              <a:rPr lang="fr-FR" sz="1200" b="1" dirty="0">
                <a:solidFill>
                  <a:srgbClr val="FF0000"/>
                </a:solidFill>
                <a:latin typeface="Calibri Light" pitchFamily="34" charset="0"/>
              </a:rPr>
              <a:t>Contacts Rotary: Responsable de l ’étape Jean-Paul Riverin /06.82.28.99.94</a:t>
            </a:r>
          </a:p>
          <a:p>
            <a:pPr algn="ctr">
              <a:buNone/>
            </a:pPr>
            <a:endParaRPr lang="fr-FR" sz="1500" b="1" i="1" dirty="0">
              <a:solidFill>
                <a:srgbClr val="92D050"/>
              </a:solidFill>
              <a:latin typeface="Calibri Light" pitchFamily="34" charset="0"/>
            </a:endParaRPr>
          </a:p>
          <a:p>
            <a:pPr algn="ctr">
              <a:buNone/>
            </a:pPr>
            <a:endParaRPr lang="fr-FR" sz="1800" dirty="0"/>
          </a:p>
          <a:p>
            <a:pPr algn="ctr">
              <a:buNone/>
            </a:pPr>
            <a:endParaRPr lang="fr-FR" sz="1800" i="1" dirty="0">
              <a:solidFill>
                <a:srgbClr val="92D05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8C87A5E-F7A3-4BCE-8301-11E07253C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0"/>
            <a:ext cx="1738824" cy="145732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634D1E0-F927-4FD2-86E4-86E491583EA3}"/>
              </a:ext>
            </a:extLst>
          </p:cNvPr>
          <p:cNvSpPr txBox="1">
            <a:spLocks/>
          </p:cNvSpPr>
          <p:nvPr/>
        </p:nvSpPr>
        <p:spPr>
          <a:xfrm rot="19315664">
            <a:off x="-1369439" y="1416934"/>
            <a:ext cx="5957746" cy="233535"/>
          </a:xfrm>
          <a:prstGeom prst="rect">
            <a:avLst/>
          </a:prstGeom>
          <a:pattFill prst="trellis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accent3">
                  <a:lumMod val="75000"/>
                </a:schemeClr>
              </a:solidFill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57256" y="476672"/>
            <a:ext cx="2081436" cy="114300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92D050"/>
                </a:solidFill>
                <a:latin typeface="Calibri Light" pitchFamily="34" charset="0"/>
              </a:rPr>
              <a:t>ETAPE 6 - DOLCEACQUA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4336" y="5422020"/>
            <a:ext cx="7143800" cy="1216670"/>
          </a:xfrm>
          <a:ln w="5715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1200" b="1" dirty="0"/>
              <a:t>Place Padre Giovanni Mauro</a:t>
            </a:r>
          </a:p>
          <a:p>
            <a:pPr algn="ctr">
              <a:buNone/>
            </a:pPr>
            <a:r>
              <a:rPr lang="it-IT" sz="1200" b="1" dirty="0"/>
              <a:t>18035 Dolceacqua IM, Italie</a:t>
            </a:r>
          </a:p>
          <a:p>
            <a:pPr algn="ctr">
              <a:buNone/>
            </a:pPr>
            <a:r>
              <a:rPr lang="fr-FR" sz="1200" b="1" dirty="0">
                <a:latin typeface="Calibri Light" pitchFamily="34" charset="0"/>
              </a:rPr>
              <a:t>Astuce</a:t>
            </a:r>
            <a:r>
              <a:rPr lang="fr-FR" sz="1200" dirty="0">
                <a:latin typeface="Calibri Light" pitchFamily="34" charset="0"/>
              </a:rPr>
              <a:t>: Suivez les panneaux d’indication Riviera Electric Challenge tout au long du parcours pour éviter les détours énergivores et rejoindre l’arrivée sans recharger.</a:t>
            </a:r>
          </a:p>
          <a:p>
            <a:pPr algn="ctr">
              <a:buNone/>
            </a:pPr>
            <a:endParaRPr lang="fr-FR" sz="1200" dirty="0">
              <a:latin typeface="Calibri Light" pitchFamily="34" charset="0"/>
            </a:endParaRPr>
          </a:p>
          <a:p>
            <a:pPr algn="ctr">
              <a:buNone/>
            </a:pPr>
            <a:endParaRPr lang="fr-FR" sz="1800" i="1" dirty="0">
              <a:solidFill>
                <a:srgbClr val="92D050"/>
              </a:solidFill>
            </a:endParaRPr>
          </a:p>
        </p:txBody>
      </p:sp>
      <p:pic>
        <p:nvPicPr>
          <p:cNvPr id="11" name="Image 10" descr="logo REC 2018new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656" y="214290"/>
            <a:ext cx="1285884" cy="10919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38C3A3-ABEC-489F-A096-1F5CD7B6F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45"/>
            <a:ext cx="1738824" cy="14573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F8DA42-C930-485C-9916-4242F0814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716" y="165238"/>
            <a:ext cx="5095875" cy="51244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57B04A-BCA8-4894-A4D5-8FE7F375DAB1}"/>
              </a:ext>
            </a:extLst>
          </p:cNvPr>
          <p:cNvSpPr txBox="1"/>
          <p:nvPr/>
        </p:nvSpPr>
        <p:spPr>
          <a:xfrm>
            <a:off x="7401272" y="1988840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Arrivée à Dolceacqua, prendre le pont et prendre de suite à gauche direction piazza Padre Giovanni  Mauro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49744FD7-1D45-4584-B2C4-A94D0FCC606A}"/>
              </a:ext>
            </a:extLst>
          </p:cNvPr>
          <p:cNvSpPr txBox="1">
            <a:spLocks/>
          </p:cNvSpPr>
          <p:nvPr/>
        </p:nvSpPr>
        <p:spPr>
          <a:xfrm rot="19119235">
            <a:off x="-1032887" y="1136231"/>
            <a:ext cx="5957746" cy="233535"/>
          </a:xfrm>
          <a:prstGeom prst="rect">
            <a:avLst/>
          </a:prstGeom>
          <a:pattFill prst="trellis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accent3">
                  <a:lumMod val="75000"/>
                </a:schemeClr>
              </a:solidFill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D4B1A2D-1137-48F0-86AA-5EAD83266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88" y="1506873"/>
            <a:ext cx="7200800" cy="497459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30E6711-2264-42F9-8471-3FD6357A2776}"/>
              </a:ext>
            </a:extLst>
          </p:cNvPr>
          <p:cNvSpPr txBox="1"/>
          <p:nvPr/>
        </p:nvSpPr>
        <p:spPr>
          <a:xfrm>
            <a:off x="2443226" y="90872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sz="2400" b="1" dirty="0">
                <a:solidFill>
                  <a:srgbClr val="92D050"/>
                </a:solidFill>
                <a:latin typeface="Calibri Light" pitchFamily="34" charset="0"/>
                <a:ea typeface="+mj-ea"/>
                <a:cs typeface="+mj-cs"/>
              </a:rPr>
              <a:t>Suivre l’itinéraire bleu pour arriver à l’étape de Vintimille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BCF9B4-384D-4053-83E7-800F6CA3E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" y="40146"/>
            <a:ext cx="1767982" cy="145732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E879847-4A81-40DD-AC19-0FBCF41DE95C}"/>
              </a:ext>
            </a:extLst>
          </p:cNvPr>
          <p:cNvSpPr txBox="1">
            <a:spLocks/>
          </p:cNvSpPr>
          <p:nvPr/>
        </p:nvSpPr>
        <p:spPr>
          <a:xfrm rot="19113733">
            <a:off x="-1334573" y="1493489"/>
            <a:ext cx="5992141" cy="238870"/>
          </a:xfrm>
          <a:prstGeom prst="rect">
            <a:avLst/>
          </a:prstGeom>
          <a:pattFill prst="trellis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accent3">
                  <a:lumMod val="75000"/>
                </a:schemeClr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7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5948" t="27464" r="65309" b="27467"/>
          <a:stretch>
            <a:fillRect/>
          </a:stretch>
        </p:blipFill>
        <p:spPr bwMode="auto">
          <a:xfrm>
            <a:off x="1508349" y="1782924"/>
            <a:ext cx="71438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3703" y="77193"/>
            <a:ext cx="5231612" cy="114300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92D050"/>
                </a:solidFill>
                <a:latin typeface="Calibri Light" pitchFamily="34" charset="0"/>
              </a:rPr>
              <a:t>ETAPE 5 – MAIRIE DE MONACO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7874" y="5357184"/>
            <a:ext cx="7143800" cy="1091520"/>
          </a:xfrm>
          <a:ln w="5715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1200" b="1" dirty="0">
                <a:latin typeface="Calibri Light" pitchFamily="34" charset="0"/>
              </a:rPr>
              <a:t>Mairie de Monaco</a:t>
            </a:r>
          </a:p>
          <a:p>
            <a:pPr algn="ctr">
              <a:buNone/>
            </a:pPr>
            <a:r>
              <a:rPr lang="fr-FR" sz="1200" b="1" dirty="0">
                <a:latin typeface="Calibri Light" pitchFamily="34" charset="0"/>
              </a:rPr>
              <a:t>Place de la Mairie , 98000 Monaco</a:t>
            </a:r>
          </a:p>
          <a:p>
            <a:pPr algn="ctr">
              <a:buNone/>
            </a:pPr>
            <a:r>
              <a:rPr lang="fr-FR" sz="1200" b="1" dirty="0">
                <a:latin typeface="Calibri Light" pitchFamily="34" charset="0"/>
              </a:rPr>
              <a:t>Astuce</a:t>
            </a:r>
            <a:r>
              <a:rPr lang="fr-FR" sz="1200" dirty="0">
                <a:latin typeface="Calibri Light" pitchFamily="34" charset="0"/>
              </a:rPr>
              <a:t>: Suivez les panneaux d’indication Riviera Electric Challenge tout au long du parcours pour éviter les détours énergivores et rejoindre l’arrivée sans recharger.</a:t>
            </a:r>
          </a:p>
          <a:p>
            <a:pPr algn="ctr">
              <a:buNone/>
            </a:pPr>
            <a:endParaRPr lang="fr-FR" sz="1200" dirty="0">
              <a:latin typeface="Calibri Light" pitchFamily="34" charset="0"/>
            </a:endParaRPr>
          </a:p>
          <a:p>
            <a:pPr algn="ctr">
              <a:buNone/>
            </a:pPr>
            <a:endParaRPr lang="fr-FR" sz="1500" dirty="0">
              <a:latin typeface="Calibri Light" pitchFamily="34" charset="0"/>
            </a:endParaRPr>
          </a:p>
          <a:p>
            <a:pPr algn="ctr">
              <a:buNone/>
            </a:pPr>
            <a:endParaRPr lang="fr-FR" sz="1800" i="1" dirty="0">
              <a:solidFill>
                <a:srgbClr val="92D050"/>
              </a:solidFill>
            </a:endParaRPr>
          </a:p>
        </p:txBody>
      </p:sp>
      <p:pic>
        <p:nvPicPr>
          <p:cNvPr id="11" name="Image 10" descr="logo REC 2018new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92" y="214290"/>
            <a:ext cx="1285884" cy="1091911"/>
          </a:xfrm>
          <a:prstGeom prst="rect">
            <a:avLst/>
          </a:prstGeom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/>
          <a:srcRect l="64072" t="47438" r="15538"/>
          <a:stretch>
            <a:fillRect/>
          </a:stretch>
        </p:blipFill>
        <p:spPr bwMode="auto">
          <a:xfrm>
            <a:off x="6040362" y="3140968"/>
            <a:ext cx="2571768" cy="207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6A7C2C9-0047-4677-B47C-6311B80DB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" y="40146"/>
            <a:ext cx="1767982" cy="1457329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0FEABB02-AD83-4BEC-AC22-8FCD96D76E2E}"/>
              </a:ext>
            </a:extLst>
          </p:cNvPr>
          <p:cNvSpPr txBox="1">
            <a:spLocks/>
          </p:cNvSpPr>
          <p:nvPr/>
        </p:nvSpPr>
        <p:spPr>
          <a:xfrm rot="19171484">
            <a:off x="-1015065" y="1130689"/>
            <a:ext cx="5992141" cy="238870"/>
          </a:xfrm>
          <a:prstGeom prst="rect">
            <a:avLst/>
          </a:prstGeom>
          <a:pattFill prst="trellis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accent3">
                  <a:lumMod val="75000"/>
                </a:schemeClr>
              </a:solidFill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21573</TotalTime>
  <Words>471</Words>
  <Application>Microsoft Office PowerPoint</Application>
  <PresentationFormat>Format A4 (210 x 297 mm)</PresentationFormat>
  <Paragraphs>98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 ROAD-BOOK</vt:lpstr>
      <vt:lpstr>Points étapes</vt:lpstr>
      <vt:lpstr> ETAPE 2 – MAIRIE DE SAINT LAURENT-DU-VAR</vt:lpstr>
      <vt:lpstr>ETAPE 3 –NICE PLACE MASSENA</vt:lpstr>
      <vt:lpstr>Présentation PowerPoint</vt:lpstr>
      <vt:lpstr>ETAPE 5 – CASINO DE MENTON</vt:lpstr>
      <vt:lpstr>ETAPE 6 - DOLCEACQUA </vt:lpstr>
      <vt:lpstr>Présentation PowerPoint</vt:lpstr>
      <vt:lpstr>ETAPE 5 – MAIRIE DE MONACO</vt:lpstr>
      <vt:lpstr>ETAPE 6 – GRIMALDI FORUM EVER MONACO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AVEM</dc:creator>
  <cp:lastModifiedBy>alain gaggero</cp:lastModifiedBy>
  <cp:revision>1001</cp:revision>
  <cp:lastPrinted>2019-05-03T07:00:53Z</cp:lastPrinted>
  <dcterms:created xsi:type="dcterms:W3CDTF">2018-02-13T12:19:57Z</dcterms:created>
  <dcterms:modified xsi:type="dcterms:W3CDTF">2019-05-05T11:49:20Z</dcterms:modified>
</cp:coreProperties>
</file>