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318" r:id="rId6"/>
    <p:sldId id="257" r:id="rId7"/>
    <p:sldId id="258" r:id="rId8"/>
    <p:sldId id="259" r:id="rId9"/>
    <p:sldId id="260" r:id="rId10"/>
    <p:sldId id="319" r:id="rId11"/>
    <p:sldId id="261" r:id="rId12"/>
    <p:sldId id="262" r:id="rId13"/>
    <p:sldId id="263" r:id="rId14"/>
    <p:sldId id="264" r:id="rId15"/>
    <p:sldId id="265" r:id="rId16"/>
    <p:sldId id="266" r:id="rId17"/>
    <p:sldId id="320" r:id="rId18"/>
    <p:sldId id="267" r:id="rId19"/>
    <p:sldId id="268" r:id="rId20"/>
    <p:sldId id="269" r:id="rId21"/>
    <p:sldId id="321" r:id="rId22"/>
    <p:sldId id="270" r:id="rId23"/>
    <p:sldId id="271" r:id="rId24"/>
    <p:sldId id="272" r:id="rId25"/>
    <p:sldId id="273" r:id="rId26"/>
    <p:sldId id="274" r:id="rId27"/>
    <p:sldId id="275" r:id="rId28"/>
    <p:sldId id="276" r:id="rId29"/>
    <p:sldId id="277" r:id="rId30"/>
    <p:sldId id="322" r:id="rId31"/>
    <p:sldId id="278" r:id="rId32"/>
    <p:sldId id="279" r:id="rId33"/>
    <p:sldId id="280" r:id="rId34"/>
    <p:sldId id="323" r:id="rId35"/>
    <p:sldId id="281" r:id="rId36"/>
    <p:sldId id="282" r:id="rId37"/>
    <p:sldId id="283" r:id="rId38"/>
    <p:sldId id="284" r:id="rId39"/>
    <p:sldId id="285" r:id="rId40"/>
    <p:sldId id="286" r:id="rId41"/>
    <p:sldId id="287" r:id="rId42"/>
    <p:sldId id="288" r:id="rId43"/>
    <p:sldId id="324" r:id="rId44"/>
    <p:sldId id="289" r:id="rId45"/>
    <p:sldId id="290" r:id="rId46"/>
    <p:sldId id="291" r:id="rId47"/>
    <p:sldId id="292" r:id="rId48"/>
    <p:sldId id="325" r:id="rId49"/>
    <p:sldId id="293" r:id="rId50"/>
    <p:sldId id="294" r:id="rId51"/>
    <p:sldId id="295" r:id="rId52"/>
    <p:sldId id="296" r:id="rId53"/>
    <p:sldId id="297" r:id="rId54"/>
    <p:sldId id="298" r:id="rId55"/>
    <p:sldId id="299" r:id="rId56"/>
    <p:sldId id="326" r:id="rId57"/>
    <p:sldId id="300" r:id="rId58"/>
    <p:sldId id="301" r:id="rId59"/>
    <p:sldId id="327" r:id="rId60"/>
    <p:sldId id="302" r:id="rId61"/>
    <p:sldId id="303" r:id="rId62"/>
    <p:sldId id="304" r:id="rId63"/>
    <p:sldId id="305" r:id="rId64"/>
    <p:sldId id="317" r:id="rId65"/>
    <p:sldId id="306" r:id="rId66"/>
    <p:sldId id="338" r:id="rId67"/>
    <p:sldId id="307" r:id="rId68"/>
    <p:sldId id="308" r:id="rId69"/>
    <p:sldId id="309" r:id="rId70"/>
    <p:sldId id="310" r:id="rId71"/>
    <p:sldId id="311" r:id="rId72"/>
    <p:sldId id="330" r:id="rId73"/>
    <p:sldId id="335" r:id="rId74"/>
    <p:sldId id="336" r:id="rId75"/>
    <p:sldId id="337" r:id="rId76"/>
    <p:sldId id="334" r:id="rId77"/>
    <p:sldId id="332" r:id="rId78"/>
    <p:sldId id="333" r:id="rId79"/>
    <p:sldId id="313" r:id="rId80"/>
    <p:sldId id="314" r:id="rId81"/>
    <p:sldId id="315" r:id="rId82"/>
    <p:sldId id="316" r:id="rId83"/>
  </p:sldIdLst>
  <p:sldSz cx="6858000" cy="9906000" type="A4"/>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366" autoAdjust="0"/>
    <p:restoredTop sz="94603" autoAdjust="0"/>
  </p:normalViewPr>
  <p:slideViewPr>
    <p:cSldViewPr snapToGrid="0">
      <p:cViewPr varScale="1">
        <p:scale>
          <a:sx n="56" d="100"/>
          <a:sy n="56" d="100"/>
        </p:scale>
        <p:origin x="2309" y="67"/>
      </p:cViewPr>
      <p:guideLst>
        <p:guide orient="horz" pos="3120"/>
        <p:guide pos="2160"/>
      </p:guideLst>
    </p:cSldViewPr>
  </p:slideViewPr>
  <p:outlineViewPr>
    <p:cViewPr>
      <p:scale>
        <a:sx n="33" d="100"/>
        <a:sy n="33" d="100"/>
      </p:scale>
      <p:origin x="0" y="27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25" name="PlaceHolder 2"/>
          <p:cNvSpPr>
            <a:spLocks noGrp="1"/>
          </p:cNvSpPr>
          <p:nvPr>
            <p:ph type="body"/>
          </p:nvPr>
        </p:nvSpPr>
        <p:spPr>
          <a:xfrm>
            <a:off x="342832" y="2317640"/>
            <a:ext cx="6171998" cy="2739880"/>
          </a:xfrm>
          <a:prstGeom prst="rect">
            <a:avLst/>
          </a:prstGeom>
        </p:spPr>
        <p:txBody>
          <a:bodyPr lIns="0" tIns="0" rIns="0" bIns="0">
            <a:normAutofit/>
          </a:bodyPr>
          <a:lstStyle/>
          <a:p>
            <a:endParaRPr lang="it-IT" sz="3200" b="0" strike="noStrike" spc="-1">
              <a:latin typeface="Arial"/>
            </a:endParaRPr>
          </a:p>
        </p:txBody>
      </p:sp>
      <p:sp>
        <p:nvSpPr>
          <p:cNvPr id="26" name="PlaceHolder 3"/>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28"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29"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30"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
        <p:nvSpPr>
          <p:cNvPr id="31" name="PlaceHolder 5"/>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33" name="PlaceHolder 2"/>
          <p:cNvSpPr>
            <a:spLocks noGrp="1"/>
          </p:cNvSpPr>
          <p:nvPr>
            <p:ph type="body"/>
          </p:nvPr>
        </p:nvSpPr>
        <p:spPr>
          <a:xfrm>
            <a:off x="342833" y="2317640"/>
            <a:ext cx="1987335" cy="2739880"/>
          </a:xfrm>
          <a:prstGeom prst="rect">
            <a:avLst/>
          </a:prstGeom>
        </p:spPr>
        <p:txBody>
          <a:bodyPr lIns="0" tIns="0" rIns="0" bIns="0">
            <a:normAutofit/>
          </a:bodyPr>
          <a:lstStyle/>
          <a:p>
            <a:endParaRPr lang="it-IT" sz="3200" b="0" strike="noStrike" spc="-1">
              <a:latin typeface="Arial"/>
            </a:endParaRPr>
          </a:p>
        </p:txBody>
      </p:sp>
      <p:sp>
        <p:nvSpPr>
          <p:cNvPr id="34" name="PlaceHolder 3"/>
          <p:cNvSpPr>
            <a:spLocks noGrp="1"/>
          </p:cNvSpPr>
          <p:nvPr>
            <p:ph type="body"/>
          </p:nvPr>
        </p:nvSpPr>
        <p:spPr>
          <a:xfrm>
            <a:off x="2429798" y="2317640"/>
            <a:ext cx="1987335" cy="2739880"/>
          </a:xfrm>
          <a:prstGeom prst="rect">
            <a:avLst/>
          </a:prstGeom>
        </p:spPr>
        <p:txBody>
          <a:bodyPr lIns="0" tIns="0" rIns="0" bIns="0">
            <a:normAutofit/>
          </a:bodyPr>
          <a:lstStyle/>
          <a:p>
            <a:endParaRPr lang="it-IT" sz="3200" b="0" strike="noStrike" spc="-1">
              <a:latin typeface="Arial"/>
            </a:endParaRPr>
          </a:p>
        </p:txBody>
      </p:sp>
      <p:sp>
        <p:nvSpPr>
          <p:cNvPr id="35" name="PlaceHolder 4"/>
          <p:cNvSpPr>
            <a:spLocks noGrp="1"/>
          </p:cNvSpPr>
          <p:nvPr>
            <p:ph type="body"/>
          </p:nvPr>
        </p:nvSpPr>
        <p:spPr>
          <a:xfrm>
            <a:off x="4516763" y="2317640"/>
            <a:ext cx="1987335" cy="2739880"/>
          </a:xfrm>
          <a:prstGeom prst="rect">
            <a:avLst/>
          </a:prstGeom>
        </p:spPr>
        <p:txBody>
          <a:bodyPr lIns="0" tIns="0" rIns="0" bIns="0">
            <a:normAutofit/>
          </a:bodyPr>
          <a:lstStyle/>
          <a:p>
            <a:endParaRPr lang="it-IT" sz="3200" b="0" strike="noStrike" spc="-1">
              <a:latin typeface="Arial"/>
            </a:endParaRPr>
          </a:p>
        </p:txBody>
      </p:sp>
      <p:sp>
        <p:nvSpPr>
          <p:cNvPr id="36" name="PlaceHolder 5"/>
          <p:cNvSpPr>
            <a:spLocks noGrp="1"/>
          </p:cNvSpPr>
          <p:nvPr>
            <p:ph type="body"/>
          </p:nvPr>
        </p:nvSpPr>
        <p:spPr>
          <a:xfrm>
            <a:off x="342833" y="5318560"/>
            <a:ext cx="1987335" cy="2739880"/>
          </a:xfrm>
          <a:prstGeom prst="rect">
            <a:avLst/>
          </a:prstGeom>
        </p:spPr>
        <p:txBody>
          <a:bodyPr lIns="0" tIns="0" rIns="0" bIns="0">
            <a:normAutofit/>
          </a:bodyPr>
          <a:lstStyle/>
          <a:p>
            <a:endParaRPr lang="it-IT" sz="3200" b="0" strike="noStrike" spc="-1">
              <a:latin typeface="Arial"/>
            </a:endParaRPr>
          </a:p>
        </p:txBody>
      </p:sp>
      <p:sp>
        <p:nvSpPr>
          <p:cNvPr id="37" name="PlaceHolder 6"/>
          <p:cNvSpPr>
            <a:spLocks noGrp="1"/>
          </p:cNvSpPr>
          <p:nvPr>
            <p:ph type="body"/>
          </p:nvPr>
        </p:nvSpPr>
        <p:spPr>
          <a:xfrm>
            <a:off x="2429798" y="5318560"/>
            <a:ext cx="1987335" cy="2739880"/>
          </a:xfrm>
          <a:prstGeom prst="rect">
            <a:avLst/>
          </a:prstGeom>
        </p:spPr>
        <p:txBody>
          <a:bodyPr lIns="0" tIns="0" rIns="0" bIns="0">
            <a:normAutofit/>
          </a:bodyPr>
          <a:lstStyle/>
          <a:p>
            <a:endParaRPr lang="it-IT" sz="3200" b="0" strike="noStrike" spc="-1">
              <a:latin typeface="Arial"/>
            </a:endParaRPr>
          </a:p>
        </p:txBody>
      </p:sp>
      <p:sp>
        <p:nvSpPr>
          <p:cNvPr id="38" name="PlaceHolder 7"/>
          <p:cNvSpPr>
            <a:spLocks noGrp="1"/>
          </p:cNvSpPr>
          <p:nvPr>
            <p:ph type="body"/>
          </p:nvPr>
        </p:nvSpPr>
        <p:spPr>
          <a:xfrm>
            <a:off x="4516763" y="5318560"/>
            <a:ext cx="1987335"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43" name="PlaceHolder 2"/>
          <p:cNvSpPr>
            <a:spLocks noGrp="1"/>
          </p:cNvSpPr>
          <p:nvPr>
            <p:ph type="subTitle"/>
          </p:nvPr>
        </p:nvSpPr>
        <p:spPr>
          <a:xfrm>
            <a:off x="342832" y="2317640"/>
            <a:ext cx="6171998" cy="574496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45" name="PlaceHolder 2"/>
          <p:cNvSpPr>
            <a:spLocks noGrp="1"/>
          </p:cNvSpPr>
          <p:nvPr>
            <p:ph type="body"/>
          </p:nvPr>
        </p:nvSpPr>
        <p:spPr>
          <a:xfrm>
            <a:off x="342832" y="2317640"/>
            <a:ext cx="6171998"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47"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48"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342832" y="395200"/>
            <a:ext cx="6171998" cy="76668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52"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
        <p:nvSpPr>
          <p:cNvPr id="54"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4" name="PlaceHolder 2"/>
          <p:cNvSpPr>
            <a:spLocks noGrp="1"/>
          </p:cNvSpPr>
          <p:nvPr>
            <p:ph type="subTitle"/>
          </p:nvPr>
        </p:nvSpPr>
        <p:spPr>
          <a:xfrm>
            <a:off x="342832" y="2317640"/>
            <a:ext cx="6171998" cy="574496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56"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57"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58" name="PlaceHolder 4"/>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60"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61"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62" name="PlaceHolder 4"/>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64" name="PlaceHolder 2"/>
          <p:cNvSpPr>
            <a:spLocks noGrp="1"/>
          </p:cNvSpPr>
          <p:nvPr>
            <p:ph type="body"/>
          </p:nvPr>
        </p:nvSpPr>
        <p:spPr>
          <a:xfrm>
            <a:off x="342832" y="2317640"/>
            <a:ext cx="6171998" cy="2739880"/>
          </a:xfrm>
          <a:prstGeom prst="rect">
            <a:avLst/>
          </a:prstGeom>
        </p:spPr>
        <p:txBody>
          <a:bodyPr lIns="0" tIns="0" rIns="0" bIns="0">
            <a:normAutofit/>
          </a:bodyPr>
          <a:lstStyle/>
          <a:p>
            <a:endParaRPr lang="it-IT" sz="3200" b="0" strike="noStrike" spc="-1">
              <a:latin typeface="Arial"/>
            </a:endParaRPr>
          </a:p>
        </p:txBody>
      </p:sp>
      <p:sp>
        <p:nvSpPr>
          <p:cNvPr id="65" name="PlaceHolder 3"/>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67"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68"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69"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
        <p:nvSpPr>
          <p:cNvPr id="70" name="PlaceHolder 5"/>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72" name="PlaceHolder 2"/>
          <p:cNvSpPr>
            <a:spLocks noGrp="1"/>
          </p:cNvSpPr>
          <p:nvPr>
            <p:ph type="body"/>
          </p:nvPr>
        </p:nvSpPr>
        <p:spPr>
          <a:xfrm>
            <a:off x="342833" y="2317640"/>
            <a:ext cx="1987335" cy="273988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2429798" y="2317640"/>
            <a:ext cx="1987335" cy="273988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4516763" y="2317640"/>
            <a:ext cx="1987335" cy="273988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342833" y="5318560"/>
            <a:ext cx="1987335" cy="2739880"/>
          </a:xfrm>
          <a:prstGeom prst="rect">
            <a:avLst/>
          </a:prstGeom>
        </p:spPr>
        <p:txBody>
          <a:bodyPr lIns="0" tIns="0" rIns="0" bIns="0">
            <a:normAutofit/>
          </a:bodyPr>
          <a:lstStyle/>
          <a:p>
            <a:endParaRPr lang="it-IT" sz="3200" b="0" strike="noStrike" spc="-1">
              <a:latin typeface="Arial"/>
            </a:endParaRPr>
          </a:p>
        </p:txBody>
      </p:sp>
      <p:sp>
        <p:nvSpPr>
          <p:cNvPr id="76" name="PlaceHolder 6"/>
          <p:cNvSpPr>
            <a:spLocks noGrp="1"/>
          </p:cNvSpPr>
          <p:nvPr>
            <p:ph type="body"/>
          </p:nvPr>
        </p:nvSpPr>
        <p:spPr>
          <a:xfrm>
            <a:off x="2429798" y="5318560"/>
            <a:ext cx="1987335" cy="2739880"/>
          </a:xfrm>
          <a:prstGeom prst="rect">
            <a:avLst/>
          </a:prstGeom>
        </p:spPr>
        <p:txBody>
          <a:bodyPr lIns="0" tIns="0" rIns="0" bIns="0">
            <a:normAutofit/>
          </a:bodyPr>
          <a:lstStyle/>
          <a:p>
            <a:endParaRPr lang="it-IT" sz="3200" b="0" strike="noStrike" spc="-1">
              <a:latin typeface="Arial"/>
            </a:endParaRPr>
          </a:p>
        </p:txBody>
      </p:sp>
      <p:sp>
        <p:nvSpPr>
          <p:cNvPr id="77" name="PlaceHolder 7"/>
          <p:cNvSpPr>
            <a:spLocks noGrp="1"/>
          </p:cNvSpPr>
          <p:nvPr>
            <p:ph type="body"/>
          </p:nvPr>
        </p:nvSpPr>
        <p:spPr>
          <a:xfrm>
            <a:off x="4516763" y="5318560"/>
            <a:ext cx="1987335"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82" name="PlaceHolder 2"/>
          <p:cNvSpPr>
            <a:spLocks noGrp="1"/>
          </p:cNvSpPr>
          <p:nvPr>
            <p:ph type="subTitle"/>
          </p:nvPr>
        </p:nvSpPr>
        <p:spPr>
          <a:xfrm>
            <a:off x="342832" y="2317640"/>
            <a:ext cx="6171998" cy="574496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84" name="PlaceHolder 2"/>
          <p:cNvSpPr>
            <a:spLocks noGrp="1"/>
          </p:cNvSpPr>
          <p:nvPr>
            <p:ph type="body"/>
          </p:nvPr>
        </p:nvSpPr>
        <p:spPr>
          <a:xfrm>
            <a:off x="342832" y="2317640"/>
            <a:ext cx="6171998"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86"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87"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6" name="PlaceHolder 2"/>
          <p:cNvSpPr>
            <a:spLocks noGrp="1"/>
          </p:cNvSpPr>
          <p:nvPr>
            <p:ph type="body"/>
          </p:nvPr>
        </p:nvSpPr>
        <p:spPr>
          <a:xfrm>
            <a:off x="342832" y="2317640"/>
            <a:ext cx="6171998"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342832" y="395200"/>
            <a:ext cx="6171998" cy="76668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91"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92"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
        <p:nvSpPr>
          <p:cNvPr id="93"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95"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96"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97" name="PlaceHolder 4"/>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99"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00"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01" name="PlaceHolder 4"/>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03" name="PlaceHolder 2"/>
          <p:cNvSpPr>
            <a:spLocks noGrp="1"/>
          </p:cNvSpPr>
          <p:nvPr>
            <p:ph type="body"/>
          </p:nvPr>
        </p:nvSpPr>
        <p:spPr>
          <a:xfrm>
            <a:off x="342832" y="2317640"/>
            <a:ext cx="6171998" cy="2739880"/>
          </a:xfrm>
          <a:prstGeom prst="rect">
            <a:avLst/>
          </a:prstGeom>
        </p:spPr>
        <p:txBody>
          <a:bodyPr lIns="0" tIns="0" rIns="0" bIns="0">
            <a:normAutofit/>
          </a:bodyPr>
          <a:lstStyle/>
          <a:p>
            <a:endParaRPr lang="it-IT" sz="3200" b="0" strike="noStrike" spc="-1">
              <a:latin typeface="Arial"/>
            </a:endParaRPr>
          </a:p>
        </p:txBody>
      </p:sp>
      <p:sp>
        <p:nvSpPr>
          <p:cNvPr id="104" name="PlaceHolder 3"/>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06"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07"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08"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
        <p:nvSpPr>
          <p:cNvPr id="109" name="PlaceHolder 5"/>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11" name="PlaceHolder 2"/>
          <p:cNvSpPr>
            <a:spLocks noGrp="1"/>
          </p:cNvSpPr>
          <p:nvPr>
            <p:ph type="body"/>
          </p:nvPr>
        </p:nvSpPr>
        <p:spPr>
          <a:xfrm>
            <a:off x="342833" y="2317640"/>
            <a:ext cx="1987335" cy="2739880"/>
          </a:xfrm>
          <a:prstGeom prst="rect">
            <a:avLst/>
          </a:prstGeom>
        </p:spPr>
        <p:txBody>
          <a:bodyPr lIns="0" tIns="0" rIns="0" bIns="0">
            <a:normAutofit/>
          </a:bodyPr>
          <a:lstStyle/>
          <a:p>
            <a:endParaRPr lang="it-IT" sz="3200" b="0" strike="noStrike" spc="-1">
              <a:latin typeface="Arial"/>
            </a:endParaRPr>
          </a:p>
        </p:txBody>
      </p:sp>
      <p:sp>
        <p:nvSpPr>
          <p:cNvPr id="112" name="PlaceHolder 3"/>
          <p:cNvSpPr>
            <a:spLocks noGrp="1"/>
          </p:cNvSpPr>
          <p:nvPr>
            <p:ph type="body"/>
          </p:nvPr>
        </p:nvSpPr>
        <p:spPr>
          <a:xfrm>
            <a:off x="2429798" y="2317640"/>
            <a:ext cx="1987335" cy="2739880"/>
          </a:xfrm>
          <a:prstGeom prst="rect">
            <a:avLst/>
          </a:prstGeom>
        </p:spPr>
        <p:txBody>
          <a:bodyPr lIns="0" tIns="0" rIns="0" bIns="0">
            <a:normAutofit/>
          </a:bodyPr>
          <a:lstStyle/>
          <a:p>
            <a:endParaRPr lang="it-IT" sz="3200" b="0" strike="noStrike" spc="-1">
              <a:latin typeface="Arial"/>
            </a:endParaRPr>
          </a:p>
        </p:txBody>
      </p:sp>
      <p:sp>
        <p:nvSpPr>
          <p:cNvPr id="113" name="PlaceHolder 4"/>
          <p:cNvSpPr>
            <a:spLocks noGrp="1"/>
          </p:cNvSpPr>
          <p:nvPr>
            <p:ph type="body"/>
          </p:nvPr>
        </p:nvSpPr>
        <p:spPr>
          <a:xfrm>
            <a:off x="4516763" y="2317640"/>
            <a:ext cx="1987335" cy="2739880"/>
          </a:xfrm>
          <a:prstGeom prst="rect">
            <a:avLst/>
          </a:prstGeom>
        </p:spPr>
        <p:txBody>
          <a:bodyPr lIns="0" tIns="0" rIns="0" bIns="0">
            <a:normAutofit/>
          </a:bodyPr>
          <a:lstStyle/>
          <a:p>
            <a:endParaRPr lang="it-IT" sz="3200" b="0" strike="noStrike" spc="-1">
              <a:latin typeface="Arial"/>
            </a:endParaRPr>
          </a:p>
        </p:txBody>
      </p:sp>
      <p:sp>
        <p:nvSpPr>
          <p:cNvPr id="114" name="PlaceHolder 5"/>
          <p:cNvSpPr>
            <a:spLocks noGrp="1"/>
          </p:cNvSpPr>
          <p:nvPr>
            <p:ph type="body"/>
          </p:nvPr>
        </p:nvSpPr>
        <p:spPr>
          <a:xfrm>
            <a:off x="342833" y="5318560"/>
            <a:ext cx="1987335" cy="2739880"/>
          </a:xfrm>
          <a:prstGeom prst="rect">
            <a:avLst/>
          </a:prstGeom>
        </p:spPr>
        <p:txBody>
          <a:bodyPr lIns="0" tIns="0" rIns="0" bIns="0">
            <a:normAutofit/>
          </a:bodyPr>
          <a:lstStyle/>
          <a:p>
            <a:endParaRPr lang="it-IT" sz="3200" b="0" strike="noStrike" spc="-1">
              <a:latin typeface="Arial"/>
            </a:endParaRPr>
          </a:p>
        </p:txBody>
      </p:sp>
      <p:sp>
        <p:nvSpPr>
          <p:cNvPr id="115" name="PlaceHolder 6"/>
          <p:cNvSpPr>
            <a:spLocks noGrp="1"/>
          </p:cNvSpPr>
          <p:nvPr>
            <p:ph type="body"/>
          </p:nvPr>
        </p:nvSpPr>
        <p:spPr>
          <a:xfrm>
            <a:off x="2429798" y="5318560"/>
            <a:ext cx="1987335" cy="2739880"/>
          </a:xfrm>
          <a:prstGeom prst="rect">
            <a:avLst/>
          </a:prstGeom>
        </p:spPr>
        <p:txBody>
          <a:bodyPr lIns="0" tIns="0" rIns="0" bIns="0">
            <a:normAutofit/>
          </a:bodyPr>
          <a:lstStyle/>
          <a:p>
            <a:endParaRPr lang="it-IT" sz="3200" b="0" strike="noStrike" spc="-1">
              <a:latin typeface="Arial"/>
            </a:endParaRPr>
          </a:p>
        </p:txBody>
      </p:sp>
      <p:sp>
        <p:nvSpPr>
          <p:cNvPr id="116" name="PlaceHolder 7"/>
          <p:cNvSpPr>
            <a:spLocks noGrp="1"/>
          </p:cNvSpPr>
          <p:nvPr>
            <p:ph type="body"/>
          </p:nvPr>
        </p:nvSpPr>
        <p:spPr>
          <a:xfrm>
            <a:off x="4516763" y="5318560"/>
            <a:ext cx="1987335"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20" name="PlaceHolder 2"/>
          <p:cNvSpPr>
            <a:spLocks noGrp="1"/>
          </p:cNvSpPr>
          <p:nvPr>
            <p:ph type="subTitle"/>
          </p:nvPr>
        </p:nvSpPr>
        <p:spPr>
          <a:xfrm>
            <a:off x="342832" y="2317640"/>
            <a:ext cx="6171998" cy="574496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22" name="PlaceHolder 2"/>
          <p:cNvSpPr>
            <a:spLocks noGrp="1"/>
          </p:cNvSpPr>
          <p:nvPr>
            <p:ph type="body"/>
          </p:nvPr>
        </p:nvSpPr>
        <p:spPr>
          <a:xfrm>
            <a:off x="342832" y="2317640"/>
            <a:ext cx="6171998"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8"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9"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24"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125"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342832" y="395200"/>
            <a:ext cx="6171998" cy="76668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29"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30"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
        <p:nvSpPr>
          <p:cNvPr id="131"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33"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134"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35" name="PlaceHolder 4"/>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37"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38"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39" name="PlaceHolder 4"/>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41" name="PlaceHolder 2"/>
          <p:cNvSpPr>
            <a:spLocks noGrp="1"/>
          </p:cNvSpPr>
          <p:nvPr>
            <p:ph type="body"/>
          </p:nvPr>
        </p:nvSpPr>
        <p:spPr>
          <a:xfrm>
            <a:off x="342832" y="2317640"/>
            <a:ext cx="6171998" cy="2739880"/>
          </a:xfrm>
          <a:prstGeom prst="rect">
            <a:avLst/>
          </a:prstGeom>
        </p:spPr>
        <p:txBody>
          <a:bodyPr lIns="0" tIns="0" rIns="0" bIns="0">
            <a:normAutofit/>
          </a:bodyPr>
          <a:lstStyle/>
          <a:p>
            <a:endParaRPr lang="it-IT" sz="3200" b="0" strike="noStrike" spc="-1">
              <a:latin typeface="Arial"/>
            </a:endParaRPr>
          </a:p>
        </p:txBody>
      </p:sp>
      <p:sp>
        <p:nvSpPr>
          <p:cNvPr id="142" name="PlaceHolder 3"/>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44"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45"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46"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
        <p:nvSpPr>
          <p:cNvPr id="147" name="PlaceHolder 5"/>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49" name="PlaceHolder 2"/>
          <p:cNvSpPr>
            <a:spLocks noGrp="1"/>
          </p:cNvSpPr>
          <p:nvPr>
            <p:ph type="body"/>
          </p:nvPr>
        </p:nvSpPr>
        <p:spPr>
          <a:xfrm>
            <a:off x="342833" y="2317640"/>
            <a:ext cx="1987335" cy="2739880"/>
          </a:xfrm>
          <a:prstGeom prst="rect">
            <a:avLst/>
          </a:prstGeom>
        </p:spPr>
        <p:txBody>
          <a:bodyPr lIns="0" tIns="0" rIns="0" bIns="0">
            <a:normAutofit/>
          </a:bodyPr>
          <a:lstStyle/>
          <a:p>
            <a:endParaRPr lang="it-IT" sz="3200" b="0" strike="noStrike" spc="-1">
              <a:latin typeface="Arial"/>
            </a:endParaRPr>
          </a:p>
        </p:txBody>
      </p:sp>
      <p:sp>
        <p:nvSpPr>
          <p:cNvPr id="150" name="PlaceHolder 3"/>
          <p:cNvSpPr>
            <a:spLocks noGrp="1"/>
          </p:cNvSpPr>
          <p:nvPr>
            <p:ph type="body"/>
          </p:nvPr>
        </p:nvSpPr>
        <p:spPr>
          <a:xfrm>
            <a:off x="2429798" y="2317640"/>
            <a:ext cx="1987335" cy="2739880"/>
          </a:xfrm>
          <a:prstGeom prst="rect">
            <a:avLst/>
          </a:prstGeom>
        </p:spPr>
        <p:txBody>
          <a:bodyPr lIns="0" tIns="0" rIns="0" bIns="0">
            <a:normAutofit/>
          </a:bodyPr>
          <a:lstStyle/>
          <a:p>
            <a:endParaRPr lang="it-IT" sz="3200" b="0" strike="noStrike" spc="-1">
              <a:latin typeface="Arial"/>
            </a:endParaRPr>
          </a:p>
        </p:txBody>
      </p:sp>
      <p:sp>
        <p:nvSpPr>
          <p:cNvPr id="151" name="PlaceHolder 4"/>
          <p:cNvSpPr>
            <a:spLocks noGrp="1"/>
          </p:cNvSpPr>
          <p:nvPr>
            <p:ph type="body"/>
          </p:nvPr>
        </p:nvSpPr>
        <p:spPr>
          <a:xfrm>
            <a:off x="4516763" y="2317640"/>
            <a:ext cx="1987335" cy="2739880"/>
          </a:xfrm>
          <a:prstGeom prst="rect">
            <a:avLst/>
          </a:prstGeom>
        </p:spPr>
        <p:txBody>
          <a:bodyPr lIns="0" tIns="0" rIns="0" bIns="0">
            <a:normAutofit/>
          </a:bodyPr>
          <a:lstStyle/>
          <a:p>
            <a:endParaRPr lang="it-IT" sz="3200" b="0" strike="noStrike" spc="-1">
              <a:latin typeface="Arial"/>
            </a:endParaRPr>
          </a:p>
        </p:txBody>
      </p:sp>
      <p:sp>
        <p:nvSpPr>
          <p:cNvPr id="152" name="PlaceHolder 5"/>
          <p:cNvSpPr>
            <a:spLocks noGrp="1"/>
          </p:cNvSpPr>
          <p:nvPr>
            <p:ph type="body"/>
          </p:nvPr>
        </p:nvSpPr>
        <p:spPr>
          <a:xfrm>
            <a:off x="342833" y="5318560"/>
            <a:ext cx="1987335" cy="2739880"/>
          </a:xfrm>
          <a:prstGeom prst="rect">
            <a:avLst/>
          </a:prstGeom>
        </p:spPr>
        <p:txBody>
          <a:bodyPr lIns="0" tIns="0" rIns="0" bIns="0">
            <a:normAutofit/>
          </a:bodyPr>
          <a:lstStyle/>
          <a:p>
            <a:endParaRPr lang="it-IT" sz="3200" b="0" strike="noStrike" spc="-1">
              <a:latin typeface="Arial"/>
            </a:endParaRPr>
          </a:p>
        </p:txBody>
      </p:sp>
      <p:sp>
        <p:nvSpPr>
          <p:cNvPr id="153" name="PlaceHolder 6"/>
          <p:cNvSpPr>
            <a:spLocks noGrp="1"/>
          </p:cNvSpPr>
          <p:nvPr>
            <p:ph type="body"/>
          </p:nvPr>
        </p:nvSpPr>
        <p:spPr>
          <a:xfrm>
            <a:off x="2429798" y="5318560"/>
            <a:ext cx="1987335" cy="2739880"/>
          </a:xfrm>
          <a:prstGeom prst="rect">
            <a:avLst/>
          </a:prstGeom>
        </p:spPr>
        <p:txBody>
          <a:bodyPr lIns="0" tIns="0" rIns="0" bIns="0">
            <a:normAutofit/>
          </a:bodyPr>
          <a:lstStyle/>
          <a:p>
            <a:endParaRPr lang="it-IT" sz="3200" b="0" strike="noStrike" spc="-1">
              <a:latin typeface="Arial"/>
            </a:endParaRPr>
          </a:p>
        </p:txBody>
      </p:sp>
      <p:sp>
        <p:nvSpPr>
          <p:cNvPr id="154" name="PlaceHolder 7"/>
          <p:cNvSpPr>
            <a:spLocks noGrp="1"/>
          </p:cNvSpPr>
          <p:nvPr>
            <p:ph type="body"/>
          </p:nvPr>
        </p:nvSpPr>
        <p:spPr>
          <a:xfrm>
            <a:off x="4516763" y="5318560"/>
            <a:ext cx="1987335"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42832" y="395200"/>
            <a:ext cx="6171998" cy="76668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3"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4"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
        <p:nvSpPr>
          <p:cNvPr id="15"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7"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18"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9" name="PlaceHolder 4"/>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21"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22"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23" name="PlaceHolder 4"/>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ustomShape 1"/>
          <p:cNvSpPr/>
          <p:nvPr/>
        </p:nvSpPr>
        <p:spPr>
          <a:xfrm rot="10800000" flipV="1">
            <a:off x="1462860" y="761800"/>
            <a:ext cx="3932753" cy="7369440"/>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4" name="PlaceHolder 2"/>
          <p:cNvSpPr>
            <a:spLocks noGrp="1"/>
          </p:cNvSpPr>
          <p:nvPr>
            <p:ph type="title"/>
          </p:nvPr>
        </p:nvSpPr>
        <p:spPr>
          <a:xfrm>
            <a:off x="342833" y="395200"/>
            <a:ext cx="6171795" cy="1653080"/>
          </a:xfrm>
          <a:prstGeom prst="rect">
            <a:avLst/>
          </a:prstGeom>
        </p:spPr>
        <p:txBody>
          <a:bodyPr lIns="0" tIns="0" rIns="0" bIns="0" anchor="ctr">
            <a:noAutofit/>
          </a:bodyPr>
          <a:lstStyle/>
          <a:p>
            <a:pPr algn="ctr"/>
            <a:r>
              <a:rPr lang="it-IT" sz="1800" b="0" strike="noStrike" spc="-1">
                <a:latin typeface="Arial"/>
              </a:rPr>
              <a:t>Fai clic per modificare il formato del testo del titolo</a:t>
            </a:r>
          </a:p>
        </p:txBody>
      </p:sp>
      <p:sp>
        <p:nvSpPr>
          <p:cNvPr id="2" name="PlaceHolder 3"/>
          <p:cNvSpPr>
            <a:spLocks noGrp="1"/>
          </p:cNvSpPr>
          <p:nvPr>
            <p:ph type="body"/>
          </p:nvPr>
        </p:nvSpPr>
        <p:spPr>
          <a:xfrm>
            <a:off x="342832" y="2317640"/>
            <a:ext cx="6171998" cy="5744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CustomShape 1"/>
          <p:cNvSpPr/>
          <p:nvPr/>
        </p:nvSpPr>
        <p:spPr>
          <a:xfrm flipH="1">
            <a:off x="-405" y="455000"/>
            <a:ext cx="1699178" cy="2072200"/>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40" name="PlaceHolder 2"/>
          <p:cNvSpPr>
            <a:spLocks noGrp="1"/>
          </p:cNvSpPr>
          <p:nvPr>
            <p:ph type="title"/>
          </p:nvPr>
        </p:nvSpPr>
        <p:spPr>
          <a:xfrm>
            <a:off x="342832" y="395200"/>
            <a:ext cx="6171998" cy="16536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1" name="PlaceHolder 3"/>
          <p:cNvSpPr>
            <a:spLocks noGrp="1"/>
          </p:cNvSpPr>
          <p:nvPr>
            <p:ph type="body"/>
          </p:nvPr>
        </p:nvSpPr>
        <p:spPr>
          <a:xfrm>
            <a:off x="342832" y="2317640"/>
            <a:ext cx="6171998" cy="5744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CustomShape 1"/>
          <p:cNvSpPr/>
          <p:nvPr/>
        </p:nvSpPr>
        <p:spPr>
          <a:xfrm>
            <a:off x="4055467" y="0"/>
            <a:ext cx="2330573" cy="8301280"/>
          </a:xfrm>
          <a:custGeom>
            <a:avLst/>
            <a:gdLst/>
            <a:ahLst/>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79" name="PlaceHolder 2"/>
          <p:cNvSpPr>
            <a:spLocks noGrp="1"/>
          </p:cNvSpPr>
          <p:nvPr>
            <p:ph type="title"/>
          </p:nvPr>
        </p:nvSpPr>
        <p:spPr>
          <a:xfrm>
            <a:off x="342832" y="395200"/>
            <a:ext cx="6171998" cy="16536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80" name="PlaceHolder 3"/>
          <p:cNvSpPr>
            <a:spLocks noGrp="1"/>
          </p:cNvSpPr>
          <p:nvPr>
            <p:ph type="body"/>
          </p:nvPr>
        </p:nvSpPr>
        <p:spPr>
          <a:xfrm>
            <a:off x="342832" y="2317640"/>
            <a:ext cx="6171998" cy="5744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18" name="PlaceHolder 2"/>
          <p:cNvSpPr>
            <a:spLocks noGrp="1"/>
          </p:cNvSpPr>
          <p:nvPr>
            <p:ph type="body"/>
          </p:nvPr>
        </p:nvSpPr>
        <p:spPr>
          <a:xfrm>
            <a:off x="342832" y="2317640"/>
            <a:ext cx="6171998" cy="5744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1.tiff"/><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tiff"/><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3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tiff"/><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tiff"/><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tiff"/><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tiff"/><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tiff"/><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www.dolceacqua.it/turismo/index.php?option=com_content&amp;view=article&amp;id=50:la-storia&amp;catid=34:informazioni-sul-paese&amp;Itemid=80" TargetMode="Externa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tiff"/><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tiff"/><Relationship Id="rId1" Type="http://schemas.openxmlformats.org/officeDocument/2006/relationships/slideLayout" Target="../slideLayouts/slideLayout37.xm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tiff"/><Relationship Id="rId1" Type="http://schemas.openxmlformats.org/officeDocument/2006/relationships/slideLayout" Target="../slideLayouts/slideLayout37.xml"/><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tiff"/><Relationship Id="rId1" Type="http://schemas.openxmlformats.org/officeDocument/2006/relationships/slideLayout" Target="../slideLayouts/slideLayout37.xml"/><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tiff"/><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tiff"/><Relationship Id="rId1" Type="http://schemas.openxmlformats.org/officeDocument/2006/relationships/slideLayout" Target="../slideLayouts/slideLayout37.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tiff"/><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76.jpeg"/><Relationship Id="rId1" Type="http://schemas.openxmlformats.org/officeDocument/2006/relationships/slideLayout" Target="../slideLayouts/slideLayout37.xml"/><Relationship Id="rId5" Type="http://schemas.openxmlformats.org/officeDocument/2006/relationships/image" Target="../media/image78.jpeg"/><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7.xml"/><Relationship Id="rId5" Type="http://schemas.openxmlformats.org/officeDocument/2006/relationships/image" Target="../media/image1.tiff"/><Relationship Id="rId4" Type="http://schemas.openxmlformats.org/officeDocument/2006/relationships/image" Target="../media/image81.jpeg"/></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7.xml"/><Relationship Id="rId5" Type="http://schemas.openxmlformats.org/officeDocument/2006/relationships/image" Target="../media/image1.tiff"/><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85.jpeg"/><Relationship Id="rId1" Type="http://schemas.openxmlformats.org/officeDocument/2006/relationships/slideLayout" Target="../slideLayouts/slideLayout37.xml"/><Relationship Id="rId5" Type="http://schemas.openxmlformats.org/officeDocument/2006/relationships/image" Target="../media/image87.jpeg"/><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56" name="CustomShape 2"/>
          <p:cNvSpPr/>
          <p:nvPr/>
        </p:nvSpPr>
        <p:spPr>
          <a:xfrm>
            <a:off x="1" y="2809702"/>
            <a:ext cx="6857999" cy="17290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it-IT" sz="3200" b="1" strike="noStrike" spc="-1" dirty="0">
                <a:solidFill>
                  <a:srgbClr val="000000"/>
                </a:solidFill>
                <a:latin typeface="Century Gothic"/>
              </a:rPr>
              <a:t>COMUNE </a:t>
            </a:r>
            <a:r>
              <a:rPr lang="it-IT" sz="3200" b="1" strike="noStrike" spc="-1" dirty="0" err="1">
                <a:solidFill>
                  <a:srgbClr val="000000"/>
                </a:solidFill>
                <a:latin typeface="Century Gothic"/>
              </a:rPr>
              <a:t>DI</a:t>
            </a:r>
            <a:r>
              <a:rPr lang="it-IT" sz="3200" b="1" strike="noStrike" spc="-1" dirty="0">
                <a:solidFill>
                  <a:srgbClr val="000000"/>
                </a:solidFill>
                <a:latin typeface="Century Gothic"/>
              </a:rPr>
              <a:t> DOLCEACQUA</a:t>
            </a:r>
          </a:p>
          <a:p>
            <a:pPr algn="ctr">
              <a:lnSpc>
                <a:spcPct val="90000"/>
              </a:lnSpc>
            </a:pPr>
            <a:br>
              <a:rPr sz="2400" dirty="0"/>
            </a:br>
            <a:r>
              <a:rPr lang="it-IT" sz="2400" b="0" strike="noStrike" spc="-1" dirty="0">
                <a:solidFill>
                  <a:srgbClr val="000000"/>
                </a:solidFill>
                <a:latin typeface="Century Gothic"/>
              </a:rPr>
              <a:t>Provincia di Imperia</a:t>
            </a:r>
            <a:endParaRPr lang="it-IT" sz="2400" b="0" strike="noStrike" spc="-1" dirty="0">
              <a:latin typeface="Arial"/>
            </a:endParaRPr>
          </a:p>
        </p:txBody>
      </p:sp>
      <p:sp>
        <p:nvSpPr>
          <p:cNvPr id="157" name="CustomShape 3"/>
          <p:cNvSpPr/>
          <p:nvPr/>
        </p:nvSpPr>
        <p:spPr>
          <a:xfrm>
            <a:off x="0" y="4885398"/>
            <a:ext cx="6857999" cy="28620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8500"/>
          </a:bodyPr>
          <a:lstStyle/>
          <a:p>
            <a:pPr algn="ctr">
              <a:lnSpc>
                <a:spcPct val="100000"/>
              </a:lnSpc>
              <a:spcBef>
                <a:spcPts val="1001"/>
              </a:spcBef>
            </a:pPr>
            <a:r>
              <a:rPr lang="it-IT" sz="3200" b="0" strike="noStrike" cap="all" spc="-1" dirty="0">
                <a:solidFill>
                  <a:srgbClr val="000000"/>
                </a:solidFill>
                <a:latin typeface="Century Gothic"/>
              </a:rPr>
              <a:t>MASTERPLAN </a:t>
            </a:r>
            <a:endParaRPr lang="it-IT" sz="3200" b="0" strike="noStrike" spc="-1" dirty="0">
              <a:latin typeface="Arial"/>
            </a:endParaRPr>
          </a:p>
          <a:p>
            <a:pPr algn="ctr">
              <a:lnSpc>
                <a:spcPct val="100000"/>
              </a:lnSpc>
              <a:spcBef>
                <a:spcPts val="1001"/>
              </a:spcBef>
            </a:pPr>
            <a:r>
              <a:rPr lang="it-IT" sz="3200" b="1" strike="noStrike" cap="all" spc="-1" dirty="0">
                <a:solidFill>
                  <a:srgbClr val="000000"/>
                </a:solidFill>
                <a:latin typeface="Century Gothic"/>
              </a:rPr>
              <a:t>“DOLCEACQUA 20-30”</a:t>
            </a:r>
            <a:endParaRPr lang="it-IT" sz="3200" b="0" strike="noStrike" spc="-1" dirty="0">
              <a:latin typeface="Arial"/>
            </a:endParaRPr>
          </a:p>
          <a:p>
            <a:pPr algn="ctr">
              <a:lnSpc>
                <a:spcPct val="100000"/>
              </a:lnSpc>
              <a:spcBef>
                <a:spcPts val="1001"/>
              </a:spcBef>
            </a:pPr>
            <a:r>
              <a:rPr lang="it-IT" sz="1600" b="0" strike="noStrike" cap="all" spc="-1" dirty="0">
                <a:solidFill>
                  <a:srgbClr val="000000"/>
                </a:solidFill>
                <a:latin typeface="Century Gothic"/>
              </a:rPr>
              <a:t>STUDIO PER LA REALIZZAZIONE di </a:t>
            </a:r>
          </a:p>
          <a:p>
            <a:pPr algn="ctr">
              <a:lnSpc>
                <a:spcPct val="100000"/>
              </a:lnSpc>
              <a:spcBef>
                <a:spcPts val="1001"/>
              </a:spcBef>
            </a:pPr>
            <a:r>
              <a:rPr lang="it-IT" sz="1600" b="0" strike="noStrike" cap="all" spc="-1" dirty="0">
                <a:solidFill>
                  <a:srgbClr val="000000"/>
                </a:solidFill>
                <a:latin typeface="Century Gothic"/>
              </a:rPr>
              <a:t>NUOVE AREE DESTINATE  A PARCHEGGI </a:t>
            </a:r>
          </a:p>
          <a:p>
            <a:pPr algn="ctr">
              <a:lnSpc>
                <a:spcPct val="100000"/>
              </a:lnSpc>
              <a:spcBef>
                <a:spcPts val="1001"/>
              </a:spcBef>
            </a:pPr>
            <a:r>
              <a:rPr lang="it-IT" sz="1600" b="0" strike="noStrike" cap="all" spc="-1" dirty="0">
                <a:solidFill>
                  <a:srgbClr val="000000"/>
                </a:solidFill>
                <a:latin typeface="Century Gothic"/>
              </a:rPr>
              <a:t> e RIQUALIFICAZIONE AREE ESISTENTI</a:t>
            </a:r>
          </a:p>
          <a:p>
            <a:pPr algn="ctr">
              <a:lnSpc>
                <a:spcPct val="100000"/>
              </a:lnSpc>
              <a:spcBef>
                <a:spcPts val="1001"/>
              </a:spcBef>
            </a:pPr>
            <a:r>
              <a:rPr lang="it-IT" sz="1600" cap="all" spc="-1" dirty="0">
                <a:solidFill>
                  <a:srgbClr val="000000"/>
                </a:solidFill>
                <a:latin typeface="Century Gothic"/>
              </a:rPr>
              <a:t>Con INTERVENTI PREVISTI </a:t>
            </a:r>
            <a:r>
              <a:rPr lang="it-IT" sz="1600" cap="all" spc="-1" dirty="0" err="1">
                <a:solidFill>
                  <a:srgbClr val="000000"/>
                </a:solidFill>
                <a:latin typeface="Century Gothic"/>
              </a:rPr>
              <a:t>DI</a:t>
            </a:r>
            <a:r>
              <a:rPr lang="it-IT" sz="1600" cap="all" spc="-1" dirty="0">
                <a:solidFill>
                  <a:srgbClr val="000000"/>
                </a:solidFill>
                <a:latin typeface="Century Gothic"/>
              </a:rPr>
              <a:t> OLTRE 10.000.000 di Euro</a:t>
            </a:r>
            <a:endParaRPr lang="it-IT" sz="1600" b="0" strike="noStrike" spc="-1" dirty="0">
              <a:latin typeface="Arial"/>
            </a:endParaRPr>
          </a:p>
        </p:txBody>
      </p:sp>
      <p:pic>
        <p:nvPicPr>
          <p:cNvPr id="161" name="Immagine 5" descr="Immagine che contiene cibo, stanza&#10;&#10;Descrizione generata automaticamente"/>
          <p:cNvPicPr/>
          <p:nvPr/>
        </p:nvPicPr>
        <p:blipFill>
          <a:blip r:embed="rId2" cstate="print"/>
          <a:stretch/>
        </p:blipFill>
        <p:spPr>
          <a:xfrm>
            <a:off x="2154288" y="515389"/>
            <a:ext cx="2484214" cy="256032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02" name="CustomShape 2"/>
          <p:cNvSpPr/>
          <p:nvPr/>
        </p:nvSpPr>
        <p:spPr>
          <a:xfrm>
            <a:off x="0" y="527280"/>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en-US" sz="1800" b="1" strike="noStrike" spc="-1" dirty="0">
                <a:solidFill>
                  <a:srgbClr val="000000"/>
                </a:solidFill>
                <a:latin typeface="Century Gothic"/>
              </a:rPr>
              <a:t>1 d-DATI STATISTICI</a:t>
            </a:r>
            <a:endParaRPr lang="it-IT" sz="1800" b="0" strike="noStrike" spc="-1" dirty="0">
              <a:latin typeface="Arial"/>
            </a:endParaRPr>
          </a:p>
        </p:txBody>
      </p:sp>
      <p:sp>
        <p:nvSpPr>
          <p:cNvPr id="203" name="CustomShape 3"/>
          <p:cNvSpPr/>
          <p:nvPr/>
        </p:nvSpPr>
        <p:spPr>
          <a:xfrm>
            <a:off x="735566" y="1440128"/>
            <a:ext cx="5515605" cy="64237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spcBef>
                <a:spcPts val="1001"/>
              </a:spcBef>
            </a:pPr>
            <a:r>
              <a:rPr lang="it-IT" sz="1200" b="1" strike="noStrike" spc="-1" dirty="0">
                <a:solidFill>
                  <a:srgbClr val="000000"/>
                </a:solidFill>
                <a:latin typeface="Century Gothic"/>
              </a:rPr>
              <a:t>Popolazione Dolceacqua 2001-2009</a:t>
            </a:r>
            <a:r>
              <a:rPr lang="it-IT" sz="1200" b="0" strike="noStrike" spc="-1" dirty="0">
                <a:solidFill>
                  <a:srgbClr val="000000"/>
                </a:solidFill>
                <a:latin typeface="Century Gothic"/>
              </a:rPr>
              <a:t> </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Anno Residenti Variazione Famiglie Componenti per Famiglia </a:t>
            </a:r>
            <a:r>
              <a:rPr lang="it-IT" sz="1200" b="1" strike="noStrike" spc="-1" dirty="0" err="1">
                <a:solidFill>
                  <a:srgbClr val="000000"/>
                </a:solidFill>
                <a:latin typeface="Century Gothic"/>
              </a:rPr>
              <a:t>%Maschi</a:t>
            </a:r>
            <a:endParaRPr lang="it-IT" sz="1200" b="0" strike="noStrike" spc="-1" dirty="0">
              <a:latin typeface="Arial"/>
            </a:endParaRPr>
          </a:p>
          <a:p>
            <a:pPr>
              <a:lnSpc>
                <a:spcPct val="100000"/>
              </a:lnSpc>
              <a:spcBef>
                <a:spcPts val="1001"/>
              </a:spcBef>
            </a:pPr>
            <a:br>
              <a:rPr sz="1200" dirty="0"/>
            </a:br>
            <a:r>
              <a:rPr lang="it-IT" sz="1200" b="0" strike="noStrike" spc="-1" dirty="0">
                <a:solidFill>
                  <a:srgbClr val="000000"/>
                </a:solidFill>
                <a:latin typeface="Century Gothic"/>
              </a:rPr>
              <a:t> 2001  1.908</a:t>
            </a:r>
            <a:br>
              <a:rPr sz="1200" dirty="0"/>
            </a:br>
            <a:r>
              <a:rPr lang="it-IT" sz="1200" b="0" strike="noStrike" spc="-1" dirty="0">
                <a:solidFill>
                  <a:srgbClr val="000000"/>
                </a:solidFill>
                <a:latin typeface="Century Gothic"/>
              </a:rPr>
              <a:t> 2002  1.943         1,8%                                                               48,7%</a:t>
            </a:r>
            <a:br>
              <a:rPr sz="1200" dirty="0"/>
            </a:br>
            <a:r>
              <a:rPr lang="it-IT" sz="1200" b="0" strike="noStrike" spc="-1" dirty="0">
                <a:solidFill>
                  <a:srgbClr val="000000"/>
                </a:solidFill>
                <a:latin typeface="Century Gothic"/>
              </a:rPr>
              <a:t> 2003  1.988         2,3%         887                     2,24                    48,4%</a:t>
            </a:r>
            <a:br>
              <a:rPr sz="1200" dirty="0"/>
            </a:br>
            <a:r>
              <a:rPr lang="it-IT" sz="1200" b="0" strike="noStrike" spc="-1" dirty="0">
                <a:solidFill>
                  <a:srgbClr val="000000"/>
                </a:solidFill>
                <a:latin typeface="Century Gothic"/>
              </a:rPr>
              <a:t> 2004  1.998         0,5%         892                     2,24                    49,1%</a:t>
            </a:r>
            <a:br>
              <a:rPr sz="1200" dirty="0"/>
            </a:br>
            <a:r>
              <a:rPr lang="it-IT" sz="1200" b="0" strike="noStrike" spc="-1" dirty="0">
                <a:solidFill>
                  <a:srgbClr val="000000"/>
                </a:solidFill>
                <a:latin typeface="Century Gothic"/>
              </a:rPr>
              <a:t> 2005  2.002         0,2%         921                     2,17                    49,2%</a:t>
            </a:r>
            <a:br>
              <a:rPr sz="1200" dirty="0"/>
            </a:br>
            <a:r>
              <a:rPr lang="it-IT" sz="1200" b="0" strike="noStrike" spc="-1" dirty="0">
                <a:solidFill>
                  <a:srgbClr val="000000"/>
                </a:solidFill>
                <a:latin typeface="Century Gothic"/>
              </a:rPr>
              <a:t> 2006  2.021         0,9%         929                     2,18                    49,4%</a:t>
            </a:r>
            <a:br>
              <a:rPr sz="1200" dirty="0"/>
            </a:br>
            <a:r>
              <a:rPr lang="it-IT" sz="1200" b="0" strike="noStrike" spc="-1" dirty="0">
                <a:solidFill>
                  <a:srgbClr val="000000"/>
                </a:solidFill>
                <a:latin typeface="Century Gothic"/>
              </a:rPr>
              <a:t> 2007  2.030         0,4%         933                     2,18                    49,0%</a:t>
            </a:r>
            <a:br>
              <a:rPr sz="1200" dirty="0"/>
            </a:br>
            <a:r>
              <a:rPr lang="it-IT" sz="1200" b="0" strike="noStrike" spc="-1" dirty="0">
                <a:solidFill>
                  <a:srgbClr val="000000"/>
                </a:solidFill>
                <a:latin typeface="Century Gothic"/>
              </a:rPr>
              <a:t> 2008  2.055         1,2%         938                     2,19                    49,1%</a:t>
            </a:r>
            <a:br>
              <a:rPr sz="1200" dirty="0"/>
            </a:br>
            <a:r>
              <a:rPr lang="it-IT" sz="1200" b="0" strike="noStrike" spc="-1" dirty="0">
                <a:solidFill>
                  <a:srgbClr val="000000"/>
                </a:solidFill>
                <a:latin typeface="Century Gothic"/>
              </a:rPr>
              <a:t> 2009  2.067         0,6%         946                     2,18                    49,0%</a:t>
            </a:r>
            <a:endParaRPr lang="it-IT" sz="1200" b="0" strike="noStrike" spc="-1" dirty="0">
              <a:latin typeface="Arial"/>
            </a:endParaRPr>
          </a:p>
          <a:p>
            <a:pPr>
              <a:lnSpc>
                <a:spcPct val="100000"/>
              </a:lnSpc>
              <a:spcBef>
                <a:spcPts val="1001"/>
              </a:spcBef>
            </a:pPr>
            <a:endParaRPr lang="it-IT" sz="1200" b="0" strike="noStrike" spc="-1" dirty="0">
              <a:latin typeface="Arial"/>
            </a:endParaRPr>
          </a:p>
          <a:p>
            <a:pPr algn="ctr">
              <a:lnSpc>
                <a:spcPct val="100000"/>
              </a:lnSpc>
              <a:spcBef>
                <a:spcPts val="1001"/>
              </a:spcBef>
            </a:pPr>
            <a:r>
              <a:rPr lang="it-IT" sz="1200" b="1" strike="noStrike" spc="-1" dirty="0">
                <a:solidFill>
                  <a:srgbClr val="000000"/>
                </a:solidFill>
                <a:latin typeface="Century Gothic"/>
              </a:rPr>
              <a:t>Dolceacqua - Popolazione per Età</a:t>
            </a:r>
            <a:r>
              <a:rPr lang="it-IT" sz="1200" b="0" strike="noStrike" spc="-1" dirty="0">
                <a:solidFill>
                  <a:srgbClr val="000000"/>
                </a:solidFill>
                <a:latin typeface="Century Gothic"/>
              </a:rPr>
              <a:t> </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Anno % 0-14   % 15-64    % 65+    Abitanti       Indice Vecchiaia   Età Media</a:t>
            </a:r>
            <a:endParaRPr lang="it-IT" sz="1200" b="0" strike="noStrike" spc="-1" dirty="0">
              <a:latin typeface="Arial"/>
            </a:endParaRPr>
          </a:p>
          <a:p>
            <a:pPr>
              <a:lnSpc>
                <a:spcPct val="100000"/>
              </a:lnSpc>
              <a:spcBef>
                <a:spcPts val="1001"/>
              </a:spcBef>
            </a:pPr>
            <a:br>
              <a:rPr sz="1200" dirty="0"/>
            </a:br>
            <a:r>
              <a:rPr lang="it-IT" sz="1200" b="0" strike="noStrike" spc="-1" dirty="0">
                <a:solidFill>
                  <a:srgbClr val="000000"/>
                </a:solidFill>
                <a:latin typeface="Century Gothic"/>
              </a:rPr>
              <a:t>2007      11,1%      64,4%      24,5%     2.021              221,0%                45,8</a:t>
            </a:r>
            <a:br>
              <a:rPr sz="1200" dirty="0"/>
            </a:br>
            <a:r>
              <a:rPr lang="it-IT" sz="1200" b="0" strike="noStrike" spc="-1" dirty="0">
                <a:solidFill>
                  <a:srgbClr val="000000"/>
                </a:solidFill>
                <a:latin typeface="Century Gothic"/>
              </a:rPr>
              <a:t>2008      11,2%      64,7%      24,1%     2.030              214,5%                45,8</a:t>
            </a:r>
            <a:br>
              <a:rPr sz="1200" dirty="0"/>
            </a:br>
            <a:r>
              <a:rPr lang="it-IT" sz="1200" b="0" strike="noStrike" spc="-1" dirty="0">
                <a:solidFill>
                  <a:srgbClr val="000000"/>
                </a:solidFill>
                <a:latin typeface="Century Gothic"/>
              </a:rPr>
              <a:t>2009      11,4%      64,8%      23,8%     2.055              208,1%                45,8</a:t>
            </a:r>
            <a:br>
              <a:rPr sz="1200" dirty="0"/>
            </a:br>
            <a:r>
              <a:rPr lang="it-IT" sz="1200" b="0" strike="noStrike" spc="-1" dirty="0">
                <a:solidFill>
                  <a:srgbClr val="000000"/>
                </a:solidFill>
                <a:latin typeface="Century Gothic"/>
              </a:rPr>
              <a:t>2010      11,7%      64,0%      24,3%     2.067              207,9%                46,0</a:t>
            </a:r>
            <a:endParaRPr lang="it-IT" sz="1200" b="0" strike="noStrike" spc="-1" dirty="0">
              <a:latin typeface="Arial"/>
            </a:endParaRPr>
          </a:p>
          <a:p>
            <a:pPr>
              <a:lnSpc>
                <a:spcPct val="100000"/>
              </a:lnSpc>
              <a:spcBef>
                <a:spcPts val="1001"/>
              </a:spcBef>
            </a:pPr>
            <a:endParaRPr lang="it-IT" sz="900" b="0" strike="noStrike" spc="-1" dirty="0">
              <a:latin typeface="Arial"/>
            </a:endParaRPr>
          </a:p>
          <a:p>
            <a:pPr>
              <a:lnSpc>
                <a:spcPct val="100000"/>
              </a:lnSpc>
              <a:spcBef>
                <a:spcPts val="1001"/>
              </a:spcBef>
            </a:pPr>
            <a:endParaRPr lang="it-IT" sz="900" b="0" strike="noStrike" spc="-1" dirty="0">
              <a:latin typeface="Arial"/>
            </a:endParaRPr>
          </a:p>
        </p:txBody>
      </p:sp>
      <p:pic>
        <p:nvPicPr>
          <p:cNvPr id="205" name="Immagine 6" descr="Immagine che contiene cibo, stanza&#10;&#10;Descrizione generata automaticamente"/>
          <p:cNvPicPr/>
          <p:nvPr/>
        </p:nvPicPr>
        <p:blipFill>
          <a:blip r:embed="rId2" cstate="print"/>
          <a:stretch/>
        </p:blipFill>
        <p:spPr>
          <a:xfrm>
            <a:off x="2686983" y="8032731"/>
            <a:ext cx="1386253" cy="151028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 name="CustomShape 1"/>
          <p:cNvSpPr/>
          <p:nvPr/>
        </p:nvSpPr>
        <p:spPr>
          <a:xfrm rot="10800000" flipV="1">
            <a:off x="1462860" y="761800"/>
            <a:ext cx="3932753" cy="7369440"/>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207" name="CustomShape 2"/>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08" name="CustomShape 3"/>
          <p:cNvSpPr/>
          <p:nvPr/>
        </p:nvSpPr>
        <p:spPr>
          <a:xfrm>
            <a:off x="598516" y="1230284"/>
            <a:ext cx="5552902" cy="80799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7000"/>
          </a:bodyPr>
          <a:lstStyle/>
          <a:p>
            <a:pPr>
              <a:lnSpc>
                <a:spcPct val="100000"/>
              </a:lnSpc>
              <a:spcBef>
                <a:spcPts val="1001"/>
              </a:spcBef>
            </a:pPr>
            <a:r>
              <a:rPr lang="en-US" sz="1200" b="0" strike="noStrike" cap="all" spc="-1" dirty="0">
                <a:solidFill>
                  <a:srgbClr val="000000"/>
                </a:solidFill>
                <a:latin typeface="Century Gothic"/>
              </a:rPr>
              <a:t>Nota: </a:t>
            </a:r>
            <a:r>
              <a:rPr lang="en-US" sz="1200" b="0" strike="noStrike" cap="all" spc="-1" dirty="0" err="1">
                <a:solidFill>
                  <a:srgbClr val="000000"/>
                </a:solidFill>
                <a:latin typeface="Century Gothic"/>
              </a:rPr>
              <a:t>il</a:t>
            </a:r>
            <a:r>
              <a:rPr lang="en-US" sz="1200" b="0" strike="noStrike" cap="all" spc="-1" dirty="0">
                <a:solidFill>
                  <a:srgbClr val="000000"/>
                </a:solidFill>
                <a:latin typeface="Century Gothic"/>
              </a:rPr>
              <a:t> </a:t>
            </a:r>
            <a:r>
              <a:rPr lang="en-US" sz="1200" b="0" strike="noStrike" cap="all" spc="-1" dirty="0" err="1">
                <a:solidFill>
                  <a:srgbClr val="000000"/>
                </a:solidFill>
                <a:latin typeface="Century Gothic"/>
              </a:rPr>
              <a:t>prg</a:t>
            </a:r>
            <a:r>
              <a:rPr lang="en-US" sz="1200" b="0" strike="noStrike" cap="all" spc="-1" dirty="0">
                <a:solidFill>
                  <a:srgbClr val="000000"/>
                </a:solidFill>
                <a:latin typeface="Century Gothic"/>
              </a:rPr>
              <a:t> del </a:t>
            </a:r>
            <a:r>
              <a:rPr lang="en-US" sz="1200" b="0" strike="noStrike" cap="all" spc="-1" dirty="0" err="1">
                <a:solidFill>
                  <a:srgbClr val="000000"/>
                </a:solidFill>
                <a:latin typeface="Century Gothic"/>
              </a:rPr>
              <a:t>comune</a:t>
            </a:r>
            <a:r>
              <a:rPr lang="en-US" sz="1200" b="0" strike="noStrike" cap="all" spc="-1" dirty="0">
                <a:solidFill>
                  <a:srgbClr val="000000"/>
                </a:solidFill>
                <a:latin typeface="Century Gothic"/>
              </a:rPr>
              <a:t> di dolceacqua e’ del 1995</a:t>
            </a:r>
            <a:endParaRPr lang="it-IT" sz="1200" b="0" strike="noStrike" spc="-1" dirty="0">
              <a:latin typeface="Arial"/>
            </a:endParaRPr>
          </a:p>
          <a:p>
            <a:pPr>
              <a:lnSpc>
                <a:spcPct val="100000"/>
              </a:lnSpc>
              <a:spcBef>
                <a:spcPts val="1001"/>
              </a:spcBef>
            </a:pPr>
            <a:r>
              <a:rPr lang="it-IT" sz="1200" b="1" strike="noStrike" cap="all" spc="-1" dirty="0">
                <a:solidFill>
                  <a:srgbClr val="000000"/>
                </a:solidFill>
                <a:latin typeface="Century Gothic"/>
              </a:rPr>
              <a:t>Permessi di Costruzione</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2010: n.19</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2011: n.21</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2012: n.12</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2013: n.11</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2014: n.12</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2015: n.11</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2016: n.  6</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2017: n.12</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2018: n.11</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2019: n.15</a:t>
            </a:r>
            <a:endParaRPr lang="it-IT" sz="1200" b="0" strike="noStrike" spc="-1" dirty="0">
              <a:latin typeface="Arial"/>
            </a:endParaRPr>
          </a:p>
          <a:p>
            <a:pPr>
              <a:lnSpc>
                <a:spcPct val="100000"/>
              </a:lnSpc>
              <a:spcBef>
                <a:spcPts val="1001"/>
              </a:spcBef>
            </a:pPr>
            <a:r>
              <a:rPr lang="it-IT" sz="1200" b="1" strike="noStrike" cap="all" spc="-1" dirty="0">
                <a:solidFill>
                  <a:srgbClr val="000000"/>
                </a:solidFill>
                <a:latin typeface="Century Gothic"/>
              </a:rPr>
              <a:t>Totale n.130 </a:t>
            </a:r>
          </a:p>
          <a:p>
            <a:pPr>
              <a:lnSpc>
                <a:spcPct val="100000"/>
              </a:lnSpc>
              <a:spcBef>
                <a:spcPts val="1001"/>
              </a:spcBef>
            </a:pPr>
            <a:endParaRPr lang="it-IT" sz="800" b="0" strike="noStrike" spc="-1" dirty="0">
              <a:latin typeface="Arial"/>
            </a:endParaRPr>
          </a:p>
          <a:p>
            <a:pPr>
              <a:lnSpc>
                <a:spcPct val="100000"/>
              </a:lnSpc>
              <a:spcBef>
                <a:spcPts val="1001"/>
              </a:spcBef>
            </a:pPr>
            <a:r>
              <a:rPr lang="it-IT" sz="1200" b="1" strike="noStrike" cap="all" spc="-1" dirty="0">
                <a:solidFill>
                  <a:srgbClr val="000000"/>
                </a:solidFill>
                <a:latin typeface="Century Gothic"/>
              </a:rPr>
              <a:t>Attività Extralberghiere</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2009: 31 attività 404 posti letto</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2019: 61 attività 650 posti letto (nessun albergo)</a:t>
            </a:r>
          </a:p>
          <a:p>
            <a:pPr>
              <a:lnSpc>
                <a:spcPct val="100000"/>
              </a:lnSpc>
              <a:spcBef>
                <a:spcPts val="1001"/>
              </a:spcBef>
            </a:pPr>
            <a:endParaRPr lang="it-IT" sz="800" b="0" strike="noStrike" spc="-1" dirty="0">
              <a:latin typeface="Arial"/>
            </a:endParaRPr>
          </a:p>
          <a:p>
            <a:pPr>
              <a:lnSpc>
                <a:spcPct val="100000"/>
              </a:lnSpc>
              <a:spcBef>
                <a:spcPts val="1001"/>
              </a:spcBef>
            </a:pPr>
            <a:r>
              <a:rPr lang="it-IT" sz="1200" b="1" strike="noStrike" cap="all" spc="-1" dirty="0">
                <a:solidFill>
                  <a:srgbClr val="000000"/>
                </a:solidFill>
                <a:latin typeface="Century Gothic"/>
              </a:rPr>
              <a:t>Attività Commerciali</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2009: </a:t>
            </a:r>
            <a:r>
              <a:rPr lang="it-IT" sz="1200" b="0" strike="noStrike" cap="all" spc="-1" dirty="0" err="1">
                <a:solidFill>
                  <a:srgbClr val="000000"/>
                </a:solidFill>
                <a:latin typeface="Century Gothic"/>
              </a:rPr>
              <a:t>ca</a:t>
            </a:r>
            <a:r>
              <a:rPr lang="it-IT" sz="1200" b="0" strike="noStrike" cap="all" spc="-1" dirty="0">
                <a:solidFill>
                  <a:srgbClr val="000000"/>
                </a:solidFill>
                <a:latin typeface="Century Gothic"/>
              </a:rPr>
              <a:t> 160 attività</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2019: </a:t>
            </a:r>
            <a:r>
              <a:rPr lang="it-IT" sz="1200" b="0" strike="noStrike" cap="all" spc="-1" dirty="0" err="1">
                <a:solidFill>
                  <a:srgbClr val="000000"/>
                </a:solidFill>
                <a:latin typeface="Century Gothic"/>
              </a:rPr>
              <a:t>ca</a:t>
            </a:r>
            <a:r>
              <a:rPr lang="it-IT" sz="1200" b="0" strike="noStrike" cap="all" spc="-1" dirty="0">
                <a:solidFill>
                  <a:srgbClr val="000000"/>
                </a:solidFill>
                <a:latin typeface="Century Gothic"/>
              </a:rPr>
              <a:t> 200 attività di cui (14 ristoranti e 14 bar)</a:t>
            </a:r>
          </a:p>
          <a:p>
            <a:pPr>
              <a:lnSpc>
                <a:spcPct val="100000"/>
              </a:lnSpc>
              <a:spcBef>
                <a:spcPts val="1001"/>
              </a:spcBef>
            </a:pPr>
            <a:endParaRPr lang="it-IT" sz="800" b="0" strike="noStrike" spc="-1" dirty="0">
              <a:latin typeface="Arial"/>
            </a:endParaRPr>
          </a:p>
          <a:p>
            <a:pPr>
              <a:lnSpc>
                <a:spcPct val="100000"/>
              </a:lnSpc>
              <a:spcBef>
                <a:spcPts val="1001"/>
              </a:spcBef>
            </a:pPr>
            <a:r>
              <a:rPr lang="it-IT" sz="1200" b="1" strike="noStrike" cap="all" spc="-1" dirty="0">
                <a:solidFill>
                  <a:srgbClr val="000000"/>
                </a:solidFill>
                <a:latin typeface="Century Gothic"/>
              </a:rPr>
              <a:t>Nuovi Stalli dal 2010 al 2019</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Nuovi Box: 23</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Nuovi Posti auto: 40</a:t>
            </a:r>
            <a:endParaRPr lang="it-IT" sz="1200" b="0" strike="noStrike" spc="-1" dirty="0">
              <a:latin typeface="Arial"/>
            </a:endParaRPr>
          </a:p>
          <a:p>
            <a:pPr>
              <a:lnSpc>
                <a:spcPct val="100000"/>
              </a:lnSpc>
              <a:spcBef>
                <a:spcPts val="1001"/>
              </a:spcBef>
            </a:pPr>
            <a:endParaRPr lang="it-IT" sz="900" b="0" strike="noStrike" spc="-1" dirty="0">
              <a:latin typeface="Arial"/>
            </a:endParaRPr>
          </a:p>
          <a:p>
            <a:pPr>
              <a:lnSpc>
                <a:spcPct val="100000"/>
              </a:lnSpc>
              <a:spcBef>
                <a:spcPts val="1001"/>
              </a:spcBef>
            </a:pPr>
            <a:endParaRPr lang="it-IT" sz="900" b="0" strike="noStrike" spc="-1" dirty="0">
              <a:latin typeface="Arial"/>
            </a:endParaRPr>
          </a:p>
          <a:p>
            <a:pPr>
              <a:lnSpc>
                <a:spcPct val="100000"/>
              </a:lnSpc>
              <a:spcBef>
                <a:spcPts val="1001"/>
              </a:spcBef>
            </a:pPr>
            <a:endParaRPr lang="it-IT" sz="900" b="0" strike="noStrike" spc="-1" dirty="0">
              <a:latin typeface="Arial"/>
            </a:endParaRPr>
          </a:p>
          <a:p>
            <a:pPr>
              <a:lnSpc>
                <a:spcPct val="100000"/>
              </a:lnSpc>
              <a:spcBef>
                <a:spcPts val="1001"/>
              </a:spcBef>
            </a:pPr>
            <a:endParaRPr lang="it-IT" sz="900" b="0" strike="noStrike" spc="-1" dirty="0">
              <a:latin typeface="Arial"/>
            </a:endParaRPr>
          </a:p>
        </p:txBody>
      </p:sp>
      <p:sp>
        <p:nvSpPr>
          <p:cNvPr id="210" name="CustomShape 4"/>
          <p:cNvSpPr/>
          <p:nvPr/>
        </p:nvSpPr>
        <p:spPr>
          <a:xfrm>
            <a:off x="0" y="210600"/>
            <a:ext cx="6858000" cy="4710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3000"/>
          </a:bodyPr>
          <a:lstStyle/>
          <a:p>
            <a:pPr algn="ctr">
              <a:lnSpc>
                <a:spcPct val="90000"/>
              </a:lnSpc>
            </a:pPr>
            <a:r>
              <a:rPr lang="en-US" sz="1800" b="1" strike="noStrike" spc="-1" dirty="0">
                <a:solidFill>
                  <a:srgbClr val="000000"/>
                </a:solidFill>
                <a:latin typeface="Century Gothic"/>
              </a:rPr>
              <a:t>1 d-DATI STATISTICI</a:t>
            </a:r>
            <a:endParaRPr lang="it-IT" sz="1800" b="0" strike="noStrike" spc="-1" dirty="0">
              <a:latin typeface="Arial"/>
            </a:endParaRPr>
          </a:p>
        </p:txBody>
      </p:sp>
      <p:pic>
        <p:nvPicPr>
          <p:cNvPr id="211" name="Immagine 7" descr="Immagine che contiene cibo, stanza&#10;&#10;Descrizione generata automaticamente"/>
          <p:cNvPicPr/>
          <p:nvPr/>
        </p:nvPicPr>
        <p:blipFill>
          <a:blip r:embed="rId2" cstate="print"/>
          <a:stretch/>
        </p:blipFill>
        <p:spPr>
          <a:xfrm>
            <a:off x="2853240" y="8628610"/>
            <a:ext cx="1037117" cy="1014153"/>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13" name="CustomShape 2"/>
          <p:cNvSpPr/>
          <p:nvPr/>
        </p:nvSpPr>
        <p:spPr>
          <a:xfrm>
            <a:off x="0" y="302462"/>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it-IT" sz="1800" b="1" strike="noStrike" spc="-1" dirty="0">
                <a:solidFill>
                  <a:srgbClr val="000000"/>
                </a:solidFill>
                <a:latin typeface="Century Gothic"/>
              </a:rPr>
              <a:t>1 e-Dati turismo</a:t>
            </a:r>
            <a:endParaRPr lang="it-IT" sz="1800" b="0" strike="noStrike" spc="-1" dirty="0">
              <a:latin typeface="Arial"/>
            </a:endParaRPr>
          </a:p>
        </p:txBody>
      </p:sp>
      <p:graphicFrame>
        <p:nvGraphicFramePr>
          <p:cNvPr id="214" name="Table 3"/>
          <p:cNvGraphicFramePr/>
          <p:nvPr/>
        </p:nvGraphicFramePr>
        <p:xfrm>
          <a:off x="432262" y="947655"/>
          <a:ext cx="6101542" cy="7282499"/>
        </p:xfrm>
        <a:graphic>
          <a:graphicData uri="http://schemas.openxmlformats.org/drawingml/2006/table">
            <a:tbl>
              <a:tblPr/>
              <a:tblGrid>
                <a:gridCol w="839067">
                  <a:extLst>
                    <a:ext uri="{9D8B030D-6E8A-4147-A177-3AD203B41FA5}">
                      <a16:colId xmlns:a16="http://schemas.microsoft.com/office/drawing/2014/main" val="20000"/>
                    </a:ext>
                  </a:extLst>
                </a:gridCol>
                <a:gridCol w="916025">
                  <a:extLst>
                    <a:ext uri="{9D8B030D-6E8A-4147-A177-3AD203B41FA5}">
                      <a16:colId xmlns:a16="http://schemas.microsoft.com/office/drawing/2014/main" val="20001"/>
                    </a:ext>
                  </a:extLst>
                </a:gridCol>
                <a:gridCol w="973858">
                  <a:extLst>
                    <a:ext uri="{9D8B030D-6E8A-4147-A177-3AD203B41FA5}">
                      <a16:colId xmlns:a16="http://schemas.microsoft.com/office/drawing/2014/main" val="20002"/>
                    </a:ext>
                  </a:extLst>
                </a:gridCol>
                <a:gridCol w="722467">
                  <a:extLst>
                    <a:ext uri="{9D8B030D-6E8A-4147-A177-3AD203B41FA5}">
                      <a16:colId xmlns:a16="http://schemas.microsoft.com/office/drawing/2014/main" val="20003"/>
                    </a:ext>
                  </a:extLst>
                </a:gridCol>
                <a:gridCol w="980387">
                  <a:extLst>
                    <a:ext uri="{9D8B030D-6E8A-4147-A177-3AD203B41FA5}">
                      <a16:colId xmlns:a16="http://schemas.microsoft.com/office/drawing/2014/main" val="20004"/>
                    </a:ext>
                  </a:extLst>
                </a:gridCol>
                <a:gridCol w="980387">
                  <a:extLst>
                    <a:ext uri="{9D8B030D-6E8A-4147-A177-3AD203B41FA5}">
                      <a16:colId xmlns:a16="http://schemas.microsoft.com/office/drawing/2014/main" val="20005"/>
                    </a:ext>
                  </a:extLst>
                </a:gridCol>
                <a:gridCol w="689351">
                  <a:extLst>
                    <a:ext uri="{9D8B030D-6E8A-4147-A177-3AD203B41FA5}">
                      <a16:colId xmlns:a16="http://schemas.microsoft.com/office/drawing/2014/main" val="20006"/>
                    </a:ext>
                  </a:extLst>
                </a:gridCol>
              </a:tblGrid>
              <a:tr h="397112">
                <a:tc rowSpan="3">
                  <a:txBody>
                    <a:bodyPr/>
                    <a:lstStyle/>
                    <a:p>
                      <a:pPr algn="ctr">
                        <a:lnSpc>
                          <a:spcPct val="107000"/>
                        </a:lnSpc>
                        <a:spcAft>
                          <a:spcPts val="799"/>
                        </a:spcAft>
                      </a:pPr>
                      <a:r>
                        <a:rPr lang="it-IT" sz="1600" b="1" strike="noStrike" spc="-1" dirty="0">
                          <a:solidFill>
                            <a:srgbClr val="FFFFFF"/>
                          </a:solidFill>
                          <a:latin typeface="Century Gothic"/>
                        </a:rPr>
                        <a:t>ANNO</a:t>
                      </a:r>
                      <a:endParaRPr lang="it-IT" sz="1600" b="0" strike="noStrike" spc="-1" dirty="0">
                        <a:latin typeface="Arial"/>
                      </a:endParaRPr>
                    </a:p>
                  </a:txBody>
                  <a:tcPr marL="52650" marR="52650"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gridSpan="3">
                  <a:txBody>
                    <a:bodyPr/>
                    <a:lstStyle/>
                    <a:p>
                      <a:pPr algn="ctr">
                        <a:lnSpc>
                          <a:spcPct val="107000"/>
                        </a:lnSpc>
                        <a:spcAft>
                          <a:spcPts val="799"/>
                        </a:spcAft>
                      </a:pPr>
                      <a:r>
                        <a:rPr lang="it-IT" sz="1600" b="1" strike="noStrike" spc="-1" dirty="0">
                          <a:solidFill>
                            <a:srgbClr val="FFFFFF"/>
                          </a:solidFill>
                          <a:latin typeface="Century Gothic"/>
                        </a:rPr>
                        <a:t>ARRIVI</a:t>
                      </a:r>
                      <a:endParaRPr lang="it-IT" sz="1600" b="0" strike="noStrike" spc="-1" dirty="0">
                        <a:latin typeface="Arial"/>
                      </a:endParaRPr>
                    </a:p>
                  </a:txBody>
                  <a:tcPr marL="52650" marR="52650"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gridSpan="3">
                  <a:txBody>
                    <a:bodyPr/>
                    <a:lstStyle/>
                    <a:p>
                      <a:pPr algn="ctr">
                        <a:lnSpc>
                          <a:spcPct val="107000"/>
                        </a:lnSpc>
                        <a:spcAft>
                          <a:spcPts val="799"/>
                        </a:spcAft>
                      </a:pPr>
                      <a:r>
                        <a:rPr lang="it-IT" sz="1600" b="1" strike="noStrike" spc="-1">
                          <a:solidFill>
                            <a:srgbClr val="FFFFFF"/>
                          </a:solidFill>
                          <a:latin typeface="Century Gothic"/>
                        </a:rPr>
                        <a:t>PRESENZE</a:t>
                      </a:r>
                      <a:endParaRPr lang="it-IT" sz="1600" b="0" strike="noStrike" spc="-1">
                        <a:latin typeface="Arial"/>
                      </a:endParaRPr>
                    </a:p>
                  </a:txBody>
                  <a:tcPr marL="52650" marR="52650"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extLst>
                  <a:ext uri="{0D108BD9-81ED-4DB2-BD59-A6C34878D82A}">
                    <a16:rowId xmlns:a16="http://schemas.microsoft.com/office/drawing/2014/main" val="10000"/>
                  </a:ext>
                </a:extLst>
              </a:tr>
              <a:tr h="397112">
                <a:tc vMerge="1">
                  <a:txBody>
                    <a:bodyPr/>
                    <a:lstStyle/>
                    <a:p>
                      <a:endParaRPr lang="it-IT"/>
                    </a:p>
                  </a:txBody>
                  <a:tcPr marL="90000" marR="90000">
                    <a:solidFill>
                      <a:srgbClr val="729FCF"/>
                    </a:solidFill>
                  </a:tcPr>
                </a:tc>
                <a:tc gridSpan="3">
                  <a:txBody>
                    <a:bodyPr/>
                    <a:lstStyle/>
                    <a:p>
                      <a:pPr algn="ctr">
                        <a:lnSpc>
                          <a:spcPct val="107000"/>
                        </a:lnSpc>
                        <a:spcAft>
                          <a:spcPts val="799"/>
                        </a:spcAft>
                      </a:pPr>
                      <a:r>
                        <a:rPr lang="it-IT" sz="1600" b="0" strike="noStrike" spc="-1" dirty="0">
                          <a:solidFill>
                            <a:srgbClr val="000000"/>
                          </a:solidFill>
                          <a:latin typeface="Century Gothic"/>
                        </a:rPr>
                        <a:t>2008</a:t>
                      </a:r>
                      <a:endParaRPr lang="it-IT" sz="1600" b="0" strike="noStrike" spc="-1" dirty="0">
                        <a:latin typeface="Arial"/>
                      </a:endParaRPr>
                    </a:p>
                  </a:txBody>
                  <a:tcPr marL="52650" marR="52650"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A9CBE9"/>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gridSpan="3">
                  <a:txBody>
                    <a:bodyPr/>
                    <a:lstStyle/>
                    <a:p>
                      <a:pPr algn="ctr">
                        <a:lnSpc>
                          <a:spcPct val="107000"/>
                        </a:lnSpc>
                        <a:spcAft>
                          <a:spcPts val="799"/>
                        </a:spcAft>
                      </a:pPr>
                      <a:r>
                        <a:rPr lang="it-IT" sz="1600" b="0" strike="noStrike" spc="-1">
                          <a:solidFill>
                            <a:srgbClr val="000000"/>
                          </a:solidFill>
                          <a:latin typeface="Century Gothic"/>
                        </a:rPr>
                        <a:t>2009</a:t>
                      </a:r>
                      <a:endParaRPr lang="it-IT" sz="1600" b="0" strike="noStrike" spc="-1">
                        <a:latin typeface="Arial"/>
                      </a:endParaRPr>
                    </a:p>
                  </a:txBody>
                  <a:tcPr marL="52650" marR="52650"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A9CBE9"/>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extLst>
                  <a:ext uri="{0D108BD9-81ED-4DB2-BD59-A6C34878D82A}">
                    <a16:rowId xmlns:a16="http://schemas.microsoft.com/office/drawing/2014/main" val="10001"/>
                  </a:ext>
                </a:extLst>
              </a:tr>
              <a:tr h="660764">
                <a:tc vMerge="1">
                  <a:txBody>
                    <a:bodyPr/>
                    <a:lstStyle/>
                    <a:p>
                      <a:endParaRPr lang="it-IT"/>
                    </a:p>
                  </a:txBody>
                  <a:tcPr marL="90000" marR="90000">
                    <a:solidFill>
                      <a:srgbClr val="729FCF"/>
                    </a:solidFill>
                  </a:tcPr>
                </a:tc>
                <a:tc>
                  <a:txBody>
                    <a:bodyPr/>
                    <a:lstStyle/>
                    <a:p>
                      <a:pPr algn="ctr">
                        <a:lnSpc>
                          <a:spcPct val="107000"/>
                        </a:lnSpc>
                        <a:spcAft>
                          <a:spcPts val="799"/>
                        </a:spcAft>
                      </a:pPr>
                      <a:r>
                        <a:rPr lang="it-IT" sz="1600" b="1" strike="noStrike" spc="-1">
                          <a:solidFill>
                            <a:srgbClr val="000000"/>
                          </a:solidFill>
                          <a:latin typeface="Century Gothic"/>
                        </a:rPr>
                        <a:t>Italiani</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Stranieri</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Totale</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Italiani</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Stranieri</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Totale</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a16="http://schemas.microsoft.com/office/drawing/2014/main" val="10002"/>
                  </a:ext>
                </a:extLst>
              </a:tr>
              <a:tr h="397112">
                <a:tc>
                  <a:txBody>
                    <a:bodyPr/>
                    <a:lstStyle/>
                    <a:p>
                      <a:pPr algn="ctr">
                        <a:lnSpc>
                          <a:spcPct val="107000"/>
                        </a:lnSpc>
                        <a:spcAft>
                          <a:spcPts val="799"/>
                        </a:spcAft>
                      </a:pPr>
                      <a:r>
                        <a:rPr lang="it-IT" sz="1600" b="1" strike="noStrike" spc="-1">
                          <a:solidFill>
                            <a:srgbClr val="FFFFFF"/>
                          </a:solidFill>
                          <a:latin typeface="Century Gothic"/>
                        </a:rPr>
                        <a:t>2008</a:t>
                      </a:r>
                      <a:endParaRPr lang="it-IT" sz="1600" b="0" strike="noStrike" spc="-1">
                        <a:latin typeface="Arial"/>
                      </a:endParaRPr>
                    </a:p>
                  </a:txBody>
                  <a:tcPr marL="25515" marR="25515"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1545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1774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dirty="0">
                          <a:solidFill>
                            <a:srgbClr val="000000"/>
                          </a:solidFill>
                          <a:latin typeface="Century Gothic"/>
                        </a:rPr>
                        <a:t>3319</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3402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4455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7857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a16="http://schemas.microsoft.com/office/drawing/2014/main" val="10003"/>
                  </a:ext>
                </a:extLst>
              </a:tr>
              <a:tr h="397112">
                <a:tc>
                  <a:txBody>
                    <a:bodyPr/>
                    <a:lstStyle/>
                    <a:p>
                      <a:pPr algn="ctr">
                        <a:lnSpc>
                          <a:spcPct val="107000"/>
                        </a:lnSpc>
                        <a:spcAft>
                          <a:spcPts val="799"/>
                        </a:spcAft>
                      </a:pPr>
                      <a:r>
                        <a:rPr lang="it-IT" sz="1600" b="1" strike="noStrike" spc="-1">
                          <a:solidFill>
                            <a:srgbClr val="FFFFFF"/>
                          </a:solidFill>
                          <a:latin typeface="Century Gothic"/>
                        </a:rPr>
                        <a:t>2009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1594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2562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4156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3417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5293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8710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a16="http://schemas.microsoft.com/office/drawing/2014/main" val="10004"/>
                  </a:ext>
                </a:extLst>
              </a:tr>
              <a:tr h="397112">
                <a:tc>
                  <a:txBody>
                    <a:bodyPr/>
                    <a:lstStyle/>
                    <a:p>
                      <a:pPr algn="ctr">
                        <a:lnSpc>
                          <a:spcPct val="107000"/>
                        </a:lnSpc>
                        <a:spcAft>
                          <a:spcPts val="799"/>
                        </a:spcAft>
                      </a:pPr>
                      <a:r>
                        <a:rPr lang="it-IT" sz="1600" b="1" strike="noStrike" spc="-1">
                          <a:solidFill>
                            <a:srgbClr val="FFFFFF"/>
                          </a:solidFill>
                          <a:latin typeface="Century Gothic"/>
                        </a:rPr>
                        <a:t>2010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1870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696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2566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5186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2753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7939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a16="http://schemas.microsoft.com/office/drawing/2014/main" val="10005"/>
                  </a:ext>
                </a:extLst>
              </a:tr>
              <a:tr h="397112">
                <a:tc>
                  <a:txBody>
                    <a:bodyPr/>
                    <a:lstStyle/>
                    <a:p>
                      <a:pPr algn="ctr">
                        <a:lnSpc>
                          <a:spcPct val="107000"/>
                        </a:lnSpc>
                        <a:spcAft>
                          <a:spcPts val="799"/>
                        </a:spcAft>
                      </a:pPr>
                      <a:r>
                        <a:rPr lang="it-IT" sz="1600" b="1" strike="noStrike" spc="-1">
                          <a:solidFill>
                            <a:srgbClr val="FFFFFF"/>
                          </a:solidFill>
                          <a:latin typeface="Century Gothic"/>
                        </a:rPr>
                        <a:t>2011</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1541</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1006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2547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4029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3100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7129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a16="http://schemas.microsoft.com/office/drawing/2014/main" val="10006"/>
                  </a:ext>
                </a:extLst>
              </a:tr>
              <a:tr h="397112">
                <a:tc>
                  <a:txBody>
                    <a:bodyPr/>
                    <a:lstStyle/>
                    <a:p>
                      <a:pPr algn="ctr">
                        <a:lnSpc>
                          <a:spcPct val="107000"/>
                        </a:lnSpc>
                        <a:spcAft>
                          <a:spcPts val="799"/>
                        </a:spcAft>
                      </a:pPr>
                      <a:r>
                        <a:rPr lang="it-IT" sz="1600" b="1" strike="noStrike" spc="-1">
                          <a:solidFill>
                            <a:srgbClr val="FFFFFF"/>
                          </a:solidFill>
                          <a:latin typeface="Century Gothic"/>
                        </a:rPr>
                        <a:t>2012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1553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891</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2444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4574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3359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7933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a16="http://schemas.microsoft.com/office/drawing/2014/main" val="10007"/>
                  </a:ext>
                </a:extLst>
              </a:tr>
              <a:tr h="397112">
                <a:tc>
                  <a:txBody>
                    <a:bodyPr/>
                    <a:lstStyle/>
                    <a:p>
                      <a:pPr algn="ctr">
                        <a:lnSpc>
                          <a:spcPct val="107000"/>
                        </a:lnSpc>
                        <a:spcAft>
                          <a:spcPts val="799"/>
                        </a:spcAft>
                      </a:pPr>
                      <a:r>
                        <a:rPr lang="it-IT" sz="1600" b="1" strike="noStrike" spc="-1">
                          <a:solidFill>
                            <a:srgbClr val="FFFFFF"/>
                          </a:solidFill>
                          <a:latin typeface="Century Gothic"/>
                        </a:rPr>
                        <a:t>2013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1718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939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2657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4544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3683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8227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a16="http://schemas.microsoft.com/office/drawing/2014/main" val="10008"/>
                  </a:ext>
                </a:extLst>
              </a:tr>
              <a:tr h="397112">
                <a:tc>
                  <a:txBody>
                    <a:bodyPr/>
                    <a:lstStyle/>
                    <a:p>
                      <a:pPr algn="ctr">
                        <a:lnSpc>
                          <a:spcPct val="107000"/>
                        </a:lnSpc>
                        <a:spcAft>
                          <a:spcPts val="799"/>
                        </a:spcAft>
                      </a:pPr>
                      <a:r>
                        <a:rPr lang="it-IT" sz="1600" b="1" strike="noStrike" spc="-1">
                          <a:solidFill>
                            <a:srgbClr val="FFFFFF"/>
                          </a:solidFill>
                          <a:latin typeface="Century Gothic"/>
                        </a:rPr>
                        <a:t>2014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1516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698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2214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3948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2648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6596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a16="http://schemas.microsoft.com/office/drawing/2014/main" val="10009"/>
                  </a:ext>
                </a:extLst>
              </a:tr>
              <a:tr h="397112">
                <a:tc>
                  <a:txBody>
                    <a:bodyPr/>
                    <a:lstStyle/>
                    <a:p>
                      <a:pPr algn="ctr">
                        <a:lnSpc>
                          <a:spcPct val="107000"/>
                        </a:lnSpc>
                        <a:spcAft>
                          <a:spcPts val="799"/>
                        </a:spcAft>
                      </a:pPr>
                      <a:r>
                        <a:rPr lang="it-IT" sz="1600" b="1" strike="noStrike" spc="-1">
                          <a:solidFill>
                            <a:srgbClr val="FFFFFF"/>
                          </a:solidFill>
                          <a:latin typeface="Century Gothic"/>
                        </a:rPr>
                        <a:t>2015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1579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1380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2959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3777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3759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7536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a16="http://schemas.microsoft.com/office/drawing/2014/main" val="10010"/>
                  </a:ext>
                </a:extLst>
              </a:tr>
              <a:tr h="397112">
                <a:tc>
                  <a:txBody>
                    <a:bodyPr/>
                    <a:lstStyle/>
                    <a:p>
                      <a:pPr algn="ctr">
                        <a:lnSpc>
                          <a:spcPct val="107000"/>
                        </a:lnSpc>
                        <a:spcAft>
                          <a:spcPts val="799"/>
                        </a:spcAft>
                      </a:pPr>
                      <a:r>
                        <a:rPr lang="it-IT" sz="1600" b="1" strike="noStrike" spc="-1">
                          <a:solidFill>
                            <a:srgbClr val="FFFFFF"/>
                          </a:solidFill>
                          <a:latin typeface="Century Gothic"/>
                        </a:rPr>
                        <a:t>2016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1548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1989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3537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3137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4991</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8128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a16="http://schemas.microsoft.com/office/drawing/2014/main" val="10011"/>
                  </a:ext>
                </a:extLst>
              </a:tr>
              <a:tr h="397112">
                <a:tc>
                  <a:txBody>
                    <a:bodyPr/>
                    <a:lstStyle/>
                    <a:p>
                      <a:pPr algn="ctr">
                        <a:lnSpc>
                          <a:spcPct val="107000"/>
                        </a:lnSpc>
                        <a:spcAft>
                          <a:spcPts val="799"/>
                        </a:spcAft>
                      </a:pPr>
                      <a:r>
                        <a:rPr lang="it-IT" sz="1600" b="1" strike="noStrike" spc="-1">
                          <a:solidFill>
                            <a:srgbClr val="FFFFFF"/>
                          </a:solidFill>
                          <a:latin typeface="Century Gothic"/>
                        </a:rPr>
                        <a:t>2017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1775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2072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3847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3692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4937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8629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a16="http://schemas.microsoft.com/office/drawing/2014/main" val="10012"/>
                  </a:ext>
                </a:extLst>
              </a:tr>
              <a:tr h="397112">
                <a:tc>
                  <a:txBody>
                    <a:bodyPr/>
                    <a:lstStyle/>
                    <a:p>
                      <a:pPr algn="ctr">
                        <a:lnSpc>
                          <a:spcPct val="107000"/>
                        </a:lnSpc>
                        <a:spcAft>
                          <a:spcPts val="799"/>
                        </a:spcAft>
                      </a:pPr>
                      <a:r>
                        <a:rPr lang="it-IT" sz="1600" b="1" strike="noStrike" spc="-1">
                          <a:solidFill>
                            <a:srgbClr val="FFFFFF"/>
                          </a:solidFill>
                          <a:latin typeface="Century Gothic"/>
                        </a:rPr>
                        <a:t>2018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1760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2776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4536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3675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5689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9364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a16="http://schemas.microsoft.com/office/drawing/2014/main" val="10013"/>
                  </a:ext>
                </a:extLst>
              </a:tr>
              <a:tr h="397112">
                <a:tc>
                  <a:txBody>
                    <a:bodyPr/>
                    <a:lstStyle/>
                    <a:p>
                      <a:pPr algn="ctr">
                        <a:lnSpc>
                          <a:spcPct val="107000"/>
                        </a:lnSpc>
                        <a:spcAft>
                          <a:spcPts val="799"/>
                        </a:spcAft>
                      </a:pPr>
                      <a:r>
                        <a:rPr lang="it-IT" sz="1600" b="1" strike="noStrike" spc="-1">
                          <a:solidFill>
                            <a:srgbClr val="FFFFFF"/>
                          </a:solidFill>
                          <a:latin typeface="Century Gothic"/>
                        </a:rPr>
                        <a:t>2019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 </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 </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 </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 </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a16="http://schemas.microsoft.com/office/drawing/2014/main" val="10014"/>
                  </a:ext>
                </a:extLst>
              </a:tr>
              <a:tr h="379969">
                <a:tc>
                  <a:txBody>
                    <a:bodyPr/>
                    <a:lstStyle/>
                    <a:p>
                      <a:endParaRPr lang="it-IT" sz="260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endParaRPr lang="it-IT" sz="2600" dirty="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200" b="1" strike="noStrike" spc="-1" dirty="0">
                          <a:solidFill>
                            <a:srgbClr val="000000"/>
                          </a:solidFill>
                          <a:latin typeface="Century Gothic"/>
                        </a:rPr>
                        <a:t>Aumento</a:t>
                      </a:r>
                      <a:endParaRPr lang="it-IT" sz="12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1" strike="noStrike" spc="-1" dirty="0">
                          <a:solidFill>
                            <a:srgbClr val="000000"/>
                          </a:solidFill>
                          <a:latin typeface="Century Gothic"/>
                        </a:rPr>
                        <a:t>1217</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endParaRPr lang="it-IT" sz="2600" dirty="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200" b="1" strike="noStrike" spc="-1" dirty="0">
                          <a:solidFill>
                            <a:srgbClr val="000000"/>
                          </a:solidFill>
                          <a:latin typeface="Century Gothic"/>
                        </a:rPr>
                        <a:t>Aumento</a:t>
                      </a:r>
                      <a:endParaRPr lang="it-IT" sz="12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1" strike="noStrike" spc="-1" dirty="0">
                          <a:solidFill>
                            <a:srgbClr val="000000"/>
                          </a:solidFill>
                          <a:latin typeface="Century Gothic"/>
                        </a:rPr>
                        <a:t>1507</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a16="http://schemas.microsoft.com/office/drawing/2014/main" val="10015"/>
                  </a:ext>
                </a:extLst>
              </a:tr>
              <a:tr h="533847">
                <a:tc>
                  <a:txBody>
                    <a:bodyPr/>
                    <a:lstStyle/>
                    <a:p>
                      <a:endParaRPr lang="it-IT" sz="260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endParaRPr lang="it-IT" sz="260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dirty="0">
                          <a:solidFill>
                            <a:srgbClr val="000000"/>
                          </a:solidFill>
                          <a:latin typeface="Century Gothic"/>
                        </a:rPr>
                        <a:t>%</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dirty="0">
                          <a:solidFill>
                            <a:srgbClr val="000000"/>
                          </a:solidFill>
                          <a:latin typeface="Century Gothic"/>
                        </a:rPr>
                        <a:t>36%</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endParaRPr lang="it-IT" sz="260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dirty="0">
                          <a:solidFill>
                            <a:srgbClr val="000000"/>
                          </a:solidFill>
                          <a:latin typeface="Century Gothic"/>
                        </a:rPr>
                        <a:t>19%</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a16="http://schemas.microsoft.com/office/drawing/2014/main" val="10016"/>
                  </a:ext>
                </a:extLst>
              </a:tr>
            </a:tbl>
          </a:graphicData>
        </a:graphic>
      </p:graphicFrame>
      <p:sp>
        <p:nvSpPr>
          <p:cNvPr id="216" name="CustomShape 4"/>
          <p:cNvSpPr/>
          <p:nvPr/>
        </p:nvSpPr>
        <p:spPr>
          <a:xfrm>
            <a:off x="1109988" y="8517126"/>
            <a:ext cx="5457066" cy="93726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100" b="0" strike="noStrike" spc="-1" dirty="0">
                <a:solidFill>
                  <a:srgbClr val="000000"/>
                </a:solidFill>
                <a:latin typeface="Century Gothic"/>
                <a:ea typeface="DejaVu Sans"/>
              </a:rPr>
              <a:t>I dati turistici dimostrano un incremento progressivo sia degli arrivi che delle presenze, in modo particolare il Comune di Dolceacqua ha visto consolidarsi l’attenzione per il suo territorio da parte dei turisti stranieri, prova ne è l’aumento delle residenze extra alberghiere dal 2009 al 2019 ( +246 posti letto ). Nessuna struttura alberghiera oggi è sul territorio comunale.</a:t>
            </a:r>
            <a:endParaRPr lang="it-IT" sz="1100" b="0" strike="noStrike" spc="-1" dirty="0">
              <a:latin typeface="Arial"/>
            </a:endParaRPr>
          </a:p>
        </p:txBody>
      </p:sp>
      <p:pic>
        <p:nvPicPr>
          <p:cNvPr id="217" name="Immagine 7" descr="Immagine che contiene cibo, stanza&#10;&#10;Descrizione generata automaticamente"/>
          <p:cNvPicPr/>
          <p:nvPr/>
        </p:nvPicPr>
        <p:blipFill>
          <a:blip r:embed="rId2" cstate="print"/>
          <a:stretch/>
        </p:blipFill>
        <p:spPr>
          <a:xfrm>
            <a:off x="266007" y="8545483"/>
            <a:ext cx="864524" cy="831274"/>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19" name="CustomShape 2"/>
          <p:cNvSpPr/>
          <p:nvPr/>
        </p:nvSpPr>
        <p:spPr>
          <a:xfrm>
            <a:off x="0" y="331228"/>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90000"/>
              </a:lnSpc>
            </a:pPr>
            <a:r>
              <a:rPr lang="it-IT" sz="1800" b="1" strike="noStrike" spc="-1" dirty="0">
                <a:solidFill>
                  <a:srgbClr val="000000"/>
                </a:solidFill>
                <a:latin typeface="Century Gothic"/>
              </a:rPr>
              <a:t>1 e-Dati turismo – visite Castello Doria</a:t>
            </a:r>
            <a:endParaRPr lang="it-IT" sz="1800" b="0" strike="noStrike" spc="-1" dirty="0">
              <a:latin typeface="Arial"/>
            </a:endParaRPr>
          </a:p>
        </p:txBody>
      </p:sp>
      <p:graphicFrame>
        <p:nvGraphicFramePr>
          <p:cNvPr id="221" name="Table 3"/>
          <p:cNvGraphicFramePr/>
          <p:nvPr/>
        </p:nvGraphicFramePr>
        <p:xfrm>
          <a:off x="232753" y="1006463"/>
          <a:ext cx="6409114" cy="1307020"/>
        </p:xfrm>
        <a:graphic>
          <a:graphicData uri="http://schemas.openxmlformats.org/drawingml/2006/table">
            <a:tbl>
              <a:tblPr/>
              <a:tblGrid>
                <a:gridCol w="648708">
                  <a:extLst>
                    <a:ext uri="{9D8B030D-6E8A-4147-A177-3AD203B41FA5}">
                      <a16:colId xmlns:a16="http://schemas.microsoft.com/office/drawing/2014/main" val="20000"/>
                    </a:ext>
                  </a:extLst>
                </a:gridCol>
                <a:gridCol w="529387">
                  <a:extLst>
                    <a:ext uri="{9D8B030D-6E8A-4147-A177-3AD203B41FA5}">
                      <a16:colId xmlns:a16="http://schemas.microsoft.com/office/drawing/2014/main" val="20001"/>
                    </a:ext>
                  </a:extLst>
                </a:gridCol>
                <a:gridCol w="494386">
                  <a:extLst>
                    <a:ext uri="{9D8B030D-6E8A-4147-A177-3AD203B41FA5}">
                      <a16:colId xmlns:a16="http://schemas.microsoft.com/office/drawing/2014/main" val="20002"/>
                    </a:ext>
                  </a:extLst>
                </a:gridCol>
                <a:gridCol w="525806">
                  <a:extLst>
                    <a:ext uri="{9D8B030D-6E8A-4147-A177-3AD203B41FA5}">
                      <a16:colId xmlns:a16="http://schemas.microsoft.com/office/drawing/2014/main" val="20003"/>
                    </a:ext>
                  </a:extLst>
                </a:gridCol>
                <a:gridCol w="494386">
                  <a:extLst>
                    <a:ext uri="{9D8B030D-6E8A-4147-A177-3AD203B41FA5}">
                      <a16:colId xmlns:a16="http://schemas.microsoft.com/office/drawing/2014/main" val="20004"/>
                    </a:ext>
                  </a:extLst>
                </a:gridCol>
                <a:gridCol w="505124">
                  <a:extLst>
                    <a:ext uri="{9D8B030D-6E8A-4147-A177-3AD203B41FA5}">
                      <a16:colId xmlns:a16="http://schemas.microsoft.com/office/drawing/2014/main" val="20005"/>
                    </a:ext>
                  </a:extLst>
                </a:gridCol>
                <a:gridCol w="525806">
                  <a:extLst>
                    <a:ext uri="{9D8B030D-6E8A-4147-A177-3AD203B41FA5}">
                      <a16:colId xmlns:a16="http://schemas.microsoft.com/office/drawing/2014/main" val="20006"/>
                    </a:ext>
                  </a:extLst>
                </a:gridCol>
                <a:gridCol w="578706">
                  <a:extLst>
                    <a:ext uri="{9D8B030D-6E8A-4147-A177-3AD203B41FA5}">
                      <a16:colId xmlns:a16="http://schemas.microsoft.com/office/drawing/2014/main" val="20007"/>
                    </a:ext>
                  </a:extLst>
                </a:gridCol>
                <a:gridCol w="546887">
                  <a:extLst>
                    <a:ext uri="{9D8B030D-6E8A-4147-A177-3AD203B41FA5}">
                      <a16:colId xmlns:a16="http://schemas.microsoft.com/office/drawing/2014/main" val="20008"/>
                    </a:ext>
                  </a:extLst>
                </a:gridCol>
                <a:gridCol w="515465">
                  <a:extLst>
                    <a:ext uri="{9D8B030D-6E8A-4147-A177-3AD203B41FA5}">
                      <a16:colId xmlns:a16="http://schemas.microsoft.com/office/drawing/2014/main" val="20009"/>
                    </a:ext>
                  </a:extLst>
                </a:gridCol>
                <a:gridCol w="526601">
                  <a:extLst>
                    <a:ext uri="{9D8B030D-6E8A-4147-A177-3AD203B41FA5}">
                      <a16:colId xmlns:a16="http://schemas.microsoft.com/office/drawing/2014/main" val="20010"/>
                    </a:ext>
                  </a:extLst>
                </a:gridCol>
                <a:gridCol w="517852">
                  <a:extLst>
                    <a:ext uri="{9D8B030D-6E8A-4147-A177-3AD203B41FA5}">
                      <a16:colId xmlns:a16="http://schemas.microsoft.com/office/drawing/2014/main" val="20011"/>
                    </a:ext>
                  </a:extLst>
                </a:gridCol>
              </a:tblGrid>
              <a:tr h="415480">
                <a:tc>
                  <a:txBody>
                    <a:bodyPr/>
                    <a:lstStyle/>
                    <a:p>
                      <a:pPr algn="ctr">
                        <a:lnSpc>
                          <a:spcPct val="115000"/>
                        </a:lnSpc>
                      </a:pPr>
                      <a:r>
                        <a:rPr lang="it-IT" sz="1300" b="1" strike="noStrike" spc="-1" dirty="0">
                          <a:solidFill>
                            <a:srgbClr val="FFFFFF"/>
                          </a:solidFill>
                          <a:latin typeface="Century Gothic"/>
                        </a:rPr>
                        <a:t>Anno</a:t>
                      </a:r>
                      <a:endParaRPr lang="it-IT" sz="1300" b="0" strike="noStrike" spc="-1" dirty="0">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2009</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2010</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2011</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2012</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2013</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2014</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2015</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2016</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2017</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2018</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2019</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extLst>
                  <a:ext uri="{0D108BD9-81ED-4DB2-BD59-A6C34878D82A}">
                    <a16:rowId xmlns:a16="http://schemas.microsoft.com/office/drawing/2014/main" val="10000"/>
                  </a:ext>
                </a:extLst>
              </a:tr>
              <a:tr h="891540">
                <a:tc>
                  <a:txBody>
                    <a:bodyPr/>
                    <a:lstStyle/>
                    <a:p>
                      <a:pPr>
                        <a:lnSpc>
                          <a:spcPct val="115000"/>
                        </a:lnSpc>
                      </a:pPr>
                      <a:r>
                        <a:rPr lang="it-IT" sz="1200" b="1" strike="noStrike" spc="-1" dirty="0">
                          <a:solidFill>
                            <a:srgbClr val="FFFFFF"/>
                          </a:solidFill>
                          <a:latin typeface="Century Gothic"/>
                        </a:rPr>
                        <a:t>Ingressi</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3280C6"/>
                    </a:solidFill>
                  </a:tcPr>
                </a:tc>
                <a:tc>
                  <a:txBody>
                    <a:bodyPr/>
                    <a:lstStyle/>
                    <a:p>
                      <a:pPr>
                        <a:lnSpc>
                          <a:spcPct val="115000"/>
                        </a:lnSpc>
                      </a:pPr>
                      <a:r>
                        <a:rPr lang="it-IT" sz="1200" b="0" strike="noStrike" spc="-1" dirty="0">
                          <a:solidFill>
                            <a:srgbClr val="000000"/>
                          </a:solidFill>
                          <a:latin typeface="Century Gothic"/>
                        </a:rPr>
                        <a:t>        16.897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14.014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15.002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15.668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8.697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12.638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17.733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23.741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24.616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24.880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a:t>
                      </a:r>
                      <a:r>
                        <a:rPr lang="it-IT" sz="1200" b="1" strike="noStrike" spc="-1" dirty="0">
                          <a:solidFill>
                            <a:srgbClr val="000000"/>
                          </a:solidFill>
                          <a:latin typeface="Century Gothic"/>
                        </a:rPr>
                        <a:t>51.857</a:t>
                      </a:r>
                      <a:r>
                        <a:rPr lang="it-IT" sz="1200" b="0" strike="noStrike" spc="-1" dirty="0">
                          <a:solidFill>
                            <a:srgbClr val="000000"/>
                          </a:solidFill>
                          <a:latin typeface="Century Gothic"/>
                        </a:rPr>
                        <a:t>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extLst>
                  <a:ext uri="{0D108BD9-81ED-4DB2-BD59-A6C34878D82A}">
                    <a16:rowId xmlns:a16="http://schemas.microsoft.com/office/drawing/2014/main" val="10001"/>
                  </a:ext>
                </a:extLst>
              </a:tr>
            </a:tbl>
          </a:graphicData>
        </a:graphic>
      </p:graphicFrame>
      <p:sp>
        <p:nvSpPr>
          <p:cNvPr id="222" name="CustomShape 4"/>
          <p:cNvSpPr/>
          <p:nvPr/>
        </p:nvSpPr>
        <p:spPr>
          <a:xfrm>
            <a:off x="3032235" y="4686240"/>
            <a:ext cx="321091"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800" b="0" strike="noStrike" spc="-1">
                <a:solidFill>
                  <a:srgbClr val="000000"/>
                </a:solidFill>
                <a:latin typeface="Century Gothic"/>
                <a:ea typeface="DejaVu Sans"/>
              </a:rPr>
              <a:t>\</a:t>
            </a:r>
            <a:endParaRPr lang="it-IT" sz="1800" b="0" strike="noStrike" spc="-1">
              <a:latin typeface="Arial"/>
            </a:endParaRPr>
          </a:p>
        </p:txBody>
      </p:sp>
      <p:sp>
        <p:nvSpPr>
          <p:cNvPr id="223" name="CustomShape 5"/>
          <p:cNvSpPr/>
          <p:nvPr/>
        </p:nvSpPr>
        <p:spPr>
          <a:xfrm>
            <a:off x="1203373" y="2482169"/>
            <a:ext cx="4432655"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0" strike="noStrike" spc="-1" dirty="0">
                <a:solidFill>
                  <a:srgbClr val="000000"/>
                </a:solidFill>
                <a:latin typeface="Century Gothic"/>
                <a:ea typeface="DejaVu Sans"/>
              </a:rPr>
              <a:t>nel 2019 ingressi evento Monet di 36.800 persone.</a:t>
            </a:r>
            <a:endParaRPr lang="it-IT" sz="1200" b="0" strike="noStrike" spc="-1" dirty="0">
              <a:latin typeface="Arial"/>
            </a:endParaRPr>
          </a:p>
        </p:txBody>
      </p:sp>
      <p:sp>
        <p:nvSpPr>
          <p:cNvPr id="224" name="CustomShape 6"/>
          <p:cNvSpPr/>
          <p:nvPr/>
        </p:nvSpPr>
        <p:spPr>
          <a:xfrm>
            <a:off x="472638" y="6410778"/>
            <a:ext cx="5944787" cy="249153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i="1" strike="noStrike" spc="-1" dirty="0">
                <a:solidFill>
                  <a:srgbClr val="000000"/>
                </a:solidFill>
                <a:latin typeface="Century Gothic"/>
                <a:ea typeface="DejaVu Sans"/>
              </a:rPr>
              <a:t>«Ritengo sia importante soffermarsi un attimo sul dato relativo all’anno 2019; l’organizzazione di un grande evento, seppur economicamente oneroso per il Comune dimostra nei numeri che l’indirizzo scelto è quello giusto.</a:t>
            </a:r>
            <a:endParaRPr lang="it-IT" sz="1200" b="0" strike="noStrike" spc="-1" dirty="0">
              <a:latin typeface="Arial"/>
            </a:endParaRPr>
          </a:p>
          <a:p>
            <a:pPr algn="just">
              <a:lnSpc>
                <a:spcPct val="100000"/>
              </a:lnSpc>
            </a:pPr>
            <a:r>
              <a:rPr lang="it-IT" sz="1200" b="0" i="1" strike="noStrike" spc="-1" dirty="0">
                <a:solidFill>
                  <a:srgbClr val="000000"/>
                </a:solidFill>
                <a:latin typeface="Century Gothic"/>
                <a:ea typeface="DejaVu Sans"/>
              </a:rPr>
              <a:t>Il grafico, comparato con quello delle presenze e degli arrivi, dimostra che sino all’anno 2018 visite e presenze turistiche sono direttamente proporzionali, altresì è vero che per quanto riguarda le presenze al Castello devono essere prese in considerazione le visite giornaliere dei Tour </a:t>
            </a:r>
            <a:r>
              <a:rPr lang="it-IT" sz="1200" b="0" i="1" strike="noStrike" spc="-1" dirty="0" err="1">
                <a:solidFill>
                  <a:srgbClr val="000000"/>
                </a:solidFill>
                <a:latin typeface="Century Gothic"/>
                <a:ea typeface="DejaVu Sans"/>
              </a:rPr>
              <a:t>Operator</a:t>
            </a:r>
            <a:r>
              <a:rPr lang="it-IT" sz="1200" b="0" i="1"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r>
              <a:rPr lang="it-IT" sz="1200" b="0" i="1" strike="noStrike" spc="-1" dirty="0">
                <a:solidFill>
                  <a:srgbClr val="000000"/>
                </a:solidFill>
                <a:latin typeface="Century Gothic"/>
                <a:ea typeface="DejaVu Sans"/>
              </a:rPr>
              <a:t>L’evento della Mostra Monet oltre ad aver visto raddoppiare le visite nel biennio 2018/2019 ha creato un maggiore indotto a tutte le realtà commerciali presenti sul territorio comunale..</a:t>
            </a:r>
            <a:endParaRPr lang="it-IT" sz="1200" b="0" strike="noStrike" spc="-1" dirty="0">
              <a:latin typeface="Arial"/>
            </a:endParaRPr>
          </a:p>
          <a:p>
            <a:pPr algn="just">
              <a:lnSpc>
                <a:spcPct val="100000"/>
              </a:lnSpc>
            </a:pPr>
            <a:r>
              <a:rPr lang="it-IT" sz="1200" b="0" i="1" strike="noStrike" spc="-1" dirty="0">
                <a:solidFill>
                  <a:srgbClr val="000000"/>
                </a:solidFill>
                <a:latin typeface="Century Gothic"/>
                <a:ea typeface="DejaVu Sans"/>
              </a:rPr>
              <a:t>Per questo motivo è auspicabile, da parte della Amministrazione, una programmazione di eventi espositivi/culturali che vadano in indirizzo per quanto accaduto nel 2019».</a:t>
            </a:r>
            <a:endParaRPr lang="it-IT" sz="1200" b="0" strike="noStrike" spc="-1" dirty="0">
              <a:latin typeface="Arial"/>
            </a:endParaRPr>
          </a:p>
        </p:txBody>
      </p:sp>
      <p:sp>
        <p:nvSpPr>
          <p:cNvPr id="225" name="CustomShape 7"/>
          <p:cNvSpPr/>
          <p:nvPr/>
        </p:nvSpPr>
        <p:spPr>
          <a:xfrm>
            <a:off x="407323" y="2737957"/>
            <a:ext cx="5921548" cy="35995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La storia del Castello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 primo documento che cita Dolceacqua risale al 1151; infatti fu proprio nel </a:t>
            </a:r>
            <a:r>
              <a:rPr lang="it-IT" sz="1200" b="0" strike="noStrike" spc="-1" dirty="0" err="1">
                <a:solidFill>
                  <a:srgbClr val="000000"/>
                </a:solidFill>
                <a:latin typeface="Century Gothic"/>
                <a:ea typeface="DejaVu Sans"/>
              </a:rPr>
              <a:t>XII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secolo che i conti di Ventimiglia fecero costruire il primo nucleo del castello .</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 castello subì diverse trasformazioni. Il primitivo impianto feudale, difeso alla fine del Duecento dalla torre circolare, venne ingrandito ed incluso nel XIV secolo in una cinta muraria più ampia. Alla fine dell'età rinascimentale il </a:t>
            </a:r>
            <a:r>
              <a:rPr lang="it-IT" sz="1200" b="0" strike="noStrike" spc="-1" dirty="0" err="1">
                <a:solidFill>
                  <a:srgbClr val="000000"/>
                </a:solidFill>
                <a:latin typeface="Century Gothic"/>
                <a:ea typeface="DejaVu Sans"/>
              </a:rPr>
              <a:t>castrum</a:t>
            </a:r>
            <a:r>
              <a:rPr lang="it-IT" sz="1200" b="0" strike="noStrike" spc="-1" dirty="0">
                <a:solidFill>
                  <a:srgbClr val="000000"/>
                </a:solidFill>
                <a:latin typeface="Century Gothic"/>
                <a:ea typeface="DejaVu Sans"/>
              </a:rPr>
              <a:t> diventò una grandiosa residenza signorile fortificata, con imponenti apparati difensivi. Dopo aver resistito a numerosi assedi , non poté tuttavia opporsi alle artiglierie pesanti franco-ispane, che lo distrussero parzialmente il 27 luglio 1744 durante un episodio della guerra di successione austriaca. Non più abitato dalla famiglia dei marchesi Doria, che si trasferì nel cinquecentesco palazzo adiacente la chiesa parrocchiale, subì gli ultimi oltraggi dal terremoto del 1887.</a:t>
            </a: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Il Castello oggi è visitabile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Autunno – Inverno: dal martedì alla domenica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Primavera – Estate: tutti i giorni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 informazioni sugli orari di visita contattare lo 0184 229507 – 337 1004228</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Fonte :  http://www.dolceacqua.it/turismo</a:t>
            </a:r>
            <a:endParaRPr lang="it-IT" sz="1200" b="0" strike="noStrike" spc="-1" dirty="0">
              <a:latin typeface="Arial"/>
            </a:endParaRPr>
          </a:p>
        </p:txBody>
      </p:sp>
      <p:pic>
        <p:nvPicPr>
          <p:cNvPr id="227" name="Immagine 12" descr="Immagine che contiene cibo, stanza&#10;&#10;Descrizione generata automaticamente"/>
          <p:cNvPicPr/>
          <p:nvPr/>
        </p:nvPicPr>
        <p:blipFill>
          <a:blip r:embed="rId2" cstate="print"/>
          <a:stretch/>
        </p:blipFill>
        <p:spPr>
          <a:xfrm>
            <a:off x="2743198" y="8844741"/>
            <a:ext cx="881151" cy="831273"/>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olceacqua_05.jpg"/>
          <p:cNvPicPr>
            <a:picLocks noChangeAspect="1"/>
          </p:cNvPicPr>
          <p:nvPr/>
        </p:nvPicPr>
        <p:blipFill>
          <a:blip r:embed="rId2" cstate="print"/>
          <a:stretch>
            <a:fillRect/>
          </a:stretch>
        </p:blipFill>
        <p:spPr>
          <a:xfrm>
            <a:off x="273050" y="2851150"/>
            <a:ext cx="6311900" cy="4203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29" name="CustomShape 2"/>
          <p:cNvSpPr/>
          <p:nvPr/>
        </p:nvSpPr>
        <p:spPr>
          <a:xfrm>
            <a:off x="0" y="291838"/>
            <a:ext cx="685800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90000"/>
              </a:lnSpc>
            </a:pPr>
            <a:r>
              <a:rPr lang="en-US" sz="1800" b="1" strike="noStrike" spc="-1" dirty="0">
                <a:solidFill>
                  <a:srgbClr val="000000"/>
                </a:solidFill>
                <a:latin typeface="Century Gothic"/>
              </a:rPr>
              <a:t>1 f-ATTIVITA’ PRODUTTIVE - ACCOGLIENZA</a:t>
            </a:r>
            <a:endParaRPr lang="it-IT" sz="1800" b="0" strike="noStrike" spc="-1" dirty="0">
              <a:latin typeface="Arial"/>
            </a:endParaRPr>
          </a:p>
        </p:txBody>
      </p:sp>
      <p:sp>
        <p:nvSpPr>
          <p:cNvPr id="230" name="CustomShape 3"/>
          <p:cNvSpPr/>
          <p:nvPr/>
        </p:nvSpPr>
        <p:spPr>
          <a:xfrm>
            <a:off x="598516" y="1020606"/>
            <a:ext cx="5802284" cy="68432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1" strike="noStrike" spc="-1" dirty="0">
                <a:solidFill>
                  <a:srgbClr val="000000"/>
                </a:solidFill>
                <a:latin typeface="Century Gothic"/>
              </a:rPr>
              <a:t>Affittacamere e Case Vacanza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DUSSAIGA </a:t>
            </a:r>
            <a:r>
              <a:rPr lang="it-IT" sz="1200" b="0" strike="noStrike" spc="-1" dirty="0" err="1">
                <a:solidFill>
                  <a:srgbClr val="000000"/>
                </a:solidFill>
                <a:latin typeface="Century Gothic"/>
              </a:rPr>
              <a:t>Affittacamere-DUSSAIGA</a:t>
            </a:r>
            <a:r>
              <a:rPr lang="it-IT" sz="1200" b="0" strike="noStrike" spc="-1" dirty="0">
                <a:solidFill>
                  <a:srgbClr val="000000"/>
                </a:solidFill>
                <a:latin typeface="Century Gothic"/>
              </a:rPr>
              <a:t> Casa </a:t>
            </a:r>
            <a:r>
              <a:rPr lang="it-IT" sz="1200" b="0" strike="noStrike" spc="-1" dirty="0" err="1">
                <a:solidFill>
                  <a:srgbClr val="000000"/>
                </a:solidFill>
                <a:latin typeface="Century Gothic"/>
              </a:rPr>
              <a:t>Vacanze-IL</a:t>
            </a:r>
            <a:r>
              <a:rPr lang="it-IT" sz="1200" b="0" strike="noStrike" spc="-1" dirty="0">
                <a:solidFill>
                  <a:srgbClr val="000000"/>
                </a:solidFill>
                <a:latin typeface="Century Gothic"/>
              </a:rPr>
              <a:t> TORCHIO Casa Vacanze</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Appartamenti ad uso turistico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 CASA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AGNESE-ACINO </a:t>
            </a:r>
            <a:r>
              <a:rPr lang="it-IT" sz="1200" b="0" strike="noStrike" spc="-1" dirty="0" err="1">
                <a:solidFill>
                  <a:srgbClr val="000000"/>
                </a:solidFill>
                <a:latin typeface="Century Gothic"/>
              </a:rPr>
              <a:t>D’UVA-AL</a:t>
            </a:r>
            <a:r>
              <a:rPr lang="it-IT" sz="1200" b="0" strike="noStrike" spc="-1" dirty="0">
                <a:solidFill>
                  <a:srgbClr val="000000"/>
                </a:solidFill>
                <a:latin typeface="Century Gothic"/>
              </a:rPr>
              <a:t> CASTELLO-AL PONTE VECCHIO-APPARTAMENTO FERRANTE ROSSANA-APPARTAMENTO ROGERS-APPARTAMENTO TODD-APPARTAMENTO KAMIS-APPARTAMENTO VENTURA-APPARTAMENTO VERRANDO-CARPE DIEM-CASA COLLA-DULCISAQUA-IL CARUGIO-IL RUSCELLO-IL TRULLO-LA CAMERA DAL PONTE-LA CASA DELLA NONNA-LA CASA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PIETRA-LA CASA NEL BORGO -LA CASA VIOLA-LA CASA ROSA-LA FINESTRA SUL FIUME-LE ORTENSIE -LE TRE VOLTE-LE VIOLETTE –STARDUST-PODERI DEL MARCHESATO-U CASTE’-U FUNTANIN</a:t>
            </a:r>
            <a:endParaRPr lang="it-IT" sz="1200" b="0" strike="noStrike" spc="-1" dirty="0">
              <a:latin typeface="Arial"/>
            </a:endParaRPr>
          </a:p>
          <a:p>
            <a:pPr algn="just">
              <a:lnSpc>
                <a:spcPct val="100000"/>
              </a:lnSpc>
              <a:spcBef>
                <a:spcPts val="1001"/>
              </a:spcBef>
            </a:pPr>
            <a:r>
              <a:rPr lang="it-IT" sz="1200" b="1" strike="noStrike" spc="-1" dirty="0" err="1">
                <a:solidFill>
                  <a:srgbClr val="000000"/>
                </a:solidFill>
                <a:latin typeface="Century Gothic"/>
              </a:rPr>
              <a:t>Bed</a:t>
            </a:r>
            <a:r>
              <a:rPr lang="it-IT" sz="1200" b="1" strike="noStrike" spc="-1" dirty="0">
                <a:solidFill>
                  <a:srgbClr val="000000"/>
                </a:solidFill>
                <a:latin typeface="Century Gothic"/>
              </a:rPr>
              <a:t> &amp; Breakfast</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AGAPANTUS-AQUA DULZA-CHIARO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LUNA-BRAGHE </a:t>
            </a:r>
            <a:r>
              <a:rPr lang="it-IT" sz="1200" b="0" strike="noStrike" spc="-1" dirty="0" err="1">
                <a:solidFill>
                  <a:srgbClr val="000000"/>
                </a:solidFill>
                <a:latin typeface="Century Gothic"/>
              </a:rPr>
              <a:t>D’ORO-CA</a:t>
            </a:r>
            <a:r>
              <a:rPr lang="it-IT" sz="1200" b="0" strike="noStrike" spc="-1" dirty="0">
                <a:solidFill>
                  <a:srgbClr val="000000"/>
                </a:solidFill>
                <a:latin typeface="Century Gothic"/>
              </a:rPr>
              <a:t>’ RINA-DEI DORIA-CASA KARA-DOLCE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SERA-I GIRASOLI-IL GATTO E LA VOLPE-IL LIBRO VERDE-IL NIDO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RONDINE-LA CASETTA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VALE-LA TORRE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CLO-LA VILLETTA-LE GEMME-L’ALBICOCCO-L’ALCOLA-L’OASI DEL ROSSESE-B&amp;B NORMANNA-PETIT CHATEAU-TALKING STONES-U CAPANIN</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Aziende agrituristiche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ANTICHI BORGHI DELLA LIGURIA-CALDI-DA BACIO’-DALLORTO LUCA-I GUMBI-IL MELOGRANO-LA CICALA STONATA-LA LOCANDA DEGLI ULIVI-LA VECCHIA-STECADO’-TERRE BINACHE LA LOCANDA DEL BRICCO-U FUNDU</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Ristoranti e pizzerie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 VIASSA-ARIA FINA-IL BORGO-RISTORANTE 081-RISTORANTE CASA&amp;BOTTEGA-LA RAMPA-LE TROTE-L’OSTERIA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CATERINA-OSTERIA DEI 4 GATTI-OSTERIA DELL’ACQUA DOLCE-RIO MULINO-ZAFFERANO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Fonte:  http://www.dolceacqua.it/turismo</a:t>
            </a:r>
            <a:endParaRPr lang="it-IT" sz="1200" b="0" strike="noStrike" spc="-1" dirty="0">
              <a:latin typeface="Arial"/>
            </a:endParaRPr>
          </a:p>
          <a:p>
            <a:pPr algn="just">
              <a:lnSpc>
                <a:spcPct val="100000"/>
              </a:lnSpc>
              <a:spcBef>
                <a:spcPts val="1001"/>
              </a:spcBef>
            </a:pPr>
            <a:endParaRPr lang="it-IT" sz="800" b="0" strike="noStrike" spc="-1" dirty="0">
              <a:latin typeface="Arial"/>
            </a:endParaRPr>
          </a:p>
          <a:p>
            <a:pPr>
              <a:lnSpc>
                <a:spcPct val="100000"/>
              </a:lnSpc>
              <a:spcBef>
                <a:spcPts val="1001"/>
              </a:spcBef>
            </a:pPr>
            <a:endParaRPr lang="it-IT" sz="800" b="0" strike="noStrike" spc="-1" dirty="0">
              <a:latin typeface="Arial"/>
            </a:endParaRPr>
          </a:p>
        </p:txBody>
      </p:sp>
      <p:pic>
        <p:nvPicPr>
          <p:cNvPr id="232" name="Immagine 6" descr="Immagine che contiene cibo, stanza&#10;&#10;Descrizione generata automaticamente"/>
          <p:cNvPicPr/>
          <p:nvPr/>
        </p:nvPicPr>
        <p:blipFill>
          <a:blip r:embed="rId2" cstate="print"/>
          <a:stretch/>
        </p:blipFill>
        <p:spPr>
          <a:xfrm>
            <a:off x="2720234" y="8265487"/>
            <a:ext cx="1303125" cy="138008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34" name="CustomShape 2"/>
          <p:cNvSpPr/>
          <p:nvPr/>
        </p:nvSpPr>
        <p:spPr>
          <a:xfrm>
            <a:off x="0" y="492613"/>
            <a:ext cx="6858000" cy="6379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1" strike="noStrike" spc="-1" dirty="0">
                <a:solidFill>
                  <a:srgbClr val="000000"/>
                </a:solidFill>
                <a:latin typeface="Century Gothic"/>
              </a:rPr>
              <a:t>2 a-ANALISI PROBLEMATICHE</a:t>
            </a:r>
          </a:p>
          <a:p>
            <a:pPr algn="ctr">
              <a:lnSpc>
                <a:spcPct val="90000"/>
              </a:lnSpc>
            </a:pPr>
            <a:br>
              <a:rPr sz="1400" dirty="0"/>
            </a:br>
            <a:r>
              <a:rPr lang="it-IT" sz="1400" b="1" strike="noStrike" spc="-1" dirty="0">
                <a:solidFill>
                  <a:srgbClr val="000000"/>
                </a:solidFill>
                <a:latin typeface="Century Gothic"/>
              </a:rPr>
              <a:t>mobilità sostenibile</a:t>
            </a:r>
            <a:endParaRPr lang="it-IT" sz="1400" b="0" strike="noStrike" spc="-1" dirty="0">
              <a:latin typeface="Arial"/>
            </a:endParaRPr>
          </a:p>
        </p:txBody>
      </p:sp>
      <p:sp>
        <p:nvSpPr>
          <p:cNvPr id="235" name="CustomShape 3"/>
          <p:cNvSpPr/>
          <p:nvPr/>
        </p:nvSpPr>
        <p:spPr>
          <a:xfrm>
            <a:off x="393479" y="1344360"/>
            <a:ext cx="6073823" cy="73507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300" b="0" strike="noStrike" spc="-1" dirty="0">
                <a:solidFill>
                  <a:srgbClr val="000000"/>
                </a:solidFill>
                <a:latin typeface="Century Gothic"/>
              </a:rPr>
              <a:t>Il Comune di Dolceacqua ha iniziato da qualche anno ad adottare una politica rivolta alla tutela e alla salvaguardia del territorio e dell’ambiente, leggasi le certificazioni energetiche ottenute: </a:t>
            </a:r>
            <a:r>
              <a:rPr lang="it-IT" sz="1300" b="1" strike="noStrike" spc="-1" dirty="0">
                <a:solidFill>
                  <a:srgbClr val="000000"/>
                </a:solidFill>
                <a:latin typeface="Century Gothic"/>
              </a:rPr>
              <a:t>UNI ISO 14001- </a:t>
            </a:r>
            <a:r>
              <a:rPr lang="it-IT" sz="1300" b="1" strike="noStrike" spc="-1" dirty="0" err="1">
                <a:solidFill>
                  <a:srgbClr val="000000"/>
                </a:solidFill>
                <a:latin typeface="Century Gothic"/>
              </a:rPr>
              <a:t>EEA@</a:t>
            </a:r>
            <a:r>
              <a:rPr lang="it-IT" sz="1300" b="1" strike="noStrike" spc="-1" dirty="0">
                <a:solidFill>
                  <a:srgbClr val="000000"/>
                </a:solidFill>
                <a:latin typeface="Century Gothic"/>
              </a:rPr>
              <a:t> (</a:t>
            </a:r>
            <a:r>
              <a:rPr lang="it-IT" sz="1300" b="1" strike="noStrike" spc="-1" dirty="0" err="1">
                <a:solidFill>
                  <a:srgbClr val="000000"/>
                </a:solidFill>
                <a:latin typeface="Century Gothic"/>
              </a:rPr>
              <a:t>european</a:t>
            </a:r>
            <a:r>
              <a:rPr lang="it-IT" sz="1300" b="1" strike="noStrike" spc="-1" dirty="0">
                <a:solidFill>
                  <a:srgbClr val="000000"/>
                </a:solidFill>
                <a:latin typeface="Century Gothic"/>
              </a:rPr>
              <a:t> </a:t>
            </a:r>
            <a:r>
              <a:rPr lang="it-IT" sz="1300" b="1" strike="noStrike" spc="-1" dirty="0" err="1">
                <a:solidFill>
                  <a:srgbClr val="000000"/>
                </a:solidFill>
                <a:latin typeface="Century Gothic"/>
              </a:rPr>
              <a:t>energy</a:t>
            </a:r>
            <a:r>
              <a:rPr lang="it-IT" sz="1300" b="1" strike="noStrike" spc="-1" dirty="0">
                <a:solidFill>
                  <a:srgbClr val="000000"/>
                </a:solidFill>
                <a:latin typeface="Century Gothic"/>
              </a:rPr>
              <a:t> </a:t>
            </a:r>
            <a:r>
              <a:rPr lang="it-IT" sz="1300" b="1" strike="noStrike" spc="-1" dirty="0" err="1">
                <a:solidFill>
                  <a:srgbClr val="000000"/>
                </a:solidFill>
                <a:latin typeface="Century Gothic"/>
              </a:rPr>
              <a:t>awards</a:t>
            </a:r>
            <a:r>
              <a:rPr lang="it-IT" sz="1300" b="1" strike="noStrike" spc="-1" dirty="0">
                <a:solidFill>
                  <a:srgbClr val="000000"/>
                </a:solidFill>
                <a:latin typeface="Century Gothic"/>
              </a:rPr>
              <a:t>)- PATTO DEI SINDACI.</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Da due anni il Comune di Dolceacqua collabora con la Società </a:t>
            </a:r>
            <a:r>
              <a:rPr lang="it-IT" sz="1300" b="1" strike="noStrike" spc="-1" dirty="0">
                <a:solidFill>
                  <a:srgbClr val="000000"/>
                </a:solidFill>
                <a:latin typeface="Century Gothic"/>
              </a:rPr>
              <a:t>AzzeroCO2 </a:t>
            </a:r>
            <a:r>
              <a:rPr lang="it-IT" sz="1300" b="0" strike="noStrike" spc="-1" dirty="0">
                <a:solidFill>
                  <a:srgbClr val="000000"/>
                </a:solidFill>
                <a:latin typeface="Century Gothic"/>
              </a:rPr>
              <a:t>portando avanti il progetto Enti++, grazie a questa collaborazione l’Ente ha potuto portare a raggiungimento i seguenti obbiettivi:</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analizzare la situazione energetica dei tre edifici principali quali, il Comune, le Scuole e l'ex palazzo Comunale, ricevendo un documento di analisi indicante gli interventi necessari per un risparmio in termini energetici (e di CO2) ed economici con interventi sui sistemi di illuminazione e riscaldamento.</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la realizzazione del progetto che ha permesso di ricevere i Fondi Regionali per l'installazione dell'impianto fotovoltaico installato sulle Scuole</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la creazione di un Gruppo di Acquisto pubblico, per il </a:t>
            </a:r>
            <a:r>
              <a:rPr lang="it-IT" sz="1300" b="0" i="1" strike="noStrike" spc="-1" dirty="0" err="1">
                <a:solidFill>
                  <a:srgbClr val="000000"/>
                </a:solidFill>
                <a:latin typeface="Century Gothic"/>
              </a:rPr>
              <a:t>Pellet</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la continua comunicazione su l'uscita di Bandi nazionali ed europei in campo ambientale ed energetico</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la consulenza su iniziative o interventi in campo ambientale ed energetico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Quando si parla di mobilità sostenibile, si rivolgono azioni affinché sul territorio comunale venga promosso un uso coscienzioso dei mezzi a favore di forme alternative di spostamento. Inoltre l’obbiettivo è di ridurre, nei limiti del possibile, la circolazione dei mezzi ad emissione gas di scarico.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 </a:t>
            </a:r>
            <a:endParaRPr lang="it-IT" sz="1300" b="0" strike="noStrike" spc="-1" dirty="0">
              <a:latin typeface="Arial"/>
            </a:endParaRPr>
          </a:p>
          <a:p>
            <a:pPr algn="just">
              <a:lnSpc>
                <a:spcPct val="100000"/>
              </a:lnSpc>
              <a:spcBef>
                <a:spcPts val="1001"/>
              </a:spcBef>
            </a:pPr>
            <a:endParaRPr lang="it-IT" sz="1300" b="0" strike="noStrike" spc="-1" dirty="0">
              <a:latin typeface="Arial"/>
            </a:endParaRPr>
          </a:p>
          <a:p>
            <a:pPr algn="just">
              <a:lnSpc>
                <a:spcPct val="100000"/>
              </a:lnSpc>
              <a:spcBef>
                <a:spcPts val="1001"/>
              </a:spcBef>
            </a:pPr>
            <a:endParaRPr lang="it-IT" sz="1300" b="0" strike="noStrike" spc="-1" dirty="0">
              <a:latin typeface="Arial"/>
            </a:endParaRPr>
          </a:p>
        </p:txBody>
      </p:sp>
      <p:pic>
        <p:nvPicPr>
          <p:cNvPr id="237" name="Immagine 6" descr="Immagine che contiene screenshot&#10;&#10;Descrizione generata automaticamente"/>
          <p:cNvPicPr/>
          <p:nvPr/>
        </p:nvPicPr>
        <p:blipFill>
          <a:blip r:embed="rId2" cstate="print"/>
          <a:stretch/>
        </p:blipFill>
        <p:spPr>
          <a:xfrm>
            <a:off x="818042" y="7764087"/>
            <a:ext cx="1509522" cy="749779"/>
          </a:xfrm>
          <a:prstGeom prst="rect">
            <a:avLst/>
          </a:prstGeom>
          <a:ln>
            <a:noFill/>
          </a:ln>
        </p:spPr>
      </p:pic>
      <p:pic>
        <p:nvPicPr>
          <p:cNvPr id="238" name="Immagine 8" descr="Immagine che contiene cibo&#10;&#10;Descrizione generata automaticamente"/>
          <p:cNvPicPr/>
          <p:nvPr/>
        </p:nvPicPr>
        <p:blipFill>
          <a:blip r:embed="rId3" cstate="print"/>
          <a:stretch/>
        </p:blipFill>
        <p:spPr>
          <a:xfrm>
            <a:off x="2845705" y="7714211"/>
            <a:ext cx="1310657" cy="698268"/>
          </a:xfrm>
          <a:prstGeom prst="rect">
            <a:avLst/>
          </a:prstGeom>
          <a:ln>
            <a:noFill/>
          </a:ln>
        </p:spPr>
      </p:pic>
      <p:sp>
        <p:nvSpPr>
          <p:cNvPr id="239" name="CustomShape 4"/>
          <p:cNvSpPr/>
          <p:nvPr/>
        </p:nvSpPr>
        <p:spPr>
          <a:xfrm>
            <a:off x="4609009" y="7830588"/>
            <a:ext cx="1376155" cy="617815"/>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240" name="Immagine 10" descr="Immagine che contiene cibo, stanza&#10;&#10;Descrizione generata automaticamente"/>
          <p:cNvPicPr/>
          <p:nvPr/>
        </p:nvPicPr>
        <p:blipFill>
          <a:blip r:embed="rId5" cstate="print"/>
          <a:stretch/>
        </p:blipFill>
        <p:spPr>
          <a:xfrm>
            <a:off x="2892829" y="8711738"/>
            <a:ext cx="931026" cy="911627"/>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42" name="CustomShape 2"/>
          <p:cNvSpPr/>
          <p:nvPr/>
        </p:nvSpPr>
        <p:spPr>
          <a:xfrm>
            <a:off x="0" y="473850"/>
            <a:ext cx="6858000" cy="62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2 a-ANALISI PROBLEMATICHE</a:t>
            </a:r>
            <a:br>
              <a:rPr dirty="0"/>
            </a:br>
            <a:r>
              <a:rPr lang="it-IT" sz="800" b="1" strike="noStrike" spc="-1" dirty="0">
                <a:solidFill>
                  <a:srgbClr val="000000"/>
                </a:solidFill>
                <a:latin typeface="Century Gothic"/>
              </a:rPr>
              <a:t>mobilità sostenibile</a:t>
            </a:r>
            <a:endParaRPr lang="it-IT" sz="800" b="0" strike="noStrike" spc="-1" dirty="0">
              <a:latin typeface="Arial"/>
            </a:endParaRPr>
          </a:p>
        </p:txBody>
      </p:sp>
      <p:sp>
        <p:nvSpPr>
          <p:cNvPr id="243" name="CustomShape 3"/>
          <p:cNvSpPr/>
          <p:nvPr/>
        </p:nvSpPr>
        <p:spPr>
          <a:xfrm>
            <a:off x="681642" y="1487641"/>
            <a:ext cx="5320147" cy="68583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300" b="0" strike="noStrike" spc="-1" dirty="0">
                <a:solidFill>
                  <a:srgbClr val="000000"/>
                </a:solidFill>
                <a:latin typeface="Century Gothic"/>
              </a:rPr>
              <a:t>Affinché  gli spostamenti sul territorio comunale possano essere garantiti in forma  alternativa bisogna anche creare i presupposti perché ciò avvenga.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realizzazione di nuove aree di parcheggio distribuite sul territorio comunale, alcune in prossimità del centro urbano avranno anche questa finalità.</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Queste potranno anche essere dotate di servizio bike </a:t>
            </a:r>
            <a:r>
              <a:rPr lang="it-IT" sz="1300" b="0" strike="noStrike" spc="-1" dirty="0" err="1">
                <a:solidFill>
                  <a:srgbClr val="000000"/>
                </a:solidFill>
                <a:latin typeface="Century Gothic"/>
              </a:rPr>
              <a:t>sharing</a:t>
            </a:r>
            <a:r>
              <a:rPr lang="it-IT" sz="1300" b="0" strike="noStrike" spc="-1" dirty="0">
                <a:solidFill>
                  <a:srgbClr val="000000"/>
                </a:solidFill>
                <a:latin typeface="Century Gothic"/>
              </a:rPr>
              <a:t> che sarà distribuito anche su tutto il territorio comunale, colonnine elettriche per la ricarica delle autovetture e per le persone che presentano gravi disabilità motorie un servizio navetta per il centro urbano.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Bisogna essere però consapevoli che tutte queste azioni sono mirate ad un miglioramento puntuale rivolto alle esigenze dirette del Comune di Dolceacqua il quale però deve confrontarsi con la realtà del sistema di viabilità principale della SP 64, unica arteria, ad alta percorrenza, di tutta la vallata.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Ciò significa che il traffico ordinario non avrà una diminuzione ad interventi ultimanti ma sicuramente vedrà un consistente decongestionamento del traffico urbano di diretta pertinenza comunale.</a:t>
            </a:r>
            <a:endParaRPr lang="it-IT" sz="1300" b="0" strike="noStrike" spc="-1" dirty="0">
              <a:latin typeface="Arial"/>
            </a:endParaRPr>
          </a:p>
        </p:txBody>
      </p:sp>
      <p:pic>
        <p:nvPicPr>
          <p:cNvPr id="10" name="Immagine 6" descr="Immagine che contiene screenshot&#10;&#10;Descrizione generata automaticamente"/>
          <p:cNvPicPr/>
          <p:nvPr/>
        </p:nvPicPr>
        <p:blipFill>
          <a:blip r:embed="rId2" cstate="print"/>
          <a:stretch/>
        </p:blipFill>
        <p:spPr>
          <a:xfrm>
            <a:off x="768166" y="7498080"/>
            <a:ext cx="1509521" cy="866156"/>
          </a:xfrm>
          <a:prstGeom prst="rect">
            <a:avLst/>
          </a:prstGeom>
          <a:ln>
            <a:noFill/>
          </a:ln>
        </p:spPr>
      </p:pic>
      <p:pic>
        <p:nvPicPr>
          <p:cNvPr id="11" name="Immagine 8" descr="Immagine che contiene cibo&#10;&#10;Descrizione generata automaticamente"/>
          <p:cNvPicPr/>
          <p:nvPr/>
        </p:nvPicPr>
        <p:blipFill>
          <a:blip r:embed="rId3" cstate="print"/>
          <a:stretch/>
        </p:blipFill>
        <p:spPr>
          <a:xfrm>
            <a:off x="2629576" y="7581206"/>
            <a:ext cx="1543414" cy="691957"/>
          </a:xfrm>
          <a:prstGeom prst="rect">
            <a:avLst/>
          </a:prstGeom>
          <a:ln>
            <a:noFill/>
          </a:ln>
        </p:spPr>
      </p:pic>
      <p:sp>
        <p:nvSpPr>
          <p:cNvPr id="12" name="CustomShape 4"/>
          <p:cNvSpPr/>
          <p:nvPr/>
        </p:nvSpPr>
        <p:spPr>
          <a:xfrm>
            <a:off x="4476005" y="7581207"/>
            <a:ext cx="1658790" cy="750819"/>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13" name="Immagine 10" descr="Immagine che contiene cibo, stanza&#10;&#10;Descrizione generata automaticamente"/>
          <p:cNvPicPr/>
          <p:nvPr/>
        </p:nvPicPr>
        <p:blipFill>
          <a:blip r:embed="rId5" cstate="print"/>
          <a:stretch/>
        </p:blipFill>
        <p:spPr>
          <a:xfrm>
            <a:off x="2809702" y="8611985"/>
            <a:ext cx="980902" cy="978129"/>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B_IMG_1454358572265.jpg"/>
          <p:cNvPicPr>
            <a:picLocks noChangeAspect="1"/>
          </p:cNvPicPr>
          <p:nvPr/>
        </p:nvPicPr>
        <p:blipFill>
          <a:blip r:embed="rId2" cstate="print"/>
          <a:stretch>
            <a:fillRect/>
          </a:stretch>
        </p:blipFill>
        <p:spPr>
          <a:xfrm>
            <a:off x="890587" y="1143000"/>
            <a:ext cx="5076825" cy="7620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50" name="CustomShape 2"/>
          <p:cNvSpPr/>
          <p:nvPr/>
        </p:nvSpPr>
        <p:spPr>
          <a:xfrm>
            <a:off x="0" y="666990"/>
            <a:ext cx="6882938" cy="6962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2 b-ANALISI PROBLEMATICHE</a:t>
            </a:r>
            <a:br>
              <a:rPr dirty="0"/>
            </a:br>
            <a:r>
              <a:rPr lang="it-IT" sz="1200" b="1" strike="noStrike" spc="-1" dirty="0">
                <a:solidFill>
                  <a:srgbClr val="000000"/>
                </a:solidFill>
                <a:latin typeface="Century Gothic"/>
              </a:rPr>
              <a:t>numero insufficiente stazionamenti</a:t>
            </a:r>
            <a:endParaRPr lang="it-IT" sz="1200" b="0" strike="noStrike" spc="-1" dirty="0">
              <a:latin typeface="Arial"/>
            </a:endParaRPr>
          </a:p>
        </p:txBody>
      </p:sp>
      <p:sp>
        <p:nvSpPr>
          <p:cNvPr id="251" name="CustomShape 3"/>
          <p:cNvSpPr/>
          <p:nvPr/>
        </p:nvSpPr>
        <p:spPr>
          <a:xfrm>
            <a:off x="714895" y="1828801"/>
            <a:ext cx="5469774" cy="6833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Come accennato nella introduzione, il </a:t>
            </a:r>
            <a:r>
              <a:rPr lang="it-IT" sz="1200" b="0" strike="noStrike" spc="-1" dirty="0" err="1">
                <a:solidFill>
                  <a:srgbClr val="000000"/>
                </a:solidFill>
                <a:latin typeface="Century Gothic"/>
              </a:rPr>
              <a:t>Masterplan</a:t>
            </a:r>
            <a:r>
              <a:rPr lang="it-IT" sz="1200" b="0" strike="noStrike" spc="-1" dirty="0">
                <a:solidFill>
                  <a:srgbClr val="000000"/>
                </a:solidFill>
                <a:latin typeface="Century Gothic"/>
              </a:rPr>
              <a:t> deve anche  di individuare quali problematiche debbano essere risolte in riferimento alla natura del progetto che si intende sviluppare.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Ora, dai dati analitici che abbiamo visto nel primo capitolo è emerso che il crescente e costante aumento delle presenze turistiche, che esse siano arrivi/presenze, presso le strutture extralberghiere esistenti, o turisti della giornata, cioè quelle persone che dedicano una parte del loro tempo di ferie a visitare Dolceacqua, inoltre la crescente presenza dei francesi della regione PACA,  i quali  sempre di più sono attratti dal territorio, sia per le sue bellezze che per il settore </a:t>
            </a:r>
            <a:r>
              <a:rPr lang="it-IT" sz="1200" b="0" strike="noStrike" spc="-1" dirty="0" err="1">
                <a:solidFill>
                  <a:srgbClr val="000000"/>
                </a:solidFill>
                <a:latin typeface="Century Gothic"/>
              </a:rPr>
              <a:t>enograstonomico</a:t>
            </a:r>
            <a:r>
              <a:rPr lang="it-IT" sz="1200" b="0" strike="noStrike" spc="-1" dirty="0">
                <a:solidFill>
                  <a:srgbClr val="000000"/>
                </a:solidFill>
                <a:latin typeface="Century Gothic"/>
              </a:rPr>
              <a:t>, ha fatto emergere che la criticità maggiore è la carenza di numero stalli per visitatore. Ciò non significa pensare ad una massificazione di parcheggi ma bensì ad un puntuale e preciso piano di intervento che preveda il numero minimo necessario di stalli che garantisca sia un servizio ai residenti quanto ai turisti.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questo motivo sono state individuate quattro aree per la realizzazione dei nuovi parcheggi. Il criterio di fattibilità degli interventi ha come parametro temporale il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Breve/medio tempo – medio/lungo tempo – lungo tempo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Questo perché le aree interessate presentano caratteristiche di realizzazione che dipendono da fattori contingenti indirettamente connessi ai futuri lavori.</a:t>
            </a:r>
            <a:endParaRPr lang="it-IT" sz="1200" b="0" strike="noStrike" spc="-1" dirty="0">
              <a:latin typeface="Arial"/>
            </a:endParaRPr>
          </a:p>
        </p:txBody>
      </p:sp>
      <p:pic>
        <p:nvPicPr>
          <p:cNvPr id="253" name="Immagine 6" descr="Immagine che contiene cibo, stanza&#10;&#10;Descrizione generata automaticamente"/>
          <p:cNvPicPr/>
          <p:nvPr/>
        </p:nvPicPr>
        <p:blipFill>
          <a:blip r:embed="rId2" cstate="print"/>
          <a:stretch/>
        </p:blipFill>
        <p:spPr>
          <a:xfrm>
            <a:off x="2919740" y="8296102"/>
            <a:ext cx="1186747" cy="1266338"/>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onet-dolceacqua1.jpg"/>
          <p:cNvPicPr>
            <a:picLocks noChangeAspect="1"/>
          </p:cNvPicPr>
          <p:nvPr/>
        </p:nvPicPr>
        <p:blipFill>
          <a:blip r:embed="rId2" cstate="print"/>
          <a:stretch>
            <a:fillRect/>
          </a:stretch>
        </p:blipFill>
        <p:spPr>
          <a:xfrm>
            <a:off x="591201" y="1234440"/>
            <a:ext cx="5811040" cy="7330440"/>
          </a:xfrm>
          <a:prstGeom prst="rect">
            <a:avLst/>
          </a:prstGeom>
        </p:spPr>
      </p:pic>
      <p:sp>
        <p:nvSpPr>
          <p:cNvPr id="3" name="CasellaDiTesto 2"/>
          <p:cNvSpPr txBox="1"/>
          <p:nvPr/>
        </p:nvSpPr>
        <p:spPr>
          <a:xfrm>
            <a:off x="990600" y="8991600"/>
            <a:ext cx="5222905" cy="369332"/>
          </a:xfrm>
          <a:prstGeom prst="rect">
            <a:avLst/>
          </a:prstGeom>
          <a:noFill/>
        </p:spPr>
        <p:txBody>
          <a:bodyPr wrap="none" rtlCol="0">
            <a:spAutoFit/>
          </a:bodyPr>
          <a:lstStyle/>
          <a:p>
            <a:r>
              <a:rPr lang="it-IT" dirty="0"/>
              <a:t>Claude Monet – Le </a:t>
            </a:r>
            <a:r>
              <a:rPr lang="it-IT" dirty="0" err="1"/>
              <a:t>Chateux</a:t>
            </a:r>
            <a:r>
              <a:rPr lang="it-IT" dirty="0"/>
              <a:t> de Dolceacqua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55" name="CustomShape 2"/>
          <p:cNvSpPr/>
          <p:nvPr/>
        </p:nvSpPr>
        <p:spPr>
          <a:xfrm>
            <a:off x="0" y="412244"/>
            <a:ext cx="6858000" cy="5686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2 b-ANALISI PROBLEMATICHE</a:t>
            </a:r>
            <a:br>
              <a:rPr dirty="0"/>
            </a:br>
            <a:r>
              <a:rPr lang="it-IT" sz="800" b="1" strike="noStrike" spc="-1" dirty="0">
                <a:solidFill>
                  <a:srgbClr val="000000"/>
                </a:solidFill>
                <a:latin typeface="Century Gothic"/>
              </a:rPr>
              <a:t>numero insufficiente stazionamenti</a:t>
            </a:r>
            <a:endParaRPr lang="it-IT" sz="800" b="0" strike="noStrike" spc="-1" dirty="0">
              <a:latin typeface="Arial"/>
            </a:endParaRPr>
          </a:p>
        </p:txBody>
      </p:sp>
      <p:sp>
        <p:nvSpPr>
          <p:cNvPr id="256" name="CustomShape 3"/>
          <p:cNvSpPr/>
          <p:nvPr/>
        </p:nvSpPr>
        <p:spPr>
          <a:xfrm>
            <a:off x="466741" y="1244653"/>
            <a:ext cx="6166816" cy="72675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Un secondo aspetto critico che il </a:t>
            </a:r>
            <a:r>
              <a:rPr lang="it-IT" sz="1200" b="0" strike="noStrike" spc="-1" dirty="0" err="1">
                <a:solidFill>
                  <a:srgbClr val="000000"/>
                </a:solidFill>
                <a:latin typeface="Century Gothic"/>
              </a:rPr>
              <a:t>Masterplan</a:t>
            </a:r>
            <a:r>
              <a:rPr lang="it-IT" sz="1200" b="0" strike="noStrike" spc="-1" dirty="0">
                <a:solidFill>
                  <a:srgbClr val="000000"/>
                </a:solidFill>
                <a:latin typeface="Century Gothic"/>
              </a:rPr>
              <a:t> si prefigge di risolvere è la gestione sul territorio comunale dei pullman turistici.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In questo caso abbiamo due ordini di problemi, il primo è quello della possibilità di stazionamento fuori dal centro cittadino, il secondo è di garantire uno spazio di manovra in sicurezza.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Il primo punto vede come area principale di stazionamento il parcheggio antistante il cimitero comunale, ciò provoca un immediato congestionamento dell’area e un sistematico disservizio alla cittadinanza residente.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il secondo punto la situazione attuale vede come prassi consolidata l’arrivo in comune, principalmente nella zona centrale della piazza, lungo la SP 64, , lo sbarco dei turisti e la ripartenza del pullman.</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Gli autisti utilizzano come spazio di manovra l’area di intersezione tra la SP 64 e la SP 68 ( direzione Rocchetta Nervina). Quest’area risulta essere a grave rischio poiché le dimensioni per lo spazio di manovra, la posizione ( presenza di curve semi cieche), il traffico veicolare continuo, essendo la SP 64 la via di percorrenza principale per la Vallata del Nervia, rendono l’operazione di cambio di direzione pericolosa.</a:t>
            </a:r>
            <a:endParaRPr lang="it-IT" sz="1200" b="0" strike="noStrike" spc="-1" dirty="0">
              <a:latin typeface="Arial"/>
            </a:endParaRPr>
          </a:p>
          <a:p>
            <a:pPr algn="just">
              <a:lnSpc>
                <a:spcPct val="100000"/>
              </a:lnSpc>
              <a:spcBef>
                <a:spcPts val="1001"/>
              </a:spcBef>
            </a:pPr>
            <a:endParaRPr lang="it-IT" sz="1100" b="0" strike="noStrike" spc="-1" dirty="0">
              <a:latin typeface="Arial"/>
            </a:endParaRPr>
          </a:p>
        </p:txBody>
      </p:sp>
      <p:sp>
        <p:nvSpPr>
          <p:cNvPr id="258" name="CustomShape 4"/>
          <p:cNvSpPr/>
          <p:nvPr/>
        </p:nvSpPr>
        <p:spPr>
          <a:xfrm>
            <a:off x="3806643" y="5104014"/>
            <a:ext cx="2660659" cy="3415710"/>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59" name="CustomShape 5"/>
          <p:cNvSpPr/>
          <p:nvPr/>
        </p:nvSpPr>
        <p:spPr>
          <a:xfrm>
            <a:off x="543911" y="5070764"/>
            <a:ext cx="2831056" cy="339159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260" name="Immagine 10" descr="Immagine che contiene cibo, stanza&#10;&#10;Descrizione generata automaticamente"/>
          <p:cNvPicPr/>
          <p:nvPr/>
        </p:nvPicPr>
        <p:blipFill>
          <a:blip r:embed="rId4" cstate="print"/>
          <a:stretch/>
        </p:blipFill>
        <p:spPr>
          <a:xfrm>
            <a:off x="2986242" y="8562108"/>
            <a:ext cx="953990" cy="1066833"/>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2" name="CustomShape 2"/>
          <p:cNvSpPr/>
          <p:nvPr/>
        </p:nvSpPr>
        <p:spPr>
          <a:xfrm>
            <a:off x="0" y="594502"/>
            <a:ext cx="6858000" cy="5027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000"/>
          </a:bodyPr>
          <a:lstStyle/>
          <a:p>
            <a:pPr algn="ctr">
              <a:lnSpc>
                <a:spcPct val="90000"/>
              </a:lnSpc>
            </a:pPr>
            <a:r>
              <a:rPr lang="en-US" sz="1800" b="1" strike="noStrike" spc="-1" dirty="0">
                <a:solidFill>
                  <a:srgbClr val="000000"/>
                </a:solidFill>
                <a:latin typeface="Century Gothic"/>
              </a:rPr>
              <a:t>3 a-OBBIETTIVI</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63" name="CustomShape 3"/>
          <p:cNvSpPr/>
          <p:nvPr/>
        </p:nvSpPr>
        <p:spPr>
          <a:xfrm>
            <a:off x="364500" y="1490749"/>
            <a:ext cx="6202555" cy="74869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1001"/>
              </a:spcBef>
            </a:pPr>
            <a:r>
              <a:rPr lang="it-IT" sz="1200" b="0" strike="noStrike" spc="-1" dirty="0">
                <a:solidFill>
                  <a:srgbClr val="000000"/>
                </a:solidFill>
                <a:latin typeface="Century Gothic"/>
              </a:rPr>
              <a:t>Al punto </a:t>
            </a:r>
            <a:r>
              <a:rPr lang="it-IT" sz="1200" b="1" strike="noStrike" spc="-1" dirty="0">
                <a:solidFill>
                  <a:srgbClr val="000000"/>
                </a:solidFill>
                <a:latin typeface="Century Gothic"/>
              </a:rPr>
              <a:t>2b (ANALISI PROBLEMATICHE-numero insufficiente di stazionamenti)</a:t>
            </a:r>
            <a:r>
              <a:rPr lang="it-IT" sz="1200" b="0" strike="noStrike" spc="-1" dirty="0">
                <a:solidFill>
                  <a:srgbClr val="000000"/>
                </a:solidFill>
                <a:latin typeface="Century Gothic"/>
              </a:rPr>
              <a:t> abbiamo accennato all’individuazione di quattro aeree interessate alla proposta di realizzazione di nuovi parcheggi.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 ricerca di questi siti si è basata sui seguenti criteri:</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-accessibilità del luogo</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-costi-benefici</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-impatto paesaggistico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Sempre al punto </a:t>
            </a:r>
            <a:r>
              <a:rPr lang="it-IT" sz="1200" b="1" strike="noStrike" spc="-1" dirty="0">
                <a:solidFill>
                  <a:srgbClr val="000000"/>
                </a:solidFill>
                <a:latin typeface="Century Gothic"/>
              </a:rPr>
              <a:t>2b</a:t>
            </a:r>
            <a:r>
              <a:rPr lang="it-IT" sz="1200" b="0" strike="noStrike" spc="-1" dirty="0">
                <a:solidFill>
                  <a:srgbClr val="000000"/>
                </a:solidFill>
                <a:latin typeface="Century Gothic"/>
              </a:rPr>
              <a:t> abbiamo anche detto che le fasi di realizzazione per le nuove aree presentano fasi di esecuzione che possiamo dividere in :</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-breve/medio tempo</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-medio/lungo tempo</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-lungo tempo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 numerazione delle aree individuate permette una più intuitiva lettura e comprensione delle motivazioni che hanno portato ad individuare queste il loro presumibile tempo di attuazione, prima progettuale e poi </a:t>
            </a:r>
            <a:r>
              <a:rPr lang="it-IT" sz="1200" b="0" strike="noStrike" spc="-1" dirty="0" err="1">
                <a:solidFill>
                  <a:srgbClr val="000000"/>
                </a:solidFill>
                <a:latin typeface="Century Gothic"/>
              </a:rPr>
              <a:t>realizzativo</a:t>
            </a:r>
            <a:r>
              <a:rPr lang="it-IT" sz="1200" b="0" strike="noStrike" spc="-1" dirty="0">
                <a:solidFill>
                  <a:srgbClr val="000000"/>
                </a:solidFill>
                <a:latin typeface="Century Gothic"/>
              </a:rPr>
              <a:t>, secondo le disponibilità finanziarie dell’Ente e degli eventuali contribuiti Regionali e nuovi finanziamenti  della Comunità Europea questo perché  la programmazione finanziaria dell'Unione Europea per la crescita economica e la coesione dei paesi membri è stabilita in periodi della durata di 7 anni e siamo in scadenza di quelli 2014-2020</a:t>
            </a:r>
            <a:r>
              <a:rPr lang="it-IT" sz="1100" b="0" strike="noStrike" spc="-1" dirty="0">
                <a:solidFill>
                  <a:srgbClr val="000000"/>
                </a:solidFill>
                <a:latin typeface="Century Gothic"/>
              </a:rPr>
              <a:t>.</a:t>
            </a:r>
            <a:endParaRPr lang="it-IT" sz="1100" b="0" strike="noStrike" spc="-1" dirty="0">
              <a:latin typeface="Arial"/>
            </a:endParaRPr>
          </a:p>
        </p:txBody>
      </p:sp>
      <p:pic>
        <p:nvPicPr>
          <p:cNvPr id="265" name="Immagine 8" descr="Immagine che contiene cibo, stanza&#10;&#10;Descrizione generata automaticamente"/>
          <p:cNvPicPr/>
          <p:nvPr/>
        </p:nvPicPr>
        <p:blipFill>
          <a:blip r:embed="rId2" cstate="print"/>
          <a:stretch/>
        </p:blipFill>
        <p:spPr>
          <a:xfrm>
            <a:off x="2819987" y="8315364"/>
            <a:ext cx="1186747" cy="1380080"/>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8" name="CustomShape 2"/>
          <p:cNvSpPr/>
          <p:nvPr/>
        </p:nvSpPr>
        <p:spPr>
          <a:xfrm>
            <a:off x="0" y="241806"/>
            <a:ext cx="6858000" cy="55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000"/>
          </a:bodyPr>
          <a:lstStyle/>
          <a:p>
            <a:pPr algn="ctr">
              <a:lnSpc>
                <a:spcPct val="90000"/>
              </a:lnSpc>
            </a:pPr>
            <a:r>
              <a:rPr lang="en-US" sz="1800" b="1" strike="noStrike" spc="-1" dirty="0">
                <a:solidFill>
                  <a:srgbClr val="000000"/>
                </a:solidFill>
                <a:latin typeface="Century Gothic"/>
              </a:rPr>
              <a:t>3 a-OBBIETTIVI</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69" name="CustomShape 3"/>
          <p:cNvSpPr/>
          <p:nvPr/>
        </p:nvSpPr>
        <p:spPr>
          <a:xfrm>
            <a:off x="0" y="1014153"/>
            <a:ext cx="6858000" cy="30632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400" b="0" strike="noStrike" spc="-1" dirty="0">
                <a:solidFill>
                  <a:srgbClr val="000000"/>
                </a:solidFill>
                <a:latin typeface="Century Gothic"/>
                <a:ea typeface="DejaVu Sans"/>
              </a:rPr>
              <a:t>Aree oggetto di studio del </a:t>
            </a:r>
            <a:r>
              <a:rPr lang="it-IT" sz="1400" b="0" strike="noStrike" spc="-1" dirty="0" err="1">
                <a:solidFill>
                  <a:srgbClr val="000000"/>
                </a:solidFill>
                <a:latin typeface="Century Gothic"/>
                <a:ea typeface="DejaVu Sans"/>
              </a:rPr>
              <a:t>Masterplan</a:t>
            </a:r>
            <a:r>
              <a:rPr lang="it-IT" sz="1400" b="0" strike="noStrike" spc="-1" dirty="0">
                <a:solidFill>
                  <a:srgbClr val="000000"/>
                </a:solidFill>
                <a:latin typeface="Century Gothic"/>
                <a:ea typeface="DejaVu Sans"/>
              </a:rPr>
              <a:t> </a:t>
            </a:r>
            <a:endParaRPr lang="it-IT" sz="1400" b="0" strike="noStrike" spc="-1" dirty="0">
              <a:latin typeface="Arial"/>
            </a:endParaRPr>
          </a:p>
        </p:txBody>
      </p:sp>
      <p:pic>
        <p:nvPicPr>
          <p:cNvPr id="270" name="Immagine 7" descr="Immagine che contiene cibo, stanza&#10;&#10;Descrizione generata automaticamente"/>
          <p:cNvPicPr/>
          <p:nvPr/>
        </p:nvPicPr>
        <p:blipFill>
          <a:blip r:embed="rId2" cstate="print"/>
          <a:stretch/>
        </p:blipFill>
        <p:spPr>
          <a:xfrm>
            <a:off x="2809702" y="8728363"/>
            <a:ext cx="980901" cy="947651"/>
          </a:xfrm>
          <a:prstGeom prst="rect">
            <a:avLst/>
          </a:prstGeom>
          <a:ln>
            <a:noFill/>
          </a:ln>
        </p:spPr>
      </p:pic>
      <p:pic>
        <p:nvPicPr>
          <p:cNvPr id="271" name="Immagine 2"/>
          <p:cNvPicPr/>
          <p:nvPr/>
        </p:nvPicPr>
        <p:blipFill>
          <a:blip r:embed="rId3" cstate="print"/>
          <a:stretch/>
        </p:blipFill>
        <p:spPr>
          <a:xfrm>
            <a:off x="702070" y="1546167"/>
            <a:ext cx="5233218" cy="7032567"/>
          </a:xfrm>
          <a:prstGeom prst="rect">
            <a:avLst/>
          </a:prstGeom>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74" name="CustomShape 2"/>
          <p:cNvSpPr/>
          <p:nvPr/>
        </p:nvSpPr>
        <p:spPr>
          <a:xfrm>
            <a:off x="0" y="194067"/>
            <a:ext cx="6858000" cy="55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000"/>
          </a:bodyPr>
          <a:lstStyle/>
          <a:p>
            <a:pPr algn="ctr">
              <a:lnSpc>
                <a:spcPct val="90000"/>
              </a:lnSpc>
            </a:pPr>
            <a:r>
              <a:rPr lang="en-US" sz="1800" b="1" strike="noStrike" spc="-1" dirty="0">
                <a:solidFill>
                  <a:srgbClr val="000000"/>
                </a:solidFill>
                <a:latin typeface="Century Gothic"/>
              </a:rPr>
              <a:t>3 a-OBBIETTIVI</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75" name="CustomShape 3"/>
          <p:cNvSpPr/>
          <p:nvPr/>
        </p:nvSpPr>
        <p:spPr>
          <a:xfrm>
            <a:off x="0" y="399011"/>
            <a:ext cx="6858000" cy="12179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0" strike="noStrike" spc="-1" dirty="0">
                <a:solidFill>
                  <a:srgbClr val="000000"/>
                </a:solidFill>
                <a:latin typeface="Century Gothic"/>
                <a:ea typeface="DejaVu Sans"/>
              </a:rPr>
              <a:t>Numerazione aree</a:t>
            </a:r>
            <a:endParaRPr lang="it-IT" sz="1400" b="0" strike="noStrike" spc="-1" dirty="0">
              <a:latin typeface="Arial"/>
            </a:endParaRPr>
          </a:p>
        </p:txBody>
      </p:sp>
      <p:pic>
        <p:nvPicPr>
          <p:cNvPr id="276" name="Immagine 8" descr="Immagine che contiene cibo, stanza&#10;&#10;Descrizione generata automaticamente"/>
          <p:cNvPicPr/>
          <p:nvPr/>
        </p:nvPicPr>
        <p:blipFill>
          <a:blip r:embed="rId2" cstate="print"/>
          <a:stretch/>
        </p:blipFill>
        <p:spPr>
          <a:xfrm>
            <a:off x="2952992" y="8678488"/>
            <a:ext cx="1003868" cy="1016956"/>
          </a:xfrm>
          <a:prstGeom prst="rect">
            <a:avLst/>
          </a:prstGeom>
          <a:ln>
            <a:noFill/>
          </a:ln>
        </p:spPr>
      </p:pic>
      <p:pic>
        <p:nvPicPr>
          <p:cNvPr id="277" name="Immagine 3"/>
          <p:cNvPicPr/>
          <p:nvPr/>
        </p:nvPicPr>
        <p:blipFill>
          <a:blip r:embed="rId3" cstate="print"/>
          <a:stretch/>
        </p:blipFill>
        <p:spPr>
          <a:xfrm>
            <a:off x="1463039" y="1463040"/>
            <a:ext cx="3923607" cy="6999315"/>
          </a:xfrm>
          <a:prstGeom prst="rect">
            <a:avLst/>
          </a:prstGeom>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79" name="CustomShape 2"/>
          <p:cNvSpPr/>
          <p:nvPr/>
        </p:nvSpPr>
        <p:spPr>
          <a:xfrm>
            <a:off x="0" y="226135"/>
            <a:ext cx="6858000" cy="6550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en-US" sz="1400" b="1" strike="noStrike" spc="-1" dirty="0">
                <a:solidFill>
                  <a:srgbClr val="000000"/>
                </a:solidFill>
                <a:latin typeface="Century Gothic"/>
              </a:rPr>
              <a:t>3 a-OBBIETTIVI</a:t>
            </a:r>
            <a:br>
              <a:rPr sz="1400" dirty="0"/>
            </a:br>
            <a:r>
              <a:rPr lang="en-US" sz="1400" b="1" strike="noStrike" spc="-1" dirty="0">
                <a:solidFill>
                  <a:srgbClr val="000000"/>
                </a:solidFill>
                <a:latin typeface="Century Gothic"/>
              </a:rPr>
              <a:t>REALIZZAZIONE NUOVE AREE STAZIONAMENTI</a:t>
            </a:r>
            <a:endParaRPr lang="it-IT" sz="1400" b="0" strike="noStrike" spc="-1" dirty="0">
              <a:latin typeface="Arial"/>
            </a:endParaRPr>
          </a:p>
        </p:txBody>
      </p:sp>
      <p:sp>
        <p:nvSpPr>
          <p:cNvPr id="280" name="CustomShape 3"/>
          <p:cNvSpPr/>
          <p:nvPr/>
        </p:nvSpPr>
        <p:spPr>
          <a:xfrm>
            <a:off x="392730" y="850305"/>
            <a:ext cx="6124449" cy="19926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1" strike="noStrike" spc="-1" dirty="0">
                <a:solidFill>
                  <a:srgbClr val="000000"/>
                </a:solidFill>
                <a:latin typeface="Century Gothic"/>
              </a:rPr>
              <a:t>area numero 1:</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Quest’area presenta caratteristiche che la collocano nel segmento breve/medio tempo. I costi di realizzazione possono essere contenuti, la tipologia di intervento è a basso impatto ambientale ed il rapporto costi/benefici è più che soddisfacente.</a:t>
            </a:r>
            <a:endParaRPr lang="it-IT" sz="1200" b="0" strike="noStrike" spc="-1" dirty="0">
              <a:latin typeface="Arial"/>
            </a:endParaRPr>
          </a:p>
        </p:txBody>
      </p:sp>
      <p:sp>
        <p:nvSpPr>
          <p:cNvPr id="282" name="CustomShape 4"/>
          <p:cNvSpPr/>
          <p:nvPr/>
        </p:nvSpPr>
        <p:spPr>
          <a:xfrm>
            <a:off x="452392" y="2503241"/>
            <a:ext cx="2191055" cy="2667274"/>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83" name="CustomShape 5"/>
          <p:cNvSpPr/>
          <p:nvPr/>
        </p:nvSpPr>
        <p:spPr>
          <a:xfrm>
            <a:off x="2735094" y="2408612"/>
            <a:ext cx="4122906" cy="336869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1495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175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a doppia corsia</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scoperto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Pavimentazione autobloccanti/verde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solare</a:t>
            </a:r>
          </a:p>
          <a:p>
            <a:pPr algn="just">
              <a:lnSpc>
                <a:spcPct val="100000"/>
              </a:lnSpc>
            </a:pPr>
            <a:r>
              <a:rPr lang="it-IT" sz="1200" spc="-1" dirty="0">
                <a:solidFill>
                  <a:srgbClr val="000000"/>
                </a:solidFill>
                <a:latin typeface="Century Gothic"/>
                <a:ea typeface="DejaVu Sans"/>
              </a:rPr>
              <a:t>Piantumazione di alberi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50</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4</a:t>
            </a:r>
            <a:endParaRPr lang="it-IT" sz="1200" b="0" strike="noStrike" spc="-1" dirty="0">
              <a:latin typeface="Arial"/>
            </a:endParaRPr>
          </a:p>
          <a:p>
            <a:pPr algn="just">
              <a:lnSpc>
                <a:spcPct val="100000"/>
              </a:lnSpc>
            </a:pPr>
            <a:r>
              <a:rPr lang="it-IT" sz="900" b="0" strike="noStrike" spc="-1" dirty="0">
                <a:solidFill>
                  <a:srgbClr val="000000"/>
                </a:solidFill>
                <a:latin typeface="Century Gothic"/>
                <a:ea typeface="DejaVu Sans"/>
              </a:rPr>
              <a:t> </a:t>
            </a:r>
            <a:endParaRPr lang="it-IT" sz="900" b="0" strike="noStrike" spc="-1" dirty="0">
              <a:latin typeface="Arial"/>
            </a:endParaRPr>
          </a:p>
        </p:txBody>
      </p:sp>
      <p:sp>
        <p:nvSpPr>
          <p:cNvPr id="284" name="CustomShape 6"/>
          <p:cNvSpPr/>
          <p:nvPr/>
        </p:nvSpPr>
        <p:spPr>
          <a:xfrm>
            <a:off x="498764" y="5719156"/>
            <a:ext cx="2477192" cy="2876204"/>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85" name="CustomShape 7"/>
          <p:cNvSpPr/>
          <p:nvPr/>
        </p:nvSpPr>
        <p:spPr>
          <a:xfrm>
            <a:off x="3673878" y="5719156"/>
            <a:ext cx="2677046" cy="2951204"/>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86" name="CustomShape 8"/>
          <p:cNvSpPr/>
          <p:nvPr/>
        </p:nvSpPr>
        <p:spPr>
          <a:xfrm>
            <a:off x="5569947" y="2394065"/>
            <a:ext cx="897355" cy="1906126"/>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287" name="Immagine 11" descr="Immagine che contiene cibo, stanza&#10;&#10;Descrizione generata automaticamente"/>
          <p:cNvPicPr/>
          <p:nvPr/>
        </p:nvPicPr>
        <p:blipFill>
          <a:blip r:embed="rId6" cstate="print"/>
          <a:stretch/>
        </p:blipFill>
        <p:spPr>
          <a:xfrm>
            <a:off x="2686985" y="8661862"/>
            <a:ext cx="1020492" cy="980902"/>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89" name="CustomShape 2"/>
          <p:cNvSpPr/>
          <p:nvPr/>
        </p:nvSpPr>
        <p:spPr>
          <a:xfrm>
            <a:off x="0" y="572179"/>
            <a:ext cx="6858000" cy="55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2000" b="1" strike="noStrike" spc="-1" dirty="0">
                <a:solidFill>
                  <a:srgbClr val="000000"/>
                </a:solidFill>
                <a:latin typeface="Century Gothic"/>
              </a:rPr>
              <a:t>3 a-OBBIETTIVI</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90" name="CustomShape 3"/>
          <p:cNvSpPr/>
          <p:nvPr/>
        </p:nvSpPr>
        <p:spPr>
          <a:xfrm>
            <a:off x="411267" y="1527192"/>
            <a:ext cx="6039409" cy="76001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1200" b="1" strike="noStrike" spc="-1" dirty="0">
                <a:solidFill>
                  <a:srgbClr val="000000"/>
                </a:solidFill>
                <a:latin typeface="Century Gothic"/>
              </a:rPr>
              <a:t>area numero 2:</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L’area presenta caratteristiche che la collocano nel segmento medio/lungo tempo. I costi di realizzazione possono variare a seconda delle scelte progettuali di costruzione ( prefabbricato in cemento armato, struttura in acciaio modulare)  ,la tipologia di intervento è a medio/alto impatto ambientale ed il rapporto costi/benefici buono.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l’area 2, presenta allo stato attuale una depressione rispetto alla SP 64, per questo motivo si propone la realizzazione di un parcheggio multipiano, numero totale 3 così divisi: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-piano interrato/piano primo/copertura piana </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Piano interrato: </a:t>
            </a:r>
            <a:r>
              <a:rPr lang="it-IT" sz="1200" b="0" strike="noStrike" spc="-1" dirty="0">
                <a:solidFill>
                  <a:srgbClr val="000000"/>
                </a:solidFill>
                <a:latin typeface="Century Gothic"/>
              </a:rPr>
              <a:t>nella porzione retrostante rispetto all’asse viaria SP 64, verranno realizzati locali ad uso deposito/magazzino per il Comune di Dolceacqua, per la restante parte si prevede di realizzare box chiusi, nella disponibilità patrimoniale del Comune.</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Piano primo: </a:t>
            </a:r>
            <a:r>
              <a:rPr lang="it-IT" sz="1200" b="0" strike="noStrike" spc="-1" dirty="0">
                <a:solidFill>
                  <a:srgbClr val="000000"/>
                </a:solidFill>
                <a:latin typeface="Century Gothic"/>
              </a:rPr>
              <a:t>superficie dedicata interamente a parcheggi a pagamento.</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Piano copertura: </a:t>
            </a:r>
            <a:r>
              <a:rPr lang="it-IT" sz="1200" b="0" strike="noStrike" spc="-1" dirty="0">
                <a:solidFill>
                  <a:srgbClr val="000000"/>
                </a:solidFill>
                <a:latin typeface="Century Gothic"/>
              </a:rPr>
              <a:t>una porzione di esso sarà occupata dall’installazione di pannelli solari, tipo monocristallino, che garantiranno la completa autosufficienza del parcheggio multipiano, la restante parte adibita parcheggi.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Si propone come ipotesi progettuale la realizzazione di pareti verdi; questa proposta nasce dalla valutazione di rendere meno «aliena» la struttura con il tessuto urbano e paesaggistico circostante. Le esperienze </a:t>
            </a:r>
            <a:r>
              <a:rPr lang="it-IT" sz="1200" b="0" strike="noStrike" spc="-1" dirty="0" err="1">
                <a:solidFill>
                  <a:srgbClr val="000000"/>
                </a:solidFill>
                <a:latin typeface="Century Gothic"/>
              </a:rPr>
              <a:t>realizzative</a:t>
            </a:r>
            <a:r>
              <a:rPr lang="it-IT" sz="1200" b="0" strike="noStrike" spc="-1" dirty="0">
                <a:solidFill>
                  <a:srgbClr val="000000"/>
                </a:solidFill>
                <a:latin typeface="Century Gothic"/>
              </a:rPr>
              <a:t> di strutture simili offrono garanzie di ottima riuscita.</a:t>
            </a:r>
            <a:endParaRPr lang="it-IT" sz="1200" b="0" strike="noStrike" spc="-1" dirty="0">
              <a:latin typeface="Arial"/>
            </a:endParaRPr>
          </a:p>
          <a:p>
            <a:pPr>
              <a:lnSpc>
                <a:spcPct val="100000"/>
              </a:lnSpc>
              <a:spcBef>
                <a:spcPts val="1001"/>
              </a:spcBef>
            </a:pPr>
            <a:endParaRPr lang="it-IT" sz="1100" b="0" strike="noStrike" spc="-1" dirty="0">
              <a:latin typeface="Arial"/>
            </a:endParaRPr>
          </a:p>
          <a:p>
            <a:pPr>
              <a:lnSpc>
                <a:spcPct val="100000"/>
              </a:lnSpc>
              <a:spcBef>
                <a:spcPts val="1001"/>
              </a:spcBef>
            </a:pPr>
            <a:endParaRPr lang="it-IT" sz="1100" b="0" strike="noStrike" spc="-1" dirty="0">
              <a:latin typeface="Arial"/>
            </a:endParaRPr>
          </a:p>
          <a:p>
            <a:pPr>
              <a:lnSpc>
                <a:spcPct val="100000"/>
              </a:lnSpc>
              <a:spcBef>
                <a:spcPts val="1001"/>
              </a:spcBef>
            </a:pPr>
            <a:endParaRPr lang="it-IT" sz="1100" b="0" strike="noStrike" spc="-1" dirty="0">
              <a:latin typeface="Arial"/>
            </a:endParaRPr>
          </a:p>
        </p:txBody>
      </p:sp>
      <p:pic>
        <p:nvPicPr>
          <p:cNvPr id="292" name="Immagine 6" descr="Immagine che contiene cibo, stanza&#10;&#10;Descrizione generata automaticamente"/>
          <p:cNvPicPr/>
          <p:nvPr/>
        </p:nvPicPr>
        <p:blipFill>
          <a:blip r:embed="rId2" cstate="print"/>
          <a:stretch/>
        </p:blipFill>
        <p:spPr>
          <a:xfrm>
            <a:off x="2853239" y="8212974"/>
            <a:ext cx="1253248" cy="1282964"/>
          </a:xfrm>
          <a:prstGeom prst="rect">
            <a:avLst/>
          </a:prstGeom>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94" name="CustomShape 2"/>
          <p:cNvSpPr/>
          <p:nvPr/>
        </p:nvSpPr>
        <p:spPr>
          <a:xfrm>
            <a:off x="0" y="249382"/>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10000"/>
          </a:bodyPr>
          <a:lstStyle/>
          <a:p>
            <a:pPr algn="ctr">
              <a:lnSpc>
                <a:spcPct val="90000"/>
              </a:lnSpc>
            </a:pPr>
            <a:r>
              <a:rPr lang="en-US" sz="2000" b="1" strike="noStrike" spc="-1" dirty="0">
                <a:solidFill>
                  <a:srgbClr val="000000"/>
                </a:solidFill>
                <a:latin typeface="Century Gothic"/>
              </a:rPr>
              <a:t>3 a-OBBIETTIVI</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96" name="CustomShape 3"/>
          <p:cNvSpPr/>
          <p:nvPr/>
        </p:nvSpPr>
        <p:spPr>
          <a:xfrm>
            <a:off x="465514" y="1097280"/>
            <a:ext cx="2477192" cy="3857106"/>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97" name="CustomShape 4"/>
          <p:cNvSpPr/>
          <p:nvPr/>
        </p:nvSpPr>
        <p:spPr>
          <a:xfrm>
            <a:off x="3557847" y="5137264"/>
            <a:ext cx="2793077" cy="2992584"/>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98" name="CustomShape 5"/>
          <p:cNvSpPr/>
          <p:nvPr/>
        </p:nvSpPr>
        <p:spPr>
          <a:xfrm>
            <a:off x="313115" y="5195650"/>
            <a:ext cx="2696092" cy="2851070"/>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99" name="CustomShape 6"/>
          <p:cNvSpPr/>
          <p:nvPr/>
        </p:nvSpPr>
        <p:spPr>
          <a:xfrm>
            <a:off x="3241964" y="980902"/>
            <a:ext cx="3325091" cy="413814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1,100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150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SP 64</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multipiano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Struttura modulare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solare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Pareti esterne verde verticale</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110/130</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8</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box 40/50</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MAGAZZINO/DEPOSITO COMUNALE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Superficie 120/140 mq</a:t>
            </a:r>
            <a:endParaRPr lang="it-IT" sz="1200" b="0" strike="noStrike" spc="-1" dirty="0">
              <a:latin typeface="Arial"/>
            </a:endParaRPr>
          </a:p>
          <a:p>
            <a:pPr>
              <a:lnSpc>
                <a:spcPct val="100000"/>
              </a:lnSpc>
            </a:pPr>
            <a:endParaRPr lang="it-IT" sz="1100" b="0" strike="noStrike" spc="-1" dirty="0">
              <a:latin typeface="Arial"/>
            </a:endParaRPr>
          </a:p>
        </p:txBody>
      </p:sp>
      <p:pic>
        <p:nvPicPr>
          <p:cNvPr id="302" name="Immagine 13" descr="Immagine che contiene cibo, stanza&#10;&#10;Descrizione generata automaticamente"/>
          <p:cNvPicPr/>
          <p:nvPr/>
        </p:nvPicPr>
        <p:blipFill>
          <a:blip r:embed="rId5" cstate="print"/>
          <a:stretch/>
        </p:blipFill>
        <p:spPr>
          <a:xfrm>
            <a:off x="2553979" y="8149109"/>
            <a:ext cx="1236623" cy="138008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5386448292454.jpeg"/>
          <p:cNvPicPr>
            <a:picLocks noChangeAspect="1"/>
          </p:cNvPicPr>
          <p:nvPr/>
        </p:nvPicPr>
        <p:blipFill>
          <a:blip r:embed="rId2" cstate="print"/>
          <a:stretch>
            <a:fillRect/>
          </a:stretch>
        </p:blipFill>
        <p:spPr>
          <a:xfrm>
            <a:off x="594360" y="1034415"/>
            <a:ext cx="5534655" cy="7210425"/>
          </a:xfrm>
          <a:prstGeom prst="rect">
            <a:avLst/>
          </a:prstGeom>
        </p:spPr>
      </p:pic>
      <p:sp>
        <p:nvSpPr>
          <p:cNvPr id="3" name="CasellaDiTesto 2"/>
          <p:cNvSpPr txBox="1"/>
          <p:nvPr/>
        </p:nvSpPr>
        <p:spPr>
          <a:xfrm>
            <a:off x="1737360" y="8823960"/>
            <a:ext cx="3409908" cy="369332"/>
          </a:xfrm>
          <a:prstGeom prst="rect">
            <a:avLst/>
          </a:prstGeom>
          <a:noFill/>
        </p:spPr>
        <p:txBody>
          <a:bodyPr wrap="none" rtlCol="0">
            <a:spAutoFit/>
          </a:bodyPr>
          <a:lstStyle/>
          <a:p>
            <a:r>
              <a:rPr lang="it-IT" dirty="0"/>
              <a:t>I “</a:t>
            </a:r>
            <a:r>
              <a:rPr lang="it-IT" dirty="0" err="1"/>
              <a:t>carugi</a:t>
            </a:r>
            <a:r>
              <a:rPr lang="it-IT" dirty="0"/>
              <a:t>” del centro storico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04" name="CustomShape 2"/>
          <p:cNvSpPr/>
          <p:nvPr/>
        </p:nvSpPr>
        <p:spPr>
          <a:xfrm>
            <a:off x="0" y="482138"/>
            <a:ext cx="6858000" cy="8478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2000" b="1" strike="noStrike" spc="-1" dirty="0">
                <a:solidFill>
                  <a:srgbClr val="000000"/>
                </a:solidFill>
                <a:latin typeface="Century Gothic"/>
              </a:rPr>
              <a:t>3 a/b-OBBIETTIVI</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305" name="CustomShape 3"/>
          <p:cNvSpPr/>
          <p:nvPr/>
        </p:nvSpPr>
        <p:spPr>
          <a:xfrm>
            <a:off x="565266" y="1627987"/>
            <a:ext cx="5719156" cy="67678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1400" b="1" strike="noStrike" spc="-1" dirty="0">
                <a:solidFill>
                  <a:srgbClr val="000000"/>
                </a:solidFill>
                <a:latin typeface="Century Gothic"/>
              </a:rPr>
              <a:t>area numero 3:</a:t>
            </a:r>
            <a:endParaRPr lang="it-IT" sz="14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L’area presenta caratteristiche che la collocano nel segmento medio/lungo tempo. I costi di realizzazione possono variare a seconda delle scelte progettuali di costruzione ( prefabbricato in cemento armato, struttura in acciaio modulare)  ,la tipologia di intervento è a medio/alto impatto ambientale ed il rapporto costi/benefici buono.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Per l’area 3, ad oggi è un livello più basso rispetto alla strada principale SP 64, anche per questa aera l’ipotesi proposta è di un parcheggio multilivello , in questo caso due.</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-piano interrato/copertura piana </a:t>
            </a:r>
            <a:endParaRPr lang="it-IT" sz="1300" b="0" strike="noStrike" spc="-1" dirty="0">
              <a:latin typeface="Arial"/>
            </a:endParaRPr>
          </a:p>
          <a:p>
            <a:pPr algn="just">
              <a:lnSpc>
                <a:spcPct val="100000"/>
              </a:lnSpc>
              <a:spcBef>
                <a:spcPts val="1001"/>
              </a:spcBef>
            </a:pPr>
            <a:r>
              <a:rPr lang="it-IT" sz="1300" b="1" strike="noStrike" spc="-1" dirty="0">
                <a:solidFill>
                  <a:srgbClr val="000000"/>
                </a:solidFill>
                <a:latin typeface="Century Gothic"/>
              </a:rPr>
              <a:t>Piano interrato: </a:t>
            </a:r>
            <a:r>
              <a:rPr lang="it-IT" sz="1300" b="0" strike="noStrike" spc="-1" dirty="0">
                <a:solidFill>
                  <a:srgbClr val="000000"/>
                </a:solidFill>
                <a:latin typeface="Century Gothic"/>
              </a:rPr>
              <a:t>realizzazione stalli a pagamento a rotazione .</a:t>
            </a:r>
            <a:endParaRPr lang="it-IT" sz="1300" b="0" strike="noStrike" spc="-1" dirty="0">
              <a:latin typeface="Arial"/>
            </a:endParaRPr>
          </a:p>
          <a:p>
            <a:pPr algn="just">
              <a:lnSpc>
                <a:spcPct val="100000"/>
              </a:lnSpc>
              <a:spcBef>
                <a:spcPts val="1001"/>
              </a:spcBef>
            </a:pPr>
            <a:r>
              <a:rPr lang="it-IT" sz="1300" b="1" strike="noStrike" spc="-1" dirty="0">
                <a:solidFill>
                  <a:srgbClr val="000000"/>
                </a:solidFill>
                <a:latin typeface="Century Gothic"/>
              </a:rPr>
              <a:t>Piano copertura: </a:t>
            </a:r>
            <a:r>
              <a:rPr lang="it-IT" sz="1300" b="0" strike="noStrike" spc="-1" dirty="0">
                <a:solidFill>
                  <a:srgbClr val="000000"/>
                </a:solidFill>
                <a:latin typeface="Century Gothic"/>
              </a:rPr>
              <a:t>superficie dedicata parzialmente al parcheggio dei pullman turistici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scelta di realizzare un parcheggio multilivello in questa area è dovuta alla necessità di risolvere la problematica evidenziata al punto </a:t>
            </a:r>
            <a:r>
              <a:rPr lang="it-IT" sz="1300" b="1" strike="noStrike" spc="-1" dirty="0">
                <a:solidFill>
                  <a:srgbClr val="000000"/>
                </a:solidFill>
                <a:latin typeface="Century Gothic"/>
              </a:rPr>
              <a:t>2b</a:t>
            </a:r>
            <a:r>
              <a:rPr lang="it-IT" sz="1300" b="0" strike="noStrike" spc="-1" dirty="0">
                <a:solidFill>
                  <a:srgbClr val="000000"/>
                </a:solidFill>
                <a:latin typeface="Century Gothic"/>
              </a:rPr>
              <a:t>,in relazione ai parcheggi e all’area di manovra per i pullman turistici. Il piano copertura della struttura, sarebbe a livello della SP 64. La visibilità di manovra dei mezzi , grazie alla assenza di curve o ostacoli visivi, garantirebbe una buona/ottima sicurezza.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struttura potrebbe essere realizzata in acciaio modulare, questa tipologia costruttiva è oramai di largo uso e di comprovata affidabilità.</a:t>
            </a:r>
            <a:endParaRPr lang="it-IT" sz="1300" b="0" strike="noStrike" spc="-1" dirty="0">
              <a:latin typeface="Arial"/>
            </a:endParaRPr>
          </a:p>
        </p:txBody>
      </p:sp>
      <p:pic>
        <p:nvPicPr>
          <p:cNvPr id="307" name="Immagine 6" descr="Immagine che contiene cibo, stanza&#10;&#10;Descrizione generata automaticamente"/>
          <p:cNvPicPr/>
          <p:nvPr/>
        </p:nvPicPr>
        <p:blipFill>
          <a:blip r:embed="rId2" cstate="print"/>
          <a:stretch/>
        </p:blipFill>
        <p:spPr>
          <a:xfrm>
            <a:off x="2836613" y="8215611"/>
            <a:ext cx="1136870" cy="1380080"/>
          </a:xfrm>
          <a:prstGeom prst="rect">
            <a:avLst/>
          </a:prstGeom>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09" name="CustomShape 2"/>
          <p:cNvSpPr/>
          <p:nvPr/>
        </p:nvSpPr>
        <p:spPr>
          <a:xfrm>
            <a:off x="0" y="332509"/>
            <a:ext cx="6858000" cy="80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2000" b="1" strike="noStrike" spc="-1" dirty="0">
                <a:solidFill>
                  <a:srgbClr val="000000"/>
                </a:solidFill>
                <a:latin typeface="Century Gothic"/>
              </a:rPr>
              <a:t>3 a/b-OBBIETTIVI</a:t>
            </a:r>
            <a:br>
              <a:rPr dirty="0"/>
            </a:br>
            <a:r>
              <a:rPr lang="en-US" sz="800" b="1" strike="noStrike" spc="-1" dirty="0">
                <a:solidFill>
                  <a:srgbClr val="000000"/>
                </a:solidFill>
                <a:latin typeface="Century Gothic"/>
              </a:rPr>
              <a:t>REALIZZAZIONE NUOVE AREE STAZIONAMENTI</a:t>
            </a:r>
            <a:endParaRPr lang="it-IT" sz="800" b="0" strike="noStrike" spc="-1" dirty="0">
              <a:latin typeface="Arial"/>
            </a:endParaRPr>
          </a:p>
        </p:txBody>
      </p:sp>
      <p:sp>
        <p:nvSpPr>
          <p:cNvPr id="311" name="CustomShape 3"/>
          <p:cNvSpPr/>
          <p:nvPr/>
        </p:nvSpPr>
        <p:spPr>
          <a:xfrm>
            <a:off x="566191" y="1546167"/>
            <a:ext cx="2193634" cy="394842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12" name="CustomShape 4"/>
          <p:cNvSpPr/>
          <p:nvPr/>
        </p:nvSpPr>
        <p:spPr>
          <a:xfrm>
            <a:off x="565266" y="5857606"/>
            <a:ext cx="2177934" cy="2937259"/>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13" name="CustomShape 5"/>
          <p:cNvSpPr/>
          <p:nvPr/>
        </p:nvSpPr>
        <p:spPr>
          <a:xfrm>
            <a:off x="3059083" y="1702674"/>
            <a:ext cx="3341717" cy="524613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1000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124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SP 64</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multipiano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Struttura modulare IN acciaio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solare</a:t>
            </a:r>
          </a:p>
          <a:p>
            <a:pPr algn="just">
              <a:lnSpc>
                <a:spcPct val="100000"/>
              </a:lnSpc>
            </a:pPr>
            <a:r>
              <a:rPr lang="it-IT" sz="1200" spc="-1" dirty="0">
                <a:solidFill>
                  <a:srgbClr val="000000"/>
                </a:solidFill>
                <a:latin typeface="Century Gothic"/>
                <a:ea typeface="DejaVu Sans"/>
              </a:rPr>
              <a:t>Piantumazione di alberi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40/50</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4</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pullman 4</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Nota:</a:t>
            </a:r>
            <a:r>
              <a:rPr lang="it-IT" sz="1200" b="0" strike="noStrike" spc="-1" dirty="0">
                <a:solidFill>
                  <a:srgbClr val="000000"/>
                </a:solidFill>
                <a:latin typeface="Century Gothic"/>
                <a:ea typeface="DejaVu Sans"/>
              </a:rPr>
              <a:t> per quanto riguarda la realizzazione di questo parcheggio il livello sotto strada sarà occupato interamente; per quanto riguarda il piano a livello strada è prevista solo una solo una porzione del lotto ( quella a filo strada) .E’ prevista la realizzazione di un bagno pubblico sotto la rampa di accesso all’area.</a:t>
            </a:r>
            <a:endParaRPr lang="it-IT" sz="1200" b="0" strike="noStrike" spc="-1" dirty="0">
              <a:latin typeface="Arial"/>
            </a:endParaRPr>
          </a:p>
          <a:p>
            <a:pPr>
              <a:lnSpc>
                <a:spcPct val="100000"/>
              </a:lnSpc>
            </a:pPr>
            <a:endParaRPr lang="it-IT" sz="1100" b="0" strike="noStrike" spc="-1" dirty="0">
              <a:latin typeface="Arial"/>
            </a:endParaRPr>
          </a:p>
        </p:txBody>
      </p:sp>
      <p:pic>
        <p:nvPicPr>
          <p:cNvPr id="314" name="Immagine 10" descr="Immagine che contiene cibo, stanza&#10;&#10;Descrizione generata automaticamente"/>
          <p:cNvPicPr/>
          <p:nvPr/>
        </p:nvPicPr>
        <p:blipFill>
          <a:blip r:embed="rId4" cstate="print"/>
          <a:stretch/>
        </p:blipFill>
        <p:spPr>
          <a:xfrm>
            <a:off x="2892829" y="8470272"/>
            <a:ext cx="1097281" cy="1105989"/>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 name="CustomShape 1"/>
          <p:cNvSpPr/>
          <p:nvPr/>
        </p:nvSpPr>
        <p:spPr>
          <a:xfrm rot="10800000" flipV="1">
            <a:off x="1462860" y="761800"/>
            <a:ext cx="3932753" cy="7369440"/>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163" name="CustomShape 2"/>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4" name="CustomShape 3"/>
          <p:cNvSpPr/>
          <p:nvPr/>
        </p:nvSpPr>
        <p:spPr>
          <a:xfrm>
            <a:off x="220978" y="347894"/>
            <a:ext cx="3187239" cy="90621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3500"/>
          </a:bodyPr>
          <a:lstStyle/>
          <a:p>
            <a:pPr>
              <a:lnSpc>
                <a:spcPct val="90000"/>
              </a:lnSpc>
            </a:pPr>
            <a:r>
              <a:rPr lang="en-US" sz="1800" b="1" strike="noStrike" spc="-1" dirty="0">
                <a:solidFill>
                  <a:srgbClr val="000000"/>
                </a:solidFill>
                <a:latin typeface="Century Gothic"/>
              </a:rPr>
              <a:t>SCHEMA ANALITICO DI STUDIO :</a:t>
            </a:r>
            <a:br>
              <a:rPr dirty="0"/>
            </a:br>
            <a:br>
              <a:rPr dirty="0"/>
            </a:br>
            <a:r>
              <a:rPr lang="en-US" sz="1300" b="1" strike="noStrike" spc="-1" dirty="0">
                <a:solidFill>
                  <a:srgbClr val="3280C6"/>
                </a:solidFill>
                <a:latin typeface="Century Gothic"/>
              </a:rPr>
              <a:t>CAPITOLO 1</a:t>
            </a:r>
            <a:br>
              <a:rPr sz="1300" dirty="0"/>
            </a:br>
            <a:br>
              <a:rPr sz="1300" dirty="0"/>
            </a:br>
            <a:r>
              <a:rPr lang="en-US" sz="1300" b="1" strike="noStrike" spc="-1" dirty="0">
                <a:solidFill>
                  <a:srgbClr val="000000"/>
                </a:solidFill>
                <a:latin typeface="Century Gothic"/>
              </a:rPr>
              <a:t>INTRODUZIONE-parte 1</a:t>
            </a:r>
            <a:br>
              <a:rPr sz="1300" dirty="0"/>
            </a:br>
            <a:br>
              <a:rPr sz="1300" dirty="0"/>
            </a:br>
            <a:r>
              <a:rPr lang="en-US" sz="1300" b="1" strike="noStrike" spc="-1" dirty="0">
                <a:solidFill>
                  <a:srgbClr val="000000"/>
                </a:solidFill>
                <a:latin typeface="Century Gothic"/>
              </a:rPr>
              <a:t>1a-</a:t>
            </a:r>
            <a:r>
              <a:rPr lang="en-US" sz="1300" b="0" strike="noStrike" spc="-1" dirty="0">
                <a:solidFill>
                  <a:srgbClr val="000000"/>
                </a:solidFill>
                <a:latin typeface="Century Gothic"/>
              </a:rPr>
              <a:t>INQUADRAMENTO GEOGRAFICO</a:t>
            </a:r>
            <a:br>
              <a:rPr sz="1300" dirty="0"/>
            </a:br>
            <a:r>
              <a:rPr lang="en-US" sz="1300" b="1" strike="noStrike" spc="-1" dirty="0">
                <a:solidFill>
                  <a:srgbClr val="000000"/>
                </a:solidFill>
                <a:latin typeface="Century Gothic"/>
              </a:rPr>
              <a:t>1b-</a:t>
            </a:r>
            <a:r>
              <a:rPr lang="en-US" sz="1300" b="0" strike="noStrike" spc="-1" dirty="0">
                <a:solidFill>
                  <a:srgbClr val="000000"/>
                </a:solidFill>
                <a:latin typeface="Century Gothic"/>
              </a:rPr>
              <a:t>CENNI STORICI</a:t>
            </a:r>
            <a:br>
              <a:rPr sz="1300" dirty="0"/>
            </a:br>
            <a:r>
              <a:rPr lang="en-US" sz="1300" b="1" strike="noStrike" spc="-1" dirty="0">
                <a:solidFill>
                  <a:srgbClr val="000000"/>
                </a:solidFill>
                <a:latin typeface="Century Gothic"/>
              </a:rPr>
              <a:t>1c-</a:t>
            </a:r>
            <a:r>
              <a:rPr lang="en-US" sz="1300" b="0" strike="noStrike" spc="-1" dirty="0">
                <a:solidFill>
                  <a:srgbClr val="000000"/>
                </a:solidFill>
                <a:latin typeface="Century Gothic"/>
              </a:rPr>
              <a:t>DATI COMUNE</a:t>
            </a:r>
            <a:br>
              <a:rPr sz="1300" dirty="0"/>
            </a:br>
            <a:r>
              <a:rPr lang="en-US" sz="1300" b="1" strike="noStrike" spc="-1" dirty="0">
                <a:solidFill>
                  <a:srgbClr val="000000"/>
                </a:solidFill>
                <a:latin typeface="Century Gothic"/>
              </a:rPr>
              <a:t>1d-</a:t>
            </a:r>
            <a:r>
              <a:rPr lang="en-US" sz="1300" b="0" strike="noStrike" spc="-1" dirty="0">
                <a:solidFill>
                  <a:srgbClr val="000000"/>
                </a:solidFill>
                <a:latin typeface="Century Gothic"/>
              </a:rPr>
              <a:t>DATI STATISTICI</a:t>
            </a:r>
            <a:br>
              <a:rPr sz="1300" dirty="0"/>
            </a:br>
            <a:r>
              <a:rPr lang="en-US" sz="1300" b="1" strike="noStrike" spc="-1" dirty="0">
                <a:solidFill>
                  <a:srgbClr val="000000"/>
                </a:solidFill>
                <a:latin typeface="Century Gothic"/>
              </a:rPr>
              <a:t>1e-</a:t>
            </a:r>
            <a:r>
              <a:rPr lang="en-US" sz="1300" b="0" strike="noStrike" spc="-1" dirty="0">
                <a:solidFill>
                  <a:srgbClr val="000000"/>
                </a:solidFill>
                <a:latin typeface="Century Gothic"/>
              </a:rPr>
              <a:t>DATI TURISMO</a:t>
            </a:r>
            <a:br>
              <a:rPr sz="1300" dirty="0"/>
            </a:br>
            <a:r>
              <a:rPr lang="en-US" sz="1300" b="1" strike="noStrike" spc="-1" dirty="0">
                <a:solidFill>
                  <a:srgbClr val="000000"/>
                </a:solidFill>
                <a:latin typeface="Century Gothic"/>
              </a:rPr>
              <a:t>1 f-</a:t>
            </a:r>
            <a:r>
              <a:rPr lang="en-US" sz="1300" b="0" strike="noStrike" spc="-1" dirty="0">
                <a:solidFill>
                  <a:srgbClr val="000000"/>
                </a:solidFill>
                <a:latin typeface="Century Gothic"/>
              </a:rPr>
              <a:t>ATTIVITA’ PRODUTTIVE - ACCOGLIENZA</a:t>
            </a:r>
            <a:br>
              <a:rPr sz="1300" dirty="0"/>
            </a:br>
            <a:br>
              <a:rPr sz="1300" dirty="0"/>
            </a:br>
            <a:r>
              <a:rPr lang="en-US" sz="1300" b="1" strike="noStrike" spc="-1" dirty="0">
                <a:solidFill>
                  <a:srgbClr val="000000"/>
                </a:solidFill>
                <a:latin typeface="Century Gothic"/>
              </a:rPr>
              <a:t>ANALISI PROBLEMATICHE-parte 2</a:t>
            </a:r>
            <a:br>
              <a:rPr sz="1300" dirty="0"/>
            </a:br>
            <a:br>
              <a:rPr sz="1300" dirty="0"/>
            </a:br>
            <a:r>
              <a:rPr lang="en-US" sz="1300" b="1" strike="noStrike" spc="-1" dirty="0">
                <a:solidFill>
                  <a:srgbClr val="000000"/>
                </a:solidFill>
                <a:latin typeface="Century Gothic"/>
              </a:rPr>
              <a:t>2a-</a:t>
            </a:r>
            <a:r>
              <a:rPr lang="en-US" sz="1300" b="0" strike="noStrike" spc="-1" dirty="0">
                <a:solidFill>
                  <a:srgbClr val="000000"/>
                </a:solidFill>
                <a:latin typeface="Century Gothic"/>
              </a:rPr>
              <a:t>MOBIILITA’ SOSTENIBILE</a:t>
            </a:r>
            <a:br>
              <a:rPr sz="1300" dirty="0"/>
            </a:br>
            <a:r>
              <a:rPr lang="en-US" sz="1300" b="1" strike="noStrike" spc="-1" dirty="0">
                <a:solidFill>
                  <a:srgbClr val="000000"/>
                </a:solidFill>
                <a:latin typeface="Century Gothic"/>
              </a:rPr>
              <a:t>2b-</a:t>
            </a:r>
            <a:r>
              <a:rPr lang="en-US" sz="1300" b="0" strike="noStrike" spc="-1" dirty="0">
                <a:solidFill>
                  <a:srgbClr val="000000"/>
                </a:solidFill>
                <a:latin typeface="Century Gothic"/>
              </a:rPr>
              <a:t>NUMERO INSUFFICIENTE STAZIONAMENTI </a:t>
            </a:r>
            <a:br>
              <a:rPr sz="1300" dirty="0"/>
            </a:br>
            <a:br>
              <a:rPr sz="1300" dirty="0"/>
            </a:br>
            <a:r>
              <a:rPr lang="en-US" sz="1300" b="1" strike="noStrike" spc="-1" dirty="0">
                <a:solidFill>
                  <a:srgbClr val="000000"/>
                </a:solidFill>
                <a:latin typeface="Century Gothic"/>
              </a:rPr>
              <a:t>OBBIETTIVI-parte 3</a:t>
            </a:r>
            <a:br>
              <a:rPr sz="1300" dirty="0"/>
            </a:br>
            <a:br>
              <a:rPr sz="1300" dirty="0"/>
            </a:br>
            <a:r>
              <a:rPr lang="en-US" sz="1300" b="1" strike="noStrike" spc="-1" dirty="0">
                <a:solidFill>
                  <a:srgbClr val="000000"/>
                </a:solidFill>
                <a:latin typeface="Century Gothic"/>
              </a:rPr>
              <a:t>3a-</a:t>
            </a:r>
            <a:r>
              <a:rPr lang="en-US" sz="1300" b="0" strike="noStrike" spc="-1" dirty="0">
                <a:solidFill>
                  <a:srgbClr val="000000"/>
                </a:solidFill>
                <a:latin typeface="Century Gothic"/>
              </a:rPr>
              <a:t>REALIZZAZIONE NUOVE AREE STAZIONAMENTI</a:t>
            </a:r>
            <a:br>
              <a:rPr sz="1300" dirty="0"/>
            </a:br>
            <a:r>
              <a:rPr lang="en-US" sz="1300" b="1" strike="noStrike" spc="-1" dirty="0">
                <a:solidFill>
                  <a:srgbClr val="000000"/>
                </a:solidFill>
                <a:latin typeface="Century Gothic"/>
              </a:rPr>
              <a:t>3b-</a:t>
            </a:r>
            <a:r>
              <a:rPr lang="en-US" sz="1300" b="0" strike="noStrike" spc="-1" dirty="0">
                <a:solidFill>
                  <a:srgbClr val="000000"/>
                </a:solidFill>
                <a:latin typeface="Century Gothic"/>
              </a:rPr>
              <a:t>REALIZZAZIONE AREA PARCHEGGIO/MANOVRA AUTOBUS</a:t>
            </a:r>
            <a:br>
              <a:rPr sz="1300" dirty="0"/>
            </a:br>
            <a:r>
              <a:rPr lang="en-US" sz="1300" b="1" strike="noStrike" spc="-1" dirty="0">
                <a:solidFill>
                  <a:srgbClr val="000000"/>
                </a:solidFill>
                <a:latin typeface="Century Gothic"/>
              </a:rPr>
              <a:t>3c-</a:t>
            </a:r>
            <a:r>
              <a:rPr lang="en-US" sz="1300" b="0" strike="noStrike" spc="-1" dirty="0">
                <a:solidFill>
                  <a:srgbClr val="000000"/>
                </a:solidFill>
                <a:latin typeface="Century Gothic"/>
              </a:rPr>
              <a:t>STUDIO PER LA REALIZZAZIONE NUOVA BRETELLA VIARIA </a:t>
            </a:r>
            <a:br>
              <a:rPr sz="1300" dirty="0"/>
            </a:br>
            <a:br>
              <a:rPr sz="1300" dirty="0"/>
            </a:br>
            <a:r>
              <a:rPr lang="en-US" sz="1300" b="1" strike="noStrike" spc="-1" dirty="0">
                <a:solidFill>
                  <a:srgbClr val="000000"/>
                </a:solidFill>
                <a:latin typeface="Century Gothic"/>
              </a:rPr>
              <a:t>CONCLUSIONI</a:t>
            </a:r>
            <a:br>
              <a:rPr sz="1300" dirty="0"/>
            </a:br>
            <a:br>
              <a:rPr sz="1300" dirty="0"/>
            </a:br>
            <a:r>
              <a:rPr lang="en-US" sz="1300" b="1" strike="noStrike" spc="-1" dirty="0">
                <a:solidFill>
                  <a:srgbClr val="3280C6"/>
                </a:solidFill>
                <a:latin typeface="Century Gothic"/>
              </a:rPr>
              <a:t>CAPITOLO 2</a:t>
            </a:r>
            <a:br>
              <a:rPr sz="1300" dirty="0"/>
            </a:br>
            <a:br>
              <a:rPr sz="1300" dirty="0"/>
            </a:br>
            <a:r>
              <a:rPr lang="en-US" sz="1300" b="1" strike="noStrike" spc="-1" dirty="0">
                <a:solidFill>
                  <a:srgbClr val="000000"/>
                </a:solidFill>
                <a:latin typeface="Century Gothic"/>
              </a:rPr>
              <a:t>INTRODUZIONE/PROBLEMATICHE/</a:t>
            </a:r>
          </a:p>
          <a:p>
            <a:pPr>
              <a:lnSpc>
                <a:spcPct val="90000"/>
              </a:lnSpc>
            </a:pPr>
            <a:r>
              <a:rPr lang="en-US" sz="1300" b="1" strike="noStrike" spc="-1" dirty="0">
                <a:solidFill>
                  <a:srgbClr val="000000"/>
                </a:solidFill>
                <a:latin typeface="Century Gothic"/>
              </a:rPr>
              <a:t>OBBIETTVI –parte 4</a:t>
            </a:r>
            <a:br>
              <a:rPr sz="1300" dirty="0"/>
            </a:br>
            <a:br>
              <a:rPr sz="1300" dirty="0"/>
            </a:br>
            <a:r>
              <a:rPr lang="en-US" sz="1300" b="1" strike="noStrike" spc="-1" dirty="0">
                <a:solidFill>
                  <a:srgbClr val="000000"/>
                </a:solidFill>
                <a:latin typeface="Century Gothic"/>
              </a:rPr>
              <a:t>A1-</a:t>
            </a:r>
            <a:r>
              <a:rPr lang="en-US" sz="1300" b="0" strike="noStrike" spc="-1" dirty="0">
                <a:solidFill>
                  <a:srgbClr val="000000"/>
                </a:solidFill>
                <a:latin typeface="Century Gothic"/>
              </a:rPr>
              <a:t>INQUADRAMENTO GEOGRAFICO</a:t>
            </a:r>
            <a:br>
              <a:rPr sz="1300" dirty="0"/>
            </a:br>
            <a:r>
              <a:rPr lang="en-US" sz="1300" b="1" strike="noStrike" spc="-1" dirty="0">
                <a:solidFill>
                  <a:srgbClr val="000000"/>
                </a:solidFill>
                <a:latin typeface="Century Gothic"/>
              </a:rPr>
              <a:t>A2-</a:t>
            </a:r>
            <a:r>
              <a:rPr lang="en-US" sz="1300" b="0" strike="noStrike" spc="-1" dirty="0">
                <a:solidFill>
                  <a:srgbClr val="000000"/>
                </a:solidFill>
                <a:latin typeface="Century Gothic"/>
              </a:rPr>
              <a:t>ZONA NORD</a:t>
            </a:r>
            <a:br>
              <a:rPr sz="1300" dirty="0"/>
            </a:br>
            <a:r>
              <a:rPr lang="en-US" sz="1300" b="1" strike="noStrike" spc="-1" dirty="0">
                <a:solidFill>
                  <a:srgbClr val="000000"/>
                </a:solidFill>
                <a:latin typeface="Century Gothic"/>
              </a:rPr>
              <a:t>A3-</a:t>
            </a:r>
            <a:r>
              <a:rPr lang="en-US" sz="1300" b="0" strike="noStrike" spc="-1" dirty="0">
                <a:solidFill>
                  <a:srgbClr val="000000"/>
                </a:solidFill>
                <a:latin typeface="Century Gothic"/>
              </a:rPr>
              <a:t>ZONA SUD</a:t>
            </a:r>
            <a:br>
              <a:rPr sz="1300" dirty="0"/>
            </a:br>
            <a:r>
              <a:rPr lang="en-US" sz="1300" b="1" strike="noStrike" spc="-1" dirty="0">
                <a:solidFill>
                  <a:srgbClr val="000000"/>
                </a:solidFill>
                <a:latin typeface="Century Gothic"/>
              </a:rPr>
              <a:t>A4-</a:t>
            </a:r>
            <a:r>
              <a:rPr lang="en-US" sz="1300" b="0" strike="noStrike" spc="-1" dirty="0">
                <a:solidFill>
                  <a:srgbClr val="000000"/>
                </a:solidFill>
                <a:latin typeface="Century Gothic"/>
              </a:rPr>
              <a:t>STRADA CASTELLO</a:t>
            </a:r>
            <a:br>
              <a:rPr dirty="0"/>
            </a:br>
            <a:br>
              <a:rPr dirty="0"/>
            </a:br>
            <a:br>
              <a:rPr dirty="0"/>
            </a:br>
            <a:br>
              <a:rPr dirty="0"/>
            </a:br>
            <a:br>
              <a:rPr dirty="0"/>
            </a:br>
            <a:br>
              <a:rPr dirty="0"/>
            </a:br>
            <a:br>
              <a:rPr dirty="0"/>
            </a:br>
            <a:br>
              <a:rPr dirty="0"/>
            </a:br>
            <a:br>
              <a:rPr dirty="0"/>
            </a:br>
            <a:endParaRPr lang="it-IT" sz="1200" b="0" strike="noStrike" spc="-1" dirty="0">
              <a:latin typeface="Arial"/>
            </a:endParaRPr>
          </a:p>
        </p:txBody>
      </p:sp>
      <p:pic>
        <p:nvPicPr>
          <p:cNvPr id="166" name="Immagine 9" descr="Immagine che contiene cibo, stanza&#10;&#10;Descrizione generata automaticamente"/>
          <p:cNvPicPr/>
          <p:nvPr/>
        </p:nvPicPr>
        <p:blipFill>
          <a:blip r:embed="rId2" cstate="print"/>
          <a:stretch/>
        </p:blipFill>
        <p:spPr>
          <a:xfrm>
            <a:off x="2777767" y="8196348"/>
            <a:ext cx="1262218" cy="1299891"/>
          </a:xfrm>
          <a:prstGeom prst="rect">
            <a:avLst/>
          </a:prstGeom>
          <a:ln>
            <a:noFill/>
          </a:ln>
        </p:spPr>
      </p:pic>
      <p:sp>
        <p:nvSpPr>
          <p:cNvPr id="167" name="CustomShape 4"/>
          <p:cNvSpPr/>
          <p:nvPr/>
        </p:nvSpPr>
        <p:spPr>
          <a:xfrm>
            <a:off x="3431807" y="993910"/>
            <a:ext cx="3145804" cy="84263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pPr>
            <a:r>
              <a:rPr lang="en-US" sz="1200" b="1" strike="noStrike" spc="-1" dirty="0">
                <a:solidFill>
                  <a:srgbClr val="3280C6"/>
                </a:solidFill>
                <a:latin typeface="Century Gothic"/>
                <a:ea typeface="DejaVu Sans"/>
              </a:rPr>
              <a:t>CAPITOLO 3</a:t>
            </a:r>
            <a:endParaRPr lang="it-IT" sz="1200" b="0" strike="noStrike" spc="-1" dirty="0">
              <a:latin typeface="Arial"/>
            </a:endParaRPr>
          </a:p>
          <a:p>
            <a:pPr>
              <a:lnSpc>
                <a:spcPct val="90000"/>
              </a:lnSpc>
            </a:pPr>
            <a:endParaRPr lang="it-IT" sz="1200" b="0" strike="noStrike" spc="-1" dirty="0">
              <a:latin typeface="Arial"/>
            </a:endParaRPr>
          </a:p>
          <a:p>
            <a:pPr>
              <a:lnSpc>
                <a:spcPct val="90000"/>
              </a:lnSpc>
            </a:pPr>
            <a:r>
              <a:rPr lang="en-US" sz="1200" b="1" strike="noStrike" spc="-1" dirty="0" err="1">
                <a:solidFill>
                  <a:srgbClr val="000000"/>
                </a:solidFill>
                <a:latin typeface="Century Gothic"/>
                <a:ea typeface="DejaVu Sans"/>
              </a:rPr>
              <a:t>Interventi</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riqualificazione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urbana</a:t>
            </a:r>
            <a:r>
              <a:rPr lang="en-US" sz="1200" b="1" strike="noStrike" spc="-1" dirty="0">
                <a:solidFill>
                  <a:srgbClr val="000000"/>
                </a:solidFill>
                <a:latin typeface="Century Gothic"/>
                <a:ea typeface="DejaVu Sans"/>
              </a:rPr>
              <a:t> :</a:t>
            </a:r>
            <a:endParaRPr lang="it-IT" sz="1200" b="0" strike="noStrike" spc="-1" dirty="0">
              <a:latin typeface="Arial"/>
            </a:endParaRPr>
          </a:p>
          <a:p>
            <a:pPr>
              <a:lnSpc>
                <a:spcPct val="90000"/>
              </a:lnSpc>
            </a:pP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1-</a:t>
            </a:r>
            <a:r>
              <a:rPr lang="en-US" sz="1200" b="0" strike="noStrike" spc="-1" dirty="0">
                <a:solidFill>
                  <a:srgbClr val="000000"/>
                </a:solidFill>
                <a:latin typeface="Century Gothic"/>
                <a:ea typeface="DejaVu Sans"/>
              </a:rPr>
              <a:t> PLESSO SCOLASTICO </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2- </a:t>
            </a:r>
            <a:r>
              <a:rPr lang="en-US" sz="1200" b="0" strike="noStrike" spc="-1" dirty="0">
                <a:solidFill>
                  <a:srgbClr val="000000"/>
                </a:solidFill>
                <a:latin typeface="Century Gothic"/>
                <a:ea typeface="DejaVu Sans"/>
              </a:rPr>
              <a:t>VIA BARBERIS COLOMBA/VIA SAN MICHELE</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3-</a:t>
            </a:r>
            <a:r>
              <a:rPr lang="en-US" sz="1200" b="0" strike="noStrike" spc="-1" dirty="0">
                <a:solidFill>
                  <a:srgbClr val="000000"/>
                </a:solidFill>
                <a:latin typeface="Century Gothic"/>
                <a:ea typeface="DejaVu Sans"/>
              </a:rPr>
              <a:t> VIA LIBERAZIONE </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4-</a:t>
            </a:r>
            <a:r>
              <a:rPr lang="en-US" sz="1200" b="0" strike="noStrike" spc="-1" dirty="0">
                <a:solidFill>
                  <a:srgbClr val="000000"/>
                </a:solidFill>
                <a:latin typeface="Century Gothic"/>
                <a:ea typeface="DejaVu Sans"/>
              </a:rPr>
              <a:t> IL MUSEO DELLE VIGNE</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5-</a:t>
            </a:r>
            <a:r>
              <a:rPr lang="en-US" sz="1200" b="0" strike="noStrike" spc="-1" dirty="0">
                <a:solidFill>
                  <a:srgbClr val="000000"/>
                </a:solidFill>
                <a:latin typeface="Century Gothic"/>
                <a:ea typeface="DejaVu Sans"/>
              </a:rPr>
              <a:t> NUOVA SEDE ENOTECA REGIONALE</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6-</a:t>
            </a:r>
            <a:r>
              <a:rPr lang="en-US" sz="1200" b="0" strike="noStrike" spc="-1" dirty="0">
                <a:solidFill>
                  <a:srgbClr val="000000"/>
                </a:solidFill>
                <a:latin typeface="Century Gothic"/>
                <a:ea typeface="DejaVu Sans"/>
              </a:rPr>
              <a:t> STUDIO NUOVA ILLUMINAZIONE PUBBLICA</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7- </a:t>
            </a:r>
            <a:r>
              <a:rPr lang="en-US" sz="1200" b="0" strike="noStrike" spc="-1" dirty="0">
                <a:solidFill>
                  <a:srgbClr val="000000"/>
                </a:solidFill>
                <a:latin typeface="Century Gothic"/>
                <a:ea typeface="DejaVu Sans"/>
              </a:rPr>
              <a:t>MARCIAPIEDE ARGINO DESTRO (COMUNE-CIMITERO)</a:t>
            </a:r>
            <a:endParaRPr lang="it-IT" sz="1200" b="0" strike="noStrike" spc="-1" dirty="0">
              <a:latin typeface="Arial"/>
            </a:endParaRPr>
          </a:p>
          <a:p>
            <a:pPr>
              <a:lnSpc>
                <a:spcPct val="90000"/>
              </a:lnSpc>
            </a:pPr>
            <a:endParaRPr lang="it-IT" sz="1200" b="0" strike="noStrike" spc="-1" dirty="0">
              <a:latin typeface="Arial"/>
            </a:endParaRPr>
          </a:p>
          <a:p>
            <a:pPr>
              <a:lnSpc>
                <a:spcPct val="90000"/>
              </a:lnSpc>
            </a:pPr>
            <a:r>
              <a:rPr lang="en-US" sz="1200" b="1" spc="-1" dirty="0">
                <a:solidFill>
                  <a:srgbClr val="3280C6"/>
                </a:solidFill>
                <a:latin typeface="Century Gothic"/>
              </a:rPr>
              <a:t>CAPITOLO 4</a:t>
            </a:r>
            <a:endParaRPr lang="it-IT" sz="1200" spc="-1" dirty="0"/>
          </a:p>
          <a:p>
            <a:pPr>
              <a:lnSpc>
                <a:spcPct val="90000"/>
              </a:lnSpc>
            </a:pPr>
            <a:endParaRPr lang="it-IT" sz="1200" b="0" strike="noStrike" spc="-1" dirty="0">
              <a:latin typeface="Arial"/>
            </a:endParaRPr>
          </a:p>
          <a:p>
            <a:pPr>
              <a:lnSpc>
                <a:spcPct val="90000"/>
              </a:lnSpc>
            </a:pPr>
            <a:r>
              <a:rPr lang="it-IT" sz="1200" b="1" spc="-1" dirty="0">
                <a:latin typeface="Century Gothic"/>
              </a:rPr>
              <a:t>IL PIANO FINANZIARIO – </a:t>
            </a:r>
          </a:p>
          <a:p>
            <a:pPr>
              <a:lnSpc>
                <a:spcPct val="90000"/>
              </a:lnSpc>
            </a:pPr>
            <a:r>
              <a:rPr lang="it-IT" sz="1200" spc="-1" dirty="0">
                <a:latin typeface="Century Gothic"/>
              </a:rPr>
              <a:t>La sostenibilità Economica del Progetto “DOLCEACQUA 20-30</a:t>
            </a:r>
            <a:endParaRPr lang="en-US" sz="1200" spc="-1" dirty="0">
              <a:latin typeface="Century Gothic"/>
              <a:ea typeface="DejaVu Sans"/>
            </a:endParaRPr>
          </a:p>
          <a:p>
            <a:pPr>
              <a:lnSpc>
                <a:spcPct val="90000"/>
              </a:lnSpc>
            </a:pPr>
            <a:endParaRPr lang="en-US" sz="1200" b="1" strike="noStrike" spc="-1" dirty="0">
              <a:solidFill>
                <a:srgbClr val="3280C6"/>
              </a:solidFill>
              <a:latin typeface="Century Gothic"/>
              <a:ea typeface="DejaVu Sans"/>
            </a:endParaRPr>
          </a:p>
          <a:p>
            <a:pPr>
              <a:lnSpc>
                <a:spcPct val="90000"/>
              </a:lnSpc>
            </a:pPr>
            <a:r>
              <a:rPr lang="en-US" sz="1200" b="1" spc="-1" dirty="0">
                <a:solidFill>
                  <a:srgbClr val="3280C6"/>
                </a:solidFill>
                <a:latin typeface="Century Gothic"/>
              </a:rPr>
              <a:t>CAPITOLO 5</a:t>
            </a:r>
          </a:p>
          <a:p>
            <a:pPr>
              <a:lnSpc>
                <a:spcPct val="90000"/>
              </a:lnSpc>
            </a:pPr>
            <a:endParaRPr lang="en-US" sz="1200" b="1" strike="noStrike" spc="-1" dirty="0">
              <a:solidFill>
                <a:srgbClr val="3280C6"/>
              </a:solidFill>
              <a:latin typeface="Century Gothic"/>
              <a:ea typeface="DejaVu Sans"/>
            </a:endParaRPr>
          </a:p>
          <a:p>
            <a:pPr>
              <a:lnSpc>
                <a:spcPct val="90000"/>
              </a:lnSpc>
            </a:pPr>
            <a:r>
              <a:rPr lang="en-US" sz="1200" b="1" spc="-1" dirty="0" err="1">
                <a:latin typeface="Century Gothic"/>
                <a:ea typeface="DejaVu Sans"/>
              </a:rPr>
              <a:t>Interventi</a:t>
            </a:r>
            <a:r>
              <a:rPr lang="en-US" sz="1200" b="1" spc="-1" dirty="0">
                <a:latin typeface="Century Gothic"/>
                <a:ea typeface="DejaVu Sans"/>
              </a:rPr>
              <a:t> in </a:t>
            </a:r>
            <a:r>
              <a:rPr lang="en-US" sz="1200" b="1" spc="-1" dirty="0" err="1">
                <a:latin typeface="Century Gothic"/>
                <a:ea typeface="DejaVu Sans"/>
              </a:rPr>
              <a:t>corso</a:t>
            </a:r>
            <a:endParaRPr lang="en-US" sz="1200" b="1" spc="-1" dirty="0">
              <a:latin typeface="Century Gothic"/>
              <a:ea typeface="DejaVu Sans"/>
            </a:endParaRPr>
          </a:p>
          <a:p>
            <a:pPr>
              <a:lnSpc>
                <a:spcPct val="90000"/>
              </a:lnSpc>
            </a:pPr>
            <a:endParaRPr lang="en-US" sz="1200" b="1" strike="noStrike" spc="-1" dirty="0">
              <a:solidFill>
                <a:srgbClr val="3280C6"/>
              </a:solidFill>
              <a:latin typeface="Century Gothic"/>
              <a:ea typeface="DejaVu Sans"/>
            </a:endParaRPr>
          </a:p>
          <a:p>
            <a:pPr>
              <a:lnSpc>
                <a:spcPct val="90000"/>
              </a:lnSpc>
            </a:pPr>
            <a:r>
              <a:rPr lang="en-US" sz="1200" spc="-1" dirty="0">
                <a:latin typeface="Century Gothic"/>
                <a:ea typeface="DejaVu Sans"/>
              </a:rPr>
              <a:t>1-</a:t>
            </a:r>
            <a:r>
              <a:rPr lang="en-US" sz="1200" strike="noStrike" spc="-1" dirty="0">
                <a:latin typeface="Century Gothic"/>
                <a:ea typeface="DejaVu Sans"/>
              </a:rPr>
              <a:t>L NUOVO PLESSO SCOLASTICO</a:t>
            </a:r>
          </a:p>
          <a:p>
            <a:pPr>
              <a:lnSpc>
                <a:spcPct val="90000"/>
              </a:lnSpc>
            </a:pPr>
            <a:r>
              <a:rPr lang="en-US" sz="1200" spc="-1" dirty="0">
                <a:latin typeface="Century Gothic"/>
                <a:ea typeface="DejaVu Sans"/>
              </a:rPr>
              <a:t>2-RIQUALIFICAZIONE AREA PALAZZO    COMUNALE</a:t>
            </a:r>
          </a:p>
          <a:p>
            <a:pPr>
              <a:lnSpc>
                <a:spcPct val="90000"/>
              </a:lnSpc>
            </a:pPr>
            <a:r>
              <a:rPr lang="en-US" sz="1200" spc="-1" dirty="0">
                <a:latin typeface="Century Gothic"/>
                <a:ea typeface="DejaVu Sans"/>
              </a:rPr>
              <a:t>3- Il CINEMA TEATRO </a:t>
            </a:r>
          </a:p>
          <a:p>
            <a:pPr>
              <a:lnSpc>
                <a:spcPct val="90000"/>
              </a:lnSpc>
            </a:pPr>
            <a:r>
              <a:rPr lang="en-US" sz="1200" spc="-1" dirty="0">
                <a:latin typeface="Century Gothic"/>
                <a:ea typeface="DejaVu Sans"/>
              </a:rPr>
              <a:t>4- </a:t>
            </a:r>
            <a:r>
              <a:rPr lang="en-US" sz="1200" strike="noStrike" spc="-1" dirty="0">
                <a:latin typeface="Century Gothic"/>
                <a:ea typeface="DejaVu Sans"/>
              </a:rPr>
              <a:t>LA CICLABILE (</a:t>
            </a:r>
            <a:r>
              <a:rPr lang="en-US" sz="1200" strike="noStrike" spc="-1" dirty="0" err="1">
                <a:latin typeface="Century Gothic"/>
                <a:ea typeface="DejaVu Sans"/>
              </a:rPr>
              <a:t>completamento</a:t>
            </a:r>
            <a:r>
              <a:rPr lang="en-US" sz="1200" strike="noStrike" spc="-1" dirty="0">
                <a:latin typeface="Century Gothic"/>
                <a:ea typeface="DejaVu Sans"/>
              </a:rPr>
              <a:t>)</a:t>
            </a:r>
          </a:p>
          <a:p>
            <a:pPr>
              <a:lnSpc>
                <a:spcPct val="90000"/>
              </a:lnSpc>
            </a:pPr>
            <a:endParaRPr lang="en-US" sz="1200" b="1" spc="-1" dirty="0">
              <a:solidFill>
                <a:srgbClr val="3280C6"/>
              </a:solidFill>
              <a:latin typeface="Century Gothic"/>
              <a:ea typeface="DejaVu Sans"/>
            </a:endParaRPr>
          </a:p>
          <a:p>
            <a:pPr>
              <a:lnSpc>
                <a:spcPct val="90000"/>
              </a:lnSpc>
            </a:pPr>
            <a:r>
              <a:rPr lang="en-US" sz="1200" b="1" strike="noStrike" spc="-1" dirty="0">
                <a:solidFill>
                  <a:srgbClr val="3280C6"/>
                </a:solidFill>
                <a:latin typeface="Century Gothic"/>
                <a:ea typeface="DejaVu Sans"/>
              </a:rPr>
              <a:t>CAPITOLO 6</a:t>
            </a:r>
          </a:p>
          <a:p>
            <a:pPr>
              <a:lnSpc>
                <a:spcPct val="90000"/>
              </a:lnSpc>
            </a:pPr>
            <a:endParaRPr lang="en-US" sz="1200" b="1" spc="-1" dirty="0">
              <a:solidFill>
                <a:srgbClr val="3280C6"/>
              </a:solidFill>
              <a:latin typeface="Century Gothic"/>
              <a:ea typeface="DejaVu Sans"/>
            </a:endParaRPr>
          </a:p>
          <a:p>
            <a:pPr>
              <a:lnSpc>
                <a:spcPct val="9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pubbliche</a:t>
            </a:r>
            <a:r>
              <a:rPr lang="en-US" sz="1200" b="1" strike="noStrike" spc="-1" dirty="0">
                <a:solidFill>
                  <a:srgbClr val="000000"/>
                </a:solidFill>
                <a:latin typeface="Century Gothic"/>
                <a:ea typeface="DejaVu Sans"/>
              </a:rPr>
              <a:t> e  private che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200" b="1" strike="noStrike" spc="-1" dirty="0">
                <a:solidFill>
                  <a:srgbClr val="000000"/>
                </a:solidFill>
                <a:latin typeface="Century Gothic"/>
                <a:ea typeface="DejaVu Sans"/>
              </a:rPr>
              <a:t>:</a:t>
            </a:r>
            <a:endParaRPr lang="it-IT" sz="1200" b="0" strike="noStrike" spc="-1" dirty="0">
              <a:latin typeface="Arial"/>
            </a:endParaRPr>
          </a:p>
          <a:p>
            <a:pPr>
              <a:lnSpc>
                <a:spcPct val="90000"/>
              </a:lnSpc>
            </a:pPr>
            <a:endParaRPr lang="it-IT" sz="1200" b="0" strike="noStrike" spc="-1" dirty="0">
              <a:latin typeface="Arial"/>
            </a:endParaRPr>
          </a:p>
          <a:p>
            <a:pPr>
              <a:lnSpc>
                <a:spcPct val="90000"/>
              </a:lnSpc>
            </a:pPr>
            <a:r>
              <a:rPr lang="it-IT" sz="1200" spc="-1" dirty="0">
                <a:latin typeface="Arial"/>
              </a:rPr>
              <a:t>A-  L’EDIFICIO SCOLASTICO</a:t>
            </a:r>
          </a:p>
          <a:p>
            <a:pPr>
              <a:lnSpc>
                <a:spcPct val="90000"/>
              </a:lnSpc>
            </a:pPr>
            <a:r>
              <a:rPr lang="it-IT" sz="1200" b="0" strike="noStrike" spc="-1" dirty="0">
                <a:solidFill>
                  <a:srgbClr val="000000"/>
                </a:solidFill>
                <a:latin typeface="Arial"/>
                <a:ea typeface="DejaVu Sans"/>
              </a:rPr>
              <a:t>1- </a:t>
            </a:r>
            <a:r>
              <a:rPr lang="en-US" sz="1200" b="0" strike="noStrike" spc="-1" dirty="0">
                <a:solidFill>
                  <a:srgbClr val="000000"/>
                </a:solidFill>
                <a:latin typeface="Century Gothic"/>
                <a:ea typeface="DejaVu Sans"/>
              </a:rPr>
              <a:t>EX PALAZZO COMUNALE</a:t>
            </a:r>
            <a:endParaRPr lang="it-IT" sz="1200" b="0" strike="noStrike" spc="-1" dirty="0">
              <a:latin typeface="Arial"/>
            </a:endParaRPr>
          </a:p>
          <a:p>
            <a:pPr marL="171360" indent="-170640">
              <a:lnSpc>
                <a:spcPct val="90000"/>
              </a:lnSpc>
              <a:buClr>
                <a:srgbClr val="000000"/>
              </a:buClr>
            </a:pPr>
            <a:r>
              <a:rPr lang="en-US" sz="1200" b="0" strike="noStrike" spc="-1" dirty="0">
                <a:solidFill>
                  <a:srgbClr val="000000"/>
                </a:solidFill>
                <a:latin typeface="Century Gothic"/>
                <a:ea typeface="DejaVu Sans"/>
              </a:rPr>
              <a:t>2- EX AREA MOBISOL</a:t>
            </a:r>
            <a:endParaRPr lang="it-IT" sz="1200" b="0" strike="noStrike" spc="-1" dirty="0">
              <a:latin typeface="Arial"/>
            </a:endParaRPr>
          </a:p>
          <a:p>
            <a:pPr marL="171360" indent="-170640">
              <a:lnSpc>
                <a:spcPct val="90000"/>
              </a:lnSpc>
              <a:buClr>
                <a:srgbClr val="000000"/>
              </a:buClr>
            </a:pPr>
            <a:r>
              <a:rPr lang="en-US" sz="1200" b="0" strike="noStrike" spc="-1" dirty="0">
                <a:solidFill>
                  <a:srgbClr val="000000"/>
                </a:solidFill>
                <a:latin typeface="Century Gothic"/>
                <a:ea typeface="DejaVu Sans"/>
              </a:rPr>
              <a:t>3- PALAZZO EX COMUNITA’ MONTANA</a:t>
            </a:r>
            <a:endParaRPr lang="it-IT" sz="1200" b="0" strike="noStrike" spc="-1" dirty="0">
              <a:latin typeface="Arial"/>
            </a:endParaRPr>
          </a:p>
          <a:p>
            <a:pPr marL="171360" indent="-170640">
              <a:lnSpc>
                <a:spcPct val="90000"/>
              </a:lnSpc>
              <a:buClr>
                <a:srgbClr val="000000"/>
              </a:buClr>
            </a:pPr>
            <a:r>
              <a:rPr lang="en-US" sz="1200" b="0" strike="noStrike" spc="-1" dirty="0">
                <a:solidFill>
                  <a:srgbClr val="000000"/>
                </a:solidFill>
                <a:latin typeface="Century Gothic"/>
                <a:ea typeface="DejaVu Sans"/>
              </a:rPr>
              <a:t>4- AREA EX FABBRICA TESSILE/SERRE FIORI</a:t>
            </a:r>
            <a:endParaRPr lang="it-IT" sz="1200" b="0" strike="noStrike" spc="-1" dirty="0">
              <a:latin typeface="Arial"/>
            </a:endParaRPr>
          </a:p>
          <a:p>
            <a:pPr>
              <a:lnSpc>
                <a:spcPct val="90000"/>
              </a:lnSpc>
            </a:pPr>
            <a:br>
              <a:rPr dirty="0"/>
            </a:br>
            <a:br>
              <a:rPr dirty="0"/>
            </a:br>
            <a:endParaRPr lang="it-IT" sz="1000" b="0" strike="noStrike" spc="-1" dirty="0">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19" name="CustomShape 2"/>
          <p:cNvSpPr/>
          <p:nvPr/>
        </p:nvSpPr>
        <p:spPr>
          <a:xfrm>
            <a:off x="0" y="482138"/>
            <a:ext cx="6858000" cy="71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2000" b="1" strike="noStrike" spc="-1" dirty="0">
                <a:solidFill>
                  <a:srgbClr val="000000"/>
                </a:solidFill>
                <a:latin typeface="Century Gothic"/>
              </a:rPr>
              <a:t>3 </a:t>
            </a:r>
            <a:r>
              <a:rPr lang="en-US" sz="1800" b="1" strike="noStrike" spc="-1" dirty="0">
                <a:solidFill>
                  <a:srgbClr val="000000"/>
                </a:solidFill>
                <a:latin typeface="Century Gothic"/>
              </a:rPr>
              <a:t>a-OBBIETTIVI</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320" name="CustomShape 3"/>
          <p:cNvSpPr/>
          <p:nvPr/>
        </p:nvSpPr>
        <p:spPr>
          <a:xfrm>
            <a:off x="598516" y="1666875"/>
            <a:ext cx="5636029" cy="69617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400" b="1" strike="noStrike" spc="-1" dirty="0">
                <a:solidFill>
                  <a:srgbClr val="000000"/>
                </a:solidFill>
                <a:latin typeface="Century Gothic"/>
              </a:rPr>
              <a:t>area numero 4:</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L’area 4 oggi è interamente occupata dai campi da calcio/tennis ad uso delle associazioni sportive.</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Quest’area presenta caratteristiche che la collocano nel segmento lungo tempo. Il motivo è che la sua eventuale trasformazione è legata alla realizzazione della nuova scuola. Infatti nel progetto preliminare è stato previsto che un’area del nuovo plesso scolastico sarà destinata alle attività sportive.  I costi di realizzazione possono essere contenuti, la tipologia di intervento è a basso impatto ambientale ed il rapporto costi/benefici è più che soddisfacente.</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Come si può vedere una porzione dei campi sportivi  attuali non è stata fatta oggetto di trasformazione, questo perché è volontà dell’Amministrazione mantenere un’area gioco per i ragazzi che sia centrale permettendo così ai ragazzi e alle società sportive di poter svolgere, seppur in modo ridotto alcune attività.</a:t>
            </a:r>
            <a:endParaRPr lang="it-IT" sz="14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p:txBody>
      </p:sp>
      <p:pic>
        <p:nvPicPr>
          <p:cNvPr id="321" name="Immagine 8" descr="Immagine che contiene cibo, stanza&#10;&#10;Descrizione generata automaticamente"/>
          <p:cNvPicPr/>
          <p:nvPr/>
        </p:nvPicPr>
        <p:blipFill>
          <a:blip r:embed="rId2" cstate="print"/>
          <a:stretch/>
        </p:blipFill>
        <p:spPr>
          <a:xfrm>
            <a:off x="2903115" y="8512233"/>
            <a:ext cx="1020492" cy="1033582"/>
          </a:xfrm>
          <a:prstGeom prst="rect">
            <a:avLst/>
          </a:prstGeom>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4958415145708.jpeg"/>
          <p:cNvPicPr>
            <a:picLocks noChangeAspect="1"/>
          </p:cNvPicPr>
          <p:nvPr/>
        </p:nvPicPr>
        <p:blipFill>
          <a:blip r:embed="rId2" cstate="print"/>
          <a:stretch>
            <a:fillRect/>
          </a:stretch>
        </p:blipFill>
        <p:spPr>
          <a:xfrm>
            <a:off x="489856" y="2286000"/>
            <a:ext cx="5839097" cy="4541520"/>
          </a:xfrm>
          <a:prstGeom prst="rect">
            <a:avLst/>
          </a:prstGeom>
        </p:spPr>
      </p:pic>
      <p:sp>
        <p:nvSpPr>
          <p:cNvPr id="3" name="CasellaDiTesto 2"/>
          <p:cNvSpPr txBox="1"/>
          <p:nvPr/>
        </p:nvSpPr>
        <p:spPr>
          <a:xfrm>
            <a:off x="1417320" y="7879080"/>
            <a:ext cx="3996607" cy="369332"/>
          </a:xfrm>
          <a:prstGeom prst="rect">
            <a:avLst/>
          </a:prstGeom>
          <a:noFill/>
        </p:spPr>
        <p:txBody>
          <a:bodyPr wrap="none" rtlCol="0">
            <a:spAutoFit/>
          </a:bodyPr>
          <a:lstStyle/>
          <a:p>
            <a:r>
              <a:rPr lang="it-IT" dirty="0"/>
              <a:t>Piazzetta d’Armi nel centro storico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24" name="CustomShape 2"/>
          <p:cNvSpPr/>
          <p:nvPr/>
        </p:nvSpPr>
        <p:spPr>
          <a:xfrm>
            <a:off x="0" y="194067"/>
            <a:ext cx="6858000" cy="59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90000"/>
              </a:lnSpc>
            </a:pPr>
            <a:r>
              <a:rPr lang="en-US" sz="2000" b="1" strike="noStrike" spc="-1" dirty="0">
                <a:solidFill>
                  <a:srgbClr val="000000"/>
                </a:solidFill>
                <a:latin typeface="Century Gothic"/>
              </a:rPr>
              <a:t>3 a-OBBIETTIVI</a:t>
            </a:r>
            <a:br>
              <a:rPr dirty="0"/>
            </a:br>
            <a:r>
              <a:rPr lang="en-US" sz="1300" b="1" strike="noStrike" spc="-1" dirty="0">
                <a:solidFill>
                  <a:srgbClr val="000000"/>
                </a:solidFill>
                <a:latin typeface="Century Gothic"/>
              </a:rPr>
              <a:t>REALIZZAZIONE NUOVE AREE STAZIONAMENTI</a:t>
            </a:r>
            <a:endParaRPr lang="it-IT" sz="1300" b="0" strike="noStrike" spc="-1" dirty="0">
              <a:latin typeface="Arial"/>
            </a:endParaRPr>
          </a:p>
        </p:txBody>
      </p:sp>
      <p:sp>
        <p:nvSpPr>
          <p:cNvPr id="326" name="CustomShape 4"/>
          <p:cNvSpPr/>
          <p:nvPr/>
        </p:nvSpPr>
        <p:spPr>
          <a:xfrm>
            <a:off x="4262573" y="6500552"/>
            <a:ext cx="2055101" cy="247442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29" name="CustomShape 7"/>
          <p:cNvSpPr/>
          <p:nvPr/>
        </p:nvSpPr>
        <p:spPr>
          <a:xfrm>
            <a:off x="4198121" y="2443942"/>
            <a:ext cx="2019800" cy="433819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1400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208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SP 62</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scoperto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Pavimentazione autobloccanti/verde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solare</a:t>
            </a:r>
          </a:p>
          <a:p>
            <a:pPr algn="just">
              <a:lnSpc>
                <a:spcPct val="100000"/>
              </a:lnSpc>
            </a:pPr>
            <a:r>
              <a:rPr lang="it-IT" sz="1200" spc="-1" dirty="0">
                <a:solidFill>
                  <a:srgbClr val="000000"/>
                </a:solidFill>
                <a:latin typeface="Century Gothic"/>
                <a:ea typeface="DejaVu Sans"/>
              </a:rPr>
              <a:t>Piantumazione degli alberi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60/70</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4</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 </a:t>
            </a:r>
            <a:endParaRPr lang="it-IT" sz="1200" b="0" strike="noStrike" spc="-1" dirty="0">
              <a:latin typeface="Arial"/>
            </a:endParaRPr>
          </a:p>
        </p:txBody>
      </p:sp>
      <p:sp>
        <p:nvSpPr>
          <p:cNvPr id="332" name="CustomShape 10"/>
          <p:cNvSpPr/>
          <p:nvPr/>
        </p:nvSpPr>
        <p:spPr>
          <a:xfrm>
            <a:off x="4142387" y="914400"/>
            <a:ext cx="2457917" cy="152204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1" strike="noStrike" spc="-1" dirty="0">
                <a:solidFill>
                  <a:srgbClr val="000000"/>
                </a:solidFill>
                <a:latin typeface="Century Gothic"/>
                <a:ea typeface="DejaVu Sans"/>
              </a:rPr>
              <a:t>AREA GIOCHI</a:t>
            </a:r>
            <a:endParaRPr lang="it-IT" sz="1200" b="0" strike="noStrike" spc="-1" dirty="0">
              <a:latin typeface="Arial"/>
            </a:endParaRPr>
          </a:p>
          <a:p>
            <a:pPr>
              <a:lnSpc>
                <a:spcPct val="100000"/>
              </a:lnSpc>
            </a:pPr>
            <a:r>
              <a:rPr lang="it-IT" sz="1200" b="0" strike="noStrike" spc="-1" dirty="0">
                <a:solidFill>
                  <a:srgbClr val="000000"/>
                </a:solidFill>
                <a:latin typeface="Century Gothic"/>
                <a:ea typeface="DejaVu Sans"/>
              </a:rPr>
              <a:t>Area superficie: 80 mq</a:t>
            </a:r>
            <a:endParaRPr lang="it-IT" sz="1200" b="0" strike="noStrike" spc="-1" dirty="0">
              <a:latin typeface="Arial"/>
            </a:endParaRPr>
          </a:p>
          <a:p>
            <a:pPr>
              <a:lnSpc>
                <a:spcPct val="100000"/>
              </a:lnSpc>
            </a:pPr>
            <a:endParaRPr lang="it-IT" sz="1200" b="0" strike="noStrike" spc="-1" dirty="0">
              <a:latin typeface="Arial"/>
            </a:endParaRPr>
          </a:p>
          <a:p>
            <a:pPr>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nSpc>
                <a:spcPct val="100000"/>
              </a:lnSpc>
            </a:pPr>
            <a:r>
              <a:rPr lang="it-IT" sz="1200" b="0" strike="noStrike" spc="-1" dirty="0">
                <a:solidFill>
                  <a:srgbClr val="000000"/>
                </a:solidFill>
                <a:latin typeface="Century Gothic"/>
                <a:ea typeface="DejaVu Sans"/>
              </a:rPr>
              <a:t>Riqualificazione area giochi </a:t>
            </a:r>
          </a:p>
          <a:p>
            <a:pPr>
              <a:lnSpc>
                <a:spcPct val="100000"/>
              </a:lnSpc>
            </a:pPr>
            <a:r>
              <a:rPr lang="it-IT" sz="1200" b="0" strike="noStrike" spc="-1" dirty="0">
                <a:solidFill>
                  <a:srgbClr val="000000"/>
                </a:solidFill>
                <a:latin typeface="Century Gothic"/>
                <a:ea typeface="DejaVu Sans"/>
              </a:rPr>
              <a:t>ad attività multidisciplinare</a:t>
            </a:r>
            <a:endParaRPr lang="it-IT" sz="1200" b="0" strike="noStrike" spc="-1" dirty="0">
              <a:latin typeface="Arial"/>
            </a:endParaRPr>
          </a:p>
          <a:p>
            <a:pPr>
              <a:lnSpc>
                <a:spcPct val="100000"/>
              </a:lnSpc>
            </a:pPr>
            <a:r>
              <a:rPr lang="it-IT" sz="1200" b="0" strike="noStrike" spc="-1" dirty="0">
                <a:solidFill>
                  <a:srgbClr val="000000"/>
                </a:solidFill>
                <a:latin typeface="Century Gothic"/>
                <a:ea typeface="DejaVu Sans"/>
              </a:rPr>
              <a:t>Nuovo piccolo parco giochi</a:t>
            </a:r>
            <a:endParaRPr lang="it-IT" sz="1200" b="0" strike="noStrike" spc="-1" dirty="0">
              <a:latin typeface="Arial"/>
            </a:endParaRPr>
          </a:p>
          <a:p>
            <a:pPr>
              <a:lnSpc>
                <a:spcPct val="100000"/>
              </a:lnSpc>
            </a:pPr>
            <a:endParaRPr lang="it-IT" sz="900" b="0" strike="noStrike" spc="-1" dirty="0">
              <a:latin typeface="Arial"/>
            </a:endParaRPr>
          </a:p>
        </p:txBody>
      </p:sp>
      <p:pic>
        <p:nvPicPr>
          <p:cNvPr id="333" name="Immagine 16" descr="Immagine che contiene cibo, stanza&#10;&#10;Descrizione generata automaticamente"/>
          <p:cNvPicPr/>
          <p:nvPr/>
        </p:nvPicPr>
        <p:blipFill>
          <a:blip r:embed="rId3" cstate="print"/>
          <a:stretch/>
        </p:blipFill>
        <p:spPr>
          <a:xfrm>
            <a:off x="2454227" y="8312728"/>
            <a:ext cx="1236623" cy="1316214"/>
          </a:xfrm>
          <a:prstGeom prst="rect">
            <a:avLst/>
          </a:prstGeom>
          <a:ln>
            <a:noFill/>
          </a:ln>
        </p:spPr>
      </p:pic>
      <p:pic>
        <p:nvPicPr>
          <p:cNvPr id="1027" name="Picture 3"/>
          <p:cNvPicPr>
            <a:picLocks noChangeAspect="1" noChangeArrowheads="1"/>
          </p:cNvPicPr>
          <p:nvPr/>
        </p:nvPicPr>
        <p:blipFill>
          <a:blip r:embed="rId4" cstate="print"/>
          <a:srcRect/>
          <a:stretch>
            <a:fillRect/>
          </a:stretch>
        </p:blipFill>
        <p:spPr bwMode="auto">
          <a:xfrm>
            <a:off x="515130" y="1177116"/>
            <a:ext cx="3400425" cy="69532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38" name="Immagine 12" descr="Immagine che contiene cibo, stanza&#10;&#10;Descrizione generata automaticamente"/>
          <p:cNvPicPr/>
          <p:nvPr/>
        </p:nvPicPr>
        <p:blipFill>
          <a:blip r:embed="rId2" cstate="print"/>
          <a:stretch/>
        </p:blipFill>
        <p:spPr>
          <a:xfrm>
            <a:off x="3069371" y="8495607"/>
            <a:ext cx="1203371" cy="1177636"/>
          </a:xfrm>
          <a:prstGeom prst="rect">
            <a:avLst/>
          </a:prstGeom>
          <a:ln>
            <a:noFill/>
          </a:ln>
        </p:spPr>
      </p:pic>
      <p:sp>
        <p:nvSpPr>
          <p:cNvPr id="339" name="CustomShape 2"/>
          <p:cNvSpPr/>
          <p:nvPr/>
        </p:nvSpPr>
        <p:spPr>
          <a:xfrm>
            <a:off x="4598223" y="5166175"/>
            <a:ext cx="1869077" cy="2797418"/>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42" name="CustomShape 5"/>
          <p:cNvSpPr/>
          <p:nvPr/>
        </p:nvSpPr>
        <p:spPr>
          <a:xfrm>
            <a:off x="4455622" y="1150235"/>
            <a:ext cx="2128058" cy="392269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1000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135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Via San Michele</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scoperto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Pavimentazione autobloccanti/verde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solare</a:t>
            </a:r>
          </a:p>
          <a:p>
            <a:pPr algn="just">
              <a:lnSpc>
                <a:spcPct val="100000"/>
              </a:lnSpc>
            </a:pPr>
            <a:r>
              <a:rPr lang="it-IT" sz="1200" spc="-1" dirty="0">
                <a:solidFill>
                  <a:srgbClr val="000000"/>
                </a:solidFill>
                <a:latin typeface="Century Gothic"/>
                <a:ea typeface="DejaVu Sans"/>
              </a:rPr>
              <a:t>Piantumazione di alberi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50/55</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4</a:t>
            </a:r>
            <a:endParaRPr lang="it-IT" sz="1200" b="0" strike="noStrike" spc="-1" dirty="0">
              <a:latin typeface="Arial"/>
            </a:endParaRPr>
          </a:p>
          <a:p>
            <a:pPr algn="just">
              <a:lnSpc>
                <a:spcPct val="100000"/>
              </a:lnSpc>
            </a:pPr>
            <a:r>
              <a:rPr lang="it-IT" sz="900" b="0" strike="noStrike" spc="-1" dirty="0">
                <a:solidFill>
                  <a:srgbClr val="000000"/>
                </a:solidFill>
                <a:latin typeface="Century Gothic"/>
                <a:ea typeface="DejaVu Sans"/>
              </a:rPr>
              <a:t> </a:t>
            </a:r>
            <a:endParaRPr lang="it-IT" sz="900" b="0" strike="noStrike" spc="-1" dirty="0">
              <a:latin typeface="Arial"/>
            </a:endParaRPr>
          </a:p>
        </p:txBody>
      </p:sp>
      <p:sp>
        <p:nvSpPr>
          <p:cNvPr id="343" name="CustomShape 6"/>
          <p:cNvSpPr/>
          <p:nvPr/>
        </p:nvSpPr>
        <p:spPr>
          <a:xfrm>
            <a:off x="0" y="353198"/>
            <a:ext cx="6858000" cy="59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90000"/>
              </a:lnSpc>
            </a:pPr>
            <a:r>
              <a:rPr lang="en-US" sz="2000" b="1" strike="noStrike" spc="-1" dirty="0">
                <a:solidFill>
                  <a:srgbClr val="000000"/>
                </a:solidFill>
                <a:latin typeface="Century Gothic"/>
              </a:rPr>
              <a:t>3 a-OBBIETTIVI</a:t>
            </a:r>
            <a:br>
              <a:rPr dirty="0"/>
            </a:br>
            <a:r>
              <a:rPr lang="en-US" sz="1300" b="1" strike="noStrike" spc="-1" dirty="0">
                <a:solidFill>
                  <a:srgbClr val="000000"/>
                </a:solidFill>
                <a:latin typeface="Century Gothic"/>
              </a:rPr>
              <a:t>REALIZZAZIONE NUOVE AREE STAZIONAMENTI</a:t>
            </a:r>
            <a:endParaRPr lang="it-IT" sz="1300" b="0" strike="noStrike" spc="-1" dirty="0">
              <a:latin typeface="Arial"/>
            </a:endParaRPr>
          </a:p>
        </p:txBody>
      </p:sp>
      <p:sp>
        <p:nvSpPr>
          <p:cNvPr id="344" name="CustomShape 7"/>
          <p:cNvSpPr/>
          <p:nvPr/>
        </p:nvSpPr>
        <p:spPr>
          <a:xfrm>
            <a:off x="460593" y="1201813"/>
            <a:ext cx="3712395" cy="7011161"/>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 name="CustomShape 1"/>
          <p:cNvSpPr/>
          <p:nvPr/>
        </p:nvSpPr>
        <p:spPr>
          <a:xfrm>
            <a:off x="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46" name="CustomShape 2"/>
          <p:cNvSpPr/>
          <p:nvPr/>
        </p:nvSpPr>
        <p:spPr>
          <a:xfrm>
            <a:off x="452679" y="1321565"/>
            <a:ext cx="5997997" cy="73569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algn="just">
              <a:lnSpc>
                <a:spcPct val="100000"/>
              </a:lnSpc>
              <a:spcBef>
                <a:spcPts val="1001"/>
              </a:spcBef>
            </a:pPr>
            <a:r>
              <a:rPr lang="it-IT" sz="1300" b="0" strike="noStrike" spc="-1" dirty="0">
                <a:solidFill>
                  <a:srgbClr val="000000"/>
                </a:solidFill>
                <a:latin typeface="Century Gothic"/>
              </a:rPr>
              <a:t>Questo punto, lasciato per ultimo, non per importanza, a nostro avviso, quello maggiormente significante e più ambizioso di tutti.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sua realizzazione , nel calcolo costi/benefici, è in assoluto quello che ha il punteggio maggiore.</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Ma di quale intervento stiamo parlando? Parliamo della realizzazione di un nuovo ponte, a valle di quello esistente, in prossimità dell’area 3 e sull’argine opposto all’area 1.</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sua realizzazione porterebbe come beneficio che il traffico veicolare di accesso alle aree 1-4-5 si sposterebbe dalla SP 64 al nuovo ponte. Questo porterebbe ad un decongestionamento di traffico nel centro urbano ed un accesso diretto alle aree di parcheggio.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Inoltre se consideriamo che anche le due aree 2-3 non sono ubicate nel centro storico avremmo come risultato che il numero delle autovetture/pullman dei turisti non si riverserebbero nel centro storico.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Tutto ciò, oltre ad una maggiore qualità di servizio, qualità di vivibilità del Borgo, permetterebbe ai residenti di usufruire al meglio gli stalli già esistenti nel centro urbano.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Al punto 2 a abbiamo parlato di mobilità sostenibile; proprio interventi di questa natura inseriti in un progetto organico nelle sue parti, che si prefigge come obbiettivo una maggiore qualità di vivibilità del Comune, soddisfano i requisiti di fattibilità e di realizzazione.</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Il nuovo ponte sarebbe anche ciclopedonale, si collegherebbe al tratto di pista ciclabile della vallata tra Dolceacqua , Camporosso, Vallecrosia</a:t>
            </a:r>
            <a:endParaRPr lang="it-IT" sz="1300" b="0" strike="noStrike" spc="-1" dirty="0">
              <a:latin typeface="Arial"/>
            </a:endParaRPr>
          </a:p>
          <a:p>
            <a:pPr algn="just">
              <a:lnSpc>
                <a:spcPct val="100000"/>
              </a:lnSpc>
              <a:spcBef>
                <a:spcPts val="1001"/>
              </a:spcBef>
            </a:pPr>
            <a:endParaRPr lang="it-IT" sz="1100" b="0" strike="noStrike" spc="-1" dirty="0">
              <a:latin typeface="Arial"/>
            </a:endParaRPr>
          </a:p>
        </p:txBody>
      </p:sp>
      <p:sp>
        <p:nvSpPr>
          <p:cNvPr id="348" name="CustomShape 3"/>
          <p:cNvSpPr/>
          <p:nvPr/>
        </p:nvSpPr>
        <p:spPr>
          <a:xfrm>
            <a:off x="0" y="601717"/>
            <a:ext cx="6858000" cy="59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en-US" sz="2000" b="1" strike="noStrike" spc="-1" dirty="0">
                <a:solidFill>
                  <a:srgbClr val="000000"/>
                </a:solidFill>
                <a:latin typeface="Century Gothic"/>
              </a:rPr>
              <a:t>3 </a:t>
            </a:r>
            <a:r>
              <a:rPr lang="en-US" sz="1800" b="1" strike="noStrike" spc="-1" dirty="0">
                <a:solidFill>
                  <a:srgbClr val="000000"/>
                </a:solidFill>
                <a:latin typeface="Century Gothic"/>
              </a:rPr>
              <a:t>c-OBBIETTIVI</a:t>
            </a:r>
            <a:br>
              <a:rPr dirty="0"/>
            </a:br>
            <a:r>
              <a:rPr lang="en-US" sz="900" b="1" strike="noStrike" spc="-1" dirty="0">
                <a:solidFill>
                  <a:srgbClr val="000000"/>
                </a:solidFill>
                <a:latin typeface="Century Gothic"/>
              </a:rPr>
              <a:t>STUDIO PER LA REALIZZAZIONE NUOVA BRETELLA VIARIA </a:t>
            </a:r>
            <a:endParaRPr lang="it-IT" sz="900" b="0" strike="noStrike" spc="-1" dirty="0">
              <a:latin typeface="Arial"/>
            </a:endParaRPr>
          </a:p>
        </p:txBody>
      </p:sp>
      <p:pic>
        <p:nvPicPr>
          <p:cNvPr id="349" name="Immagine 7" descr="Immagine che contiene cibo, stanza&#10;&#10;Descrizione generata automaticamente"/>
          <p:cNvPicPr/>
          <p:nvPr/>
        </p:nvPicPr>
        <p:blipFill>
          <a:blip r:embed="rId2" cstate="print"/>
          <a:stretch/>
        </p:blipFill>
        <p:spPr>
          <a:xfrm>
            <a:off x="2886490" y="8362604"/>
            <a:ext cx="1186748" cy="1149960"/>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52" name="CustomShape 2"/>
          <p:cNvSpPr/>
          <p:nvPr/>
        </p:nvSpPr>
        <p:spPr>
          <a:xfrm>
            <a:off x="0" y="305460"/>
            <a:ext cx="6858000" cy="72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1600" b="1" strike="noStrike" spc="-1" dirty="0">
                <a:solidFill>
                  <a:srgbClr val="000000"/>
                </a:solidFill>
                <a:latin typeface="Century Gothic"/>
              </a:rPr>
              <a:t>3 c-OBBIETTIVI</a:t>
            </a:r>
            <a:br>
              <a:rPr dirty="0"/>
            </a:br>
            <a:r>
              <a:rPr lang="en-US" sz="800" b="1" strike="noStrike" spc="-1" dirty="0">
                <a:solidFill>
                  <a:srgbClr val="000000"/>
                </a:solidFill>
                <a:latin typeface="Century Gothic"/>
              </a:rPr>
              <a:t>STUDIO PER LA REALIZZAZIONE NUOVA BRETELLA VIARIA </a:t>
            </a:r>
            <a:endParaRPr lang="it-IT" sz="800" b="0" strike="noStrike" spc="-1" dirty="0">
              <a:latin typeface="Arial"/>
            </a:endParaRPr>
          </a:p>
        </p:txBody>
      </p:sp>
      <p:sp>
        <p:nvSpPr>
          <p:cNvPr id="353" name="CustomShape 3"/>
          <p:cNvSpPr/>
          <p:nvPr/>
        </p:nvSpPr>
        <p:spPr>
          <a:xfrm>
            <a:off x="731519" y="1334408"/>
            <a:ext cx="3940233" cy="4999890"/>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54" name="CustomShape 4"/>
          <p:cNvSpPr/>
          <p:nvPr/>
        </p:nvSpPr>
        <p:spPr>
          <a:xfrm>
            <a:off x="820613" y="6758225"/>
            <a:ext cx="2604230" cy="166053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Lunghezza : 70 </a:t>
            </a:r>
            <a:r>
              <a:rPr lang="it-IT" sz="1200" b="0" strike="noStrike" spc="-1" dirty="0" err="1">
                <a:solidFill>
                  <a:srgbClr val="000000"/>
                </a:solidFill>
                <a:latin typeface="Century Gothic"/>
                <a:ea typeface="DejaVu Sans"/>
              </a:rPr>
              <a:t>mt</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Larghezza: 13,50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SP 62</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900" b="0" strike="noStrike" spc="-1" dirty="0">
              <a:latin typeface="Arial"/>
            </a:endParaRPr>
          </a:p>
          <a:p>
            <a:pPr algn="just">
              <a:lnSpc>
                <a:spcPct val="100000"/>
              </a:lnSpc>
            </a:pPr>
            <a:r>
              <a:rPr lang="it-IT" sz="900" b="0" strike="noStrike" spc="-1" dirty="0">
                <a:solidFill>
                  <a:srgbClr val="000000"/>
                </a:solidFill>
                <a:latin typeface="Century Gothic"/>
                <a:ea typeface="DejaVu Sans"/>
              </a:rPr>
              <a:t> </a:t>
            </a:r>
            <a:endParaRPr lang="it-IT" sz="900" b="0" strike="noStrike" spc="-1" dirty="0">
              <a:latin typeface="Arial"/>
            </a:endParaRPr>
          </a:p>
        </p:txBody>
      </p:sp>
      <p:sp>
        <p:nvSpPr>
          <p:cNvPr id="355" name="CustomShape 5"/>
          <p:cNvSpPr/>
          <p:nvPr/>
        </p:nvSpPr>
        <p:spPr>
          <a:xfrm>
            <a:off x="5094322" y="1729047"/>
            <a:ext cx="1422856" cy="317546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56" name="CustomShape 6"/>
          <p:cNvSpPr/>
          <p:nvPr/>
        </p:nvSpPr>
        <p:spPr>
          <a:xfrm>
            <a:off x="5132494" y="5364659"/>
            <a:ext cx="1122656" cy="2755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1200" b="0" strike="noStrike" spc="-1" dirty="0">
                <a:solidFill>
                  <a:srgbClr val="000000"/>
                </a:solidFill>
                <a:latin typeface="Century Gothic"/>
                <a:ea typeface="DejaVu Sans"/>
              </a:rPr>
              <a:t>Sezione tipo </a:t>
            </a:r>
            <a:endParaRPr lang="it-IT" sz="1200" b="0" strike="noStrike" spc="-1" dirty="0">
              <a:latin typeface="Arial"/>
            </a:endParaRPr>
          </a:p>
        </p:txBody>
      </p:sp>
      <p:pic>
        <p:nvPicPr>
          <p:cNvPr id="357" name="Immagine 13" descr="Immagine che contiene cibo, stanza&#10;&#10;Descrizione generata automaticamente"/>
          <p:cNvPicPr/>
          <p:nvPr/>
        </p:nvPicPr>
        <p:blipFill>
          <a:blip r:embed="rId4" cstate="print"/>
          <a:stretch/>
        </p:blipFill>
        <p:spPr>
          <a:xfrm>
            <a:off x="3485006" y="8578734"/>
            <a:ext cx="1103619" cy="1116709"/>
          </a:xfrm>
          <a:prstGeom prst="rect">
            <a:avLst/>
          </a:prstGeom>
          <a:ln>
            <a:noFill/>
          </a:ln>
        </p:spPr>
      </p:pic>
      <p:sp>
        <p:nvSpPr>
          <p:cNvPr id="9" name="CasellaDiTesto 8"/>
          <p:cNvSpPr txBox="1"/>
          <p:nvPr/>
        </p:nvSpPr>
        <p:spPr>
          <a:xfrm>
            <a:off x="3458094" y="6816435"/>
            <a:ext cx="2826328" cy="830997"/>
          </a:xfrm>
          <a:prstGeom prst="rect">
            <a:avLst/>
          </a:prstGeom>
          <a:noFill/>
        </p:spPr>
        <p:txBody>
          <a:bodyPr wrap="square" rtlCol="0">
            <a:spAutoFit/>
          </a:bodyPr>
          <a:lstStyle/>
          <a:p>
            <a:pPr algn="just">
              <a:lnSpc>
                <a:spcPct val="100000"/>
              </a:lnSpc>
            </a:pPr>
            <a:r>
              <a:rPr lang="it-IT" sz="1200" b="1" spc="-1" dirty="0">
                <a:solidFill>
                  <a:srgbClr val="000000"/>
                </a:solidFill>
                <a:latin typeface="Century Gothic"/>
              </a:rPr>
              <a:t>TIPOLOGIA </a:t>
            </a:r>
            <a:r>
              <a:rPr lang="it-IT" sz="1200" b="1" spc="-1" dirty="0" err="1">
                <a:solidFill>
                  <a:srgbClr val="000000"/>
                </a:solidFill>
                <a:latin typeface="Century Gothic"/>
              </a:rPr>
              <a:t>DI</a:t>
            </a:r>
            <a:r>
              <a:rPr lang="it-IT" sz="1200" b="1" spc="-1" dirty="0">
                <a:solidFill>
                  <a:srgbClr val="000000"/>
                </a:solidFill>
                <a:latin typeface="Century Gothic"/>
              </a:rPr>
              <a:t> INTERVENTO</a:t>
            </a:r>
            <a:endParaRPr lang="it-IT" sz="1200" spc="-1" dirty="0"/>
          </a:p>
          <a:p>
            <a:pPr algn="just">
              <a:lnSpc>
                <a:spcPct val="100000"/>
              </a:lnSpc>
            </a:pPr>
            <a:r>
              <a:rPr lang="it-IT" sz="1200" spc="-1" dirty="0">
                <a:solidFill>
                  <a:srgbClr val="000000"/>
                </a:solidFill>
                <a:latin typeface="Century Gothic"/>
              </a:rPr>
              <a:t>Ponte a campata unica</a:t>
            </a:r>
            <a:endParaRPr lang="it-IT" sz="1200" spc="-1" dirty="0"/>
          </a:p>
          <a:p>
            <a:pPr algn="just">
              <a:lnSpc>
                <a:spcPct val="100000"/>
              </a:lnSpc>
            </a:pPr>
            <a:r>
              <a:rPr lang="it-IT" sz="1200" spc="-1" dirty="0">
                <a:solidFill>
                  <a:srgbClr val="000000"/>
                </a:solidFill>
                <a:latin typeface="Century Gothic"/>
              </a:rPr>
              <a:t>Illuminazione pubblica a pannello  solare</a:t>
            </a:r>
            <a:endParaRPr lang="it-IT" sz="1200" spc="-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ustomShape 1"/>
          <p:cNvSpPr/>
          <p:nvPr/>
        </p:nvSpPr>
        <p:spPr>
          <a:xfrm>
            <a:off x="0" y="575027"/>
            <a:ext cx="6857999" cy="46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CONCLUSIONI</a:t>
            </a:r>
            <a:endParaRPr lang="it-IT" sz="1800" b="0" strike="noStrike" spc="-1" dirty="0">
              <a:latin typeface="Arial"/>
            </a:endParaRPr>
          </a:p>
        </p:txBody>
      </p:sp>
      <p:sp>
        <p:nvSpPr>
          <p:cNvPr id="359" name="CustomShape 2"/>
          <p:cNvSpPr/>
          <p:nvPr/>
        </p:nvSpPr>
        <p:spPr>
          <a:xfrm>
            <a:off x="544323" y="1416775"/>
            <a:ext cx="5873103" cy="70622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Il </a:t>
            </a:r>
            <a:r>
              <a:rPr lang="it-IT" sz="1200" b="0" strike="noStrike" spc="-1" dirty="0" err="1">
                <a:solidFill>
                  <a:srgbClr val="000000"/>
                </a:solidFill>
                <a:latin typeface="Century Gothic"/>
              </a:rPr>
              <a:t>Masterplan</a:t>
            </a:r>
            <a:r>
              <a:rPr lang="it-IT" sz="1200" b="0" strike="noStrike" spc="-1" dirty="0">
                <a:solidFill>
                  <a:srgbClr val="000000"/>
                </a:solidFill>
                <a:latin typeface="Century Gothic"/>
              </a:rPr>
              <a:t> che presentiamo non nasconde le importanti ambizioni che l’Amministrazione si è prefissata, pensare a progettualità che ricoprono un lasso temporale che va oltre i mandati amministrativi significa pensare allo sviluppo futuro del Comune.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I beneficiari di questo saranno i residenti, i turisti, le attività commerciali presenti e future sul territorio.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È un importante impegno amministrativo sia di risorse umane che economiche. I numeri ci dicono che il Comune di Dolceacqua è in costante crescita, gli esempi di altre realtà, nazionali e estere, che hanno ragionato in termini di crescita qualitativa di vita ed economica, hanno visto le loro scelte essere premiate nel tempo.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Una forte condivisione sociale per le scelte progettuali future, dove il tessuto umano, commerciale, culturale si confronta e persegue unito un obbiettivo è la forza motrice per la realizzazione dei più arditi progetti.</a:t>
            </a:r>
            <a:endParaRPr lang="it-IT" sz="1200" b="0" strike="noStrike" spc="-1" dirty="0">
              <a:latin typeface="Arial"/>
            </a:endParaRPr>
          </a:p>
          <a:p>
            <a:pPr algn="just">
              <a:lnSpc>
                <a:spcPct val="100000"/>
              </a:lnSpc>
              <a:spcBef>
                <a:spcPts val="1001"/>
              </a:spcBef>
            </a:pPr>
            <a:endParaRPr lang="it-IT" sz="1100" b="0" strike="noStrike" spc="-1" dirty="0">
              <a:latin typeface="Arial"/>
            </a:endParaRPr>
          </a:p>
        </p:txBody>
      </p:sp>
      <p:sp>
        <p:nvSpPr>
          <p:cNvPr id="363" name="CustomShape 3"/>
          <p:cNvSpPr/>
          <p:nvPr/>
        </p:nvSpPr>
        <p:spPr>
          <a:xfrm>
            <a:off x="714894" y="5153890"/>
            <a:ext cx="5486400" cy="2543696"/>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364" name="Immagine 9" descr="Immagine che contiene cibo, stanza&#10;&#10;Descrizione generata automaticamente"/>
          <p:cNvPicPr/>
          <p:nvPr/>
        </p:nvPicPr>
        <p:blipFill>
          <a:blip r:embed="rId3" cstate="print"/>
          <a:stretch/>
        </p:blipFill>
        <p:spPr>
          <a:xfrm>
            <a:off x="2653733" y="8262851"/>
            <a:ext cx="1153496" cy="1100084"/>
          </a:xfrm>
          <a:prstGeom prst="rect">
            <a:avLst/>
          </a:prstGeom>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 name="CustomShape 1"/>
          <p:cNvSpPr/>
          <p:nvPr/>
        </p:nvSpPr>
        <p:spPr>
          <a:xfrm>
            <a:off x="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66" name="CustomShape 2"/>
          <p:cNvSpPr/>
          <p:nvPr/>
        </p:nvSpPr>
        <p:spPr>
          <a:xfrm>
            <a:off x="0" y="520608"/>
            <a:ext cx="6857999" cy="8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1" strike="noStrike" spc="-1" dirty="0">
                <a:solidFill>
                  <a:srgbClr val="3280C6"/>
                </a:solidFill>
                <a:latin typeface="Century Gothic"/>
              </a:rPr>
              <a:t>CAPITOLO 2</a:t>
            </a:r>
            <a:br>
              <a:rPr sz="1400" dirty="0"/>
            </a:br>
            <a:br>
              <a:rPr sz="1400" dirty="0"/>
            </a:br>
            <a:r>
              <a:rPr lang="it-IT" sz="1400" b="1" strike="noStrike" spc="-1" dirty="0">
                <a:solidFill>
                  <a:srgbClr val="000000"/>
                </a:solidFill>
                <a:latin typeface="Century Gothic"/>
              </a:rPr>
              <a:t>INRODUZIONE- parte 4</a:t>
            </a:r>
          </a:p>
          <a:p>
            <a:pPr algn="ctr">
              <a:lnSpc>
                <a:spcPct val="90000"/>
              </a:lnSpc>
            </a:pPr>
            <a:br>
              <a:rPr sz="1400" dirty="0"/>
            </a:br>
            <a:r>
              <a:rPr lang="it-IT" sz="1400" b="1" strike="noStrike" spc="-1" dirty="0">
                <a:solidFill>
                  <a:srgbClr val="000000"/>
                </a:solidFill>
                <a:latin typeface="Century Gothic"/>
              </a:rPr>
              <a:t>A1 – </a:t>
            </a:r>
            <a:r>
              <a:rPr lang="it-IT" sz="1400" b="0" strike="noStrike" spc="-1" dirty="0">
                <a:solidFill>
                  <a:srgbClr val="000000"/>
                </a:solidFill>
                <a:latin typeface="Century Gothic"/>
              </a:rPr>
              <a:t>inquadramento geografico</a:t>
            </a:r>
            <a:endParaRPr lang="it-IT" sz="1400" b="0" strike="noStrike" spc="-1" dirty="0">
              <a:latin typeface="Arial"/>
            </a:endParaRPr>
          </a:p>
        </p:txBody>
      </p:sp>
      <p:sp>
        <p:nvSpPr>
          <p:cNvPr id="367" name="CustomShape 3"/>
          <p:cNvSpPr/>
          <p:nvPr/>
        </p:nvSpPr>
        <p:spPr>
          <a:xfrm>
            <a:off x="399011" y="1596044"/>
            <a:ext cx="2809701" cy="68698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300" b="0" strike="noStrike" spc="-1" dirty="0">
                <a:solidFill>
                  <a:srgbClr val="000000"/>
                </a:solidFill>
                <a:latin typeface="Century Gothic"/>
              </a:rPr>
              <a:t>La seconda parte del </a:t>
            </a:r>
            <a:r>
              <a:rPr lang="it-IT" sz="1300" b="0" strike="noStrike" spc="-1" dirty="0" err="1">
                <a:solidFill>
                  <a:srgbClr val="000000"/>
                </a:solidFill>
                <a:latin typeface="Century Gothic"/>
              </a:rPr>
              <a:t>Masterplan</a:t>
            </a:r>
            <a:r>
              <a:rPr lang="it-IT" sz="1300" b="0" strike="noStrike" spc="-1" dirty="0">
                <a:solidFill>
                  <a:srgbClr val="000000"/>
                </a:solidFill>
                <a:latin typeface="Century Gothic"/>
              </a:rPr>
              <a:t> ha come finalità l’individuazione di piccoli/medi interventi, che grazie al loro rapporto costi benefici li rende di facile realizzazione e con una rapida fruizione per il cittadino e per il turista.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Le aree oggetto di studio sono tre:</a:t>
            </a:r>
            <a:endParaRPr lang="it-IT" sz="1300" b="0" strike="noStrike" spc="-1" dirty="0">
              <a:latin typeface="Arial"/>
            </a:endParaRPr>
          </a:p>
          <a:p>
            <a:pPr marL="228600" indent="-227880" algn="just">
              <a:lnSpc>
                <a:spcPct val="100000"/>
              </a:lnSpc>
              <a:spcBef>
                <a:spcPts val="1001"/>
              </a:spcBef>
              <a:buClr>
                <a:srgbClr val="000000"/>
              </a:buClr>
              <a:buFont typeface="Arial"/>
              <a:buChar char="-"/>
            </a:pPr>
            <a:r>
              <a:rPr lang="it-IT" sz="1300" b="0" strike="noStrike" spc="-1" dirty="0">
                <a:solidFill>
                  <a:srgbClr val="000000"/>
                </a:solidFill>
                <a:latin typeface="Century Gothic"/>
              </a:rPr>
              <a:t>Zona Nord</a:t>
            </a:r>
            <a:endParaRPr lang="it-IT" sz="1300" b="0" strike="noStrike" spc="-1" dirty="0">
              <a:latin typeface="Arial"/>
            </a:endParaRPr>
          </a:p>
          <a:p>
            <a:pPr marL="228600" indent="-227880" algn="just">
              <a:lnSpc>
                <a:spcPct val="100000"/>
              </a:lnSpc>
              <a:spcBef>
                <a:spcPts val="1001"/>
              </a:spcBef>
              <a:buClr>
                <a:srgbClr val="000000"/>
              </a:buClr>
              <a:buFont typeface="Arial"/>
              <a:buChar char="-"/>
            </a:pPr>
            <a:r>
              <a:rPr lang="it-IT" sz="1300" b="0" strike="noStrike" spc="-1" dirty="0">
                <a:solidFill>
                  <a:srgbClr val="000000"/>
                </a:solidFill>
                <a:latin typeface="Century Gothic"/>
              </a:rPr>
              <a:t>Zona Sud </a:t>
            </a:r>
            <a:endParaRPr lang="it-IT" sz="1300" b="0" strike="noStrike" spc="-1" dirty="0">
              <a:latin typeface="Arial"/>
            </a:endParaRPr>
          </a:p>
          <a:p>
            <a:pPr marL="228600" indent="-227880" algn="just">
              <a:lnSpc>
                <a:spcPct val="100000"/>
              </a:lnSpc>
              <a:spcBef>
                <a:spcPts val="1001"/>
              </a:spcBef>
              <a:buClr>
                <a:srgbClr val="000000"/>
              </a:buClr>
              <a:buFont typeface="Arial"/>
              <a:buChar char="-"/>
            </a:pPr>
            <a:r>
              <a:rPr lang="it-IT" sz="1300" b="0" strike="noStrike" spc="-1" dirty="0">
                <a:solidFill>
                  <a:srgbClr val="000000"/>
                </a:solidFill>
                <a:latin typeface="Century Gothic"/>
              </a:rPr>
              <a:t>Strada di servizio al Castello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Si tratta in sintesi di riqualificare zone esistenti che ad oggi si presentano inutilizzate e che possono diventare di punti strategici che si connettono con le aree descritte nel primo capitolo del </a:t>
            </a:r>
            <a:r>
              <a:rPr lang="it-IT" sz="1300" b="0" strike="noStrike" spc="-1" dirty="0" err="1">
                <a:solidFill>
                  <a:srgbClr val="000000"/>
                </a:solidFill>
                <a:latin typeface="Century Gothic"/>
              </a:rPr>
              <a:t>Masterplan</a:t>
            </a:r>
            <a:r>
              <a:rPr lang="it-IT" sz="1300" b="0" strike="noStrike" spc="-1" dirty="0">
                <a:solidFill>
                  <a:srgbClr val="000000"/>
                </a:solidFill>
                <a:latin typeface="Century Gothic"/>
              </a:rPr>
              <a:t>.</a:t>
            </a:r>
            <a:endParaRPr lang="it-IT" sz="1300" b="0" strike="noStrike" spc="-1" dirty="0">
              <a:latin typeface="Arial"/>
            </a:endParaRPr>
          </a:p>
          <a:p>
            <a:pPr algn="just">
              <a:lnSpc>
                <a:spcPct val="100000"/>
              </a:lnSpc>
              <a:spcBef>
                <a:spcPts val="1001"/>
              </a:spcBef>
            </a:pPr>
            <a:endParaRPr lang="it-IT" sz="1200" b="0" strike="noStrike" spc="-1" dirty="0">
              <a:latin typeface="Arial"/>
            </a:endParaRPr>
          </a:p>
        </p:txBody>
      </p:sp>
      <p:sp>
        <p:nvSpPr>
          <p:cNvPr id="369" name="CustomShape 4"/>
          <p:cNvSpPr/>
          <p:nvPr/>
        </p:nvSpPr>
        <p:spPr>
          <a:xfrm>
            <a:off x="3557847" y="1729047"/>
            <a:ext cx="2759826" cy="6799812"/>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370" name="Immagine 4" descr="Immagine che contiene cibo, stanza&#10;&#10;Descrizione generata automaticamente"/>
          <p:cNvPicPr/>
          <p:nvPr/>
        </p:nvPicPr>
        <p:blipFill>
          <a:blip r:embed="rId3" cstate="print"/>
          <a:stretch/>
        </p:blipFill>
        <p:spPr>
          <a:xfrm>
            <a:off x="2204846" y="8246225"/>
            <a:ext cx="1170121" cy="1427019"/>
          </a:xfrm>
          <a:prstGeom prst="rect">
            <a:avLst/>
          </a:prstGeom>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2" name="CustomShape 2"/>
          <p:cNvSpPr/>
          <p:nvPr/>
        </p:nvSpPr>
        <p:spPr>
          <a:xfrm>
            <a:off x="0" y="342680"/>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br>
              <a:rPr dirty="0"/>
            </a:br>
            <a:br>
              <a:rPr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a:t>
            </a:r>
            <a:endParaRPr lang="it-IT" sz="1400" b="0" strike="noStrike" spc="-1" dirty="0">
              <a:latin typeface="Arial"/>
            </a:endParaRPr>
          </a:p>
        </p:txBody>
      </p:sp>
      <p:sp>
        <p:nvSpPr>
          <p:cNvPr id="373" name="CustomShape 3"/>
          <p:cNvSpPr/>
          <p:nvPr/>
        </p:nvSpPr>
        <p:spPr>
          <a:xfrm>
            <a:off x="448886" y="1213658"/>
            <a:ext cx="2759827" cy="81590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La Zona nord, oggetto delle proposte migliorative inizia da Piazza Giacomo Matteotti ed arriva all’intersezione tra la Strada provinciale 64 e la Strada Circonvallazione ( area ex </a:t>
            </a:r>
            <a:r>
              <a:rPr lang="it-IT" sz="1200" b="0" strike="noStrike" spc="-1" dirty="0" err="1">
                <a:solidFill>
                  <a:srgbClr val="000000"/>
                </a:solidFill>
                <a:latin typeface="Century Gothic"/>
              </a:rPr>
              <a:t>Mobisol</a:t>
            </a:r>
            <a:r>
              <a:rPr lang="it-IT" sz="1200" b="0" strike="noStrike" spc="-1" dirty="0">
                <a:solidFill>
                  <a:srgbClr val="000000"/>
                </a:solidFill>
                <a:latin typeface="Century Gothic"/>
              </a:rPr>
              <a:t>).</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questa zona sono stati valutati 6 interventi: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1- recupero terreno , ad uso eventuale parcheggio scoperto, lungo la strada provinciale 64/Strada Circonvallazione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2- riqualificazione piccola area cabina ENEL</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3- recupero terreno , ad uso eventuale parcheggio scoperto, lungo la strada provinciale 64 ( lato destro a salire, ad oggi canneto)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4- rifacimento totale del marciapiede argine destro fiume Nervia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5- realizzazione nuovo marciapiede, lato destro strada provinciale 64</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6- riqualificazione Piazza Giacomo Matteotti</a:t>
            </a:r>
            <a:endParaRPr lang="it-IT" sz="1200" b="0" strike="noStrike" spc="-1" dirty="0">
              <a:latin typeface="Arial"/>
            </a:endParaRPr>
          </a:p>
        </p:txBody>
      </p:sp>
      <p:pic>
        <p:nvPicPr>
          <p:cNvPr id="375" name="Immagine 4" descr="Immagine che contiene cibo, stanza&#10;&#10;Descrizione generata automaticamente"/>
          <p:cNvPicPr/>
          <p:nvPr/>
        </p:nvPicPr>
        <p:blipFill>
          <a:blip r:embed="rId2" cstate="print"/>
          <a:stretch/>
        </p:blipFill>
        <p:spPr>
          <a:xfrm>
            <a:off x="2011681" y="8212975"/>
            <a:ext cx="1155606" cy="1360516"/>
          </a:xfrm>
          <a:prstGeom prst="rect">
            <a:avLst/>
          </a:prstGeom>
          <a:ln>
            <a:noFill/>
          </a:ln>
        </p:spPr>
      </p:pic>
      <p:sp>
        <p:nvSpPr>
          <p:cNvPr id="376" name="CustomShape 4"/>
          <p:cNvSpPr/>
          <p:nvPr/>
        </p:nvSpPr>
        <p:spPr>
          <a:xfrm>
            <a:off x="3574472" y="1263535"/>
            <a:ext cx="2709949" cy="7547956"/>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8" name="CustomShape 2"/>
          <p:cNvSpPr/>
          <p:nvPr/>
        </p:nvSpPr>
        <p:spPr>
          <a:xfrm>
            <a:off x="1163488" y="4552405"/>
            <a:ext cx="4572294" cy="3338920"/>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380" name="Immagine 4" descr="Immagine che contiene cibo, stanza&#10;&#10;Descrizione generata automaticamente"/>
          <p:cNvPicPr/>
          <p:nvPr/>
        </p:nvPicPr>
        <p:blipFill>
          <a:blip r:embed="rId3" cstate="print"/>
          <a:stretch/>
        </p:blipFill>
        <p:spPr>
          <a:xfrm>
            <a:off x="2759826" y="8578734"/>
            <a:ext cx="1064028" cy="980902"/>
          </a:xfrm>
          <a:prstGeom prst="rect">
            <a:avLst/>
          </a:prstGeom>
          <a:ln>
            <a:noFill/>
          </a:ln>
        </p:spPr>
      </p:pic>
      <p:sp>
        <p:nvSpPr>
          <p:cNvPr id="381" name="CustomShape 3"/>
          <p:cNvSpPr/>
          <p:nvPr/>
        </p:nvSpPr>
        <p:spPr>
          <a:xfrm>
            <a:off x="0" y="302860"/>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br>
              <a:rPr sz="1400" dirty="0"/>
            </a:b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1</a:t>
            </a:r>
            <a:endParaRPr lang="it-IT" sz="1400" b="0" strike="noStrike" spc="-1" dirty="0">
              <a:latin typeface="Arial"/>
            </a:endParaRPr>
          </a:p>
        </p:txBody>
      </p:sp>
      <p:sp>
        <p:nvSpPr>
          <p:cNvPr id="382" name="CustomShape 4"/>
          <p:cNvSpPr/>
          <p:nvPr/>
        </p:nvSpPr>
        <p:spPr>
          <a:xfrm>
            <a:off x="347031" y="1294282"/>
            <a:ext cx="5920766" cy="3543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5500"/>
          </a:bodyPr>
          <a:lstStyle/>
          <a:p>
            <a:pPr algn="just">
              <a:lnSpc>
                <a:spcPct val="100000"/>
              </a:lnSpc>
              <a:spcBef>
                <a:spcPts val="1001"/>
              </a:spcBef>
            </a:pPr>
            <a:r>
              <a:rPr lang="it-IT" sz="1300" b="0" strike="noStrike" spc="-1" dirty="0">
                <a:solidFill>
                  <a:srgbClr val="000000"/>
                </a:solidFill>
                <a:latin typeface="Century Gothic"/>
                <a:ea typeface="DejaVu Sans"/>
              </a:rPr>
              <a:t>Il terreno al punto 1 risulta essere di proprietà privata, attualmente è parzialmente incolto tranne una porzione dedicata a orto.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ea typeface="DejaVu Sans"/>
              </a:rPr>
              <a:t>Seppur di modeste dimensioni, con un piccolo intervento di riqualificazione potrebbe essere destinato ad area di sosta. In esame è l’aspetto sicurezza vista la adiacenza della strada provinciale ad alta percorrenza.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ea typeface="DejaVu Sans"/>
              </a:rPr>
              <a:t>Un dosso rialzato, come quello presente in corrispondenza del Comune,  diminuirebbe la velocità di percorrenza garantendo un accesso all’area più sicuro.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ea typeface="DejaVu Sans"/>
              </a:rPr>
              <a:t>Un’ ipotesi potrebbe essere anche quella di realizzare in questa area una zona parcheggio per camper, numero massimo4/5 , attrezzata</a:t>
            </a:r>
            <a:r>
              <a:rPr lang="it-IT" sz="1300" spc="-1" dirty="0">
                <a:solidFill>
                  <a:srgbClr val="000000"/>
                </a:solidFill>
                <a:latin typeface="Century Gothic"/>
                <a:ea typeface="DejaVu Sans"/>
              </a:rPr>
              <a:t>, oppure un stazionamento per i </a:t>
            </a:r>
            <a:r>
              <a:rPr lang="it-IT" sz="1300" spc="-1" dirty="0" err="1">
                <a:solidFill>
                  <a:srgbClr val="000000"/>
                </a:solidFill>
                <a:latin typeface="Century Gothic"/>
                <a:ea typeface="DejaVu Sans"/>
              </a:rPr>
              <a:t>Pulman</a:t>
            </a:r>
            <a:r>
              <a:rPr lang="it-IT" sz="1300" spc="-1" dirty="0">
                <a:solidFill>
                  <a:srgbClr val="000000"/>
                </a:solidFill>
                <a:latin typeface="Century Gothic"/>
                <a:ea typeface="DejaVu Sans"/>
              </a:rPr>
              <a:t> turistici.</a:t>
            </a:r>
            <a:endParaRPr lang="it-IT" sz="1300" b="0" strike="noStrike" spc="-1" dirty="0">
              <a:latin typeface="Arial"/>
            </a:endParaRPr>
          </a:p>
          <a:p>
            <a:pPr algn="just">
              <a:lnSpc>
                <a:spcPct val="100000"/>
              </a:lnSpc>
              <a:spcBef>
                <a:spcPts val="1001"/>
              </a:spcBef>
            </a:pP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ea typeface="DejaVu Sans"/>
              </a:rPr>
              <a:t>SUPERFICIE UTILE CIRCA 250 MQ</a:t>
            </a:r>
            <a:endParaRPr lang="it-IT" sz="1300" b="0" strike="noStrike" spc="-1" dirty="0">
              <a:latin typeface="Arial"/>
            </a:endParaRPr>
          </a:p>
          <a:p>
            <a:pPr algn="just">
              <a:lnSpc>
                <a:spcPct val="100000"/>
              </a:lnSpc>
              <a:spcBef>
                <a:spcPts val="1001"/>
              </a:spcBef>
            </a:pPr>
            <a:endParaRPr lang="it-IT" sz="12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9" name="CustomShape 2"/>
          <p:cNvSpPr/>
          <p:nvPr/>
        </p:nvSpPr>
        <p:spPr>
          <a:xfrm>
            <a:off x="0" y="416000"/>
            <a:ext cx="685800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6500" lnSpcReduction="20000"/>
          </a:bodyPr>
          <a:lstStyle/>
          <a:p>
            <a:pPr algn="ctr">
              <a:lnSpc>
                <a:spcPct val="90000"/>
              </a:lnSpc>
            </a:pPr>
            <a:r>
              <a:rPr lang="it-IT" sz="1800" b="1" strike="noStrike" spc="-1" dirty="0">
                <a:solidFill>
                  <a:srgbClr val="3280C6"/>
                </a:solidFill>
                <a:latin typeface="Century Gothic"/>
              </a:rPr>
              <a:t>CAPITOLO 1</a:t>
            </a:r>
            <a:br>
              <a:rPr dirty="0"/>
            </a:br>
            <a:br>
              <a:rPr dirty="0"/>
            </a:br>
            <a:r>
              <a:rPr lang="it-IT" sz="1800" b="1" strike="noStrike" spc="-1" dirty="0">
                <a:solidFill>
                  <a:srgbClr val="000000"/>
                </a:solidFill>
                <a:latin typeface="Century Gothic"/>
              </a:rPr>
              <a:t>INRODUZIONE</a:t>
            </a:r>
            <a:endParaRPr lang="it-IT" sz="1800" b="0" strike="noStrike" spc="-1" dirty="0">
              <a:latin typeface="Arial"/>
            </a:endParaRPr>
          </a:p>
        </p:txBody>
      </p:sp>
      <p:sp>
        <p:nvSpPr>
          <p:cNvPr id="170" name="CustomShape 3"/>
          <p:cNvSpPr/>
          <p:nvPr/>
        </p:nvSpPr>
        <p:spPr>
          <a:xfrm>
            <a:off x="770759" y="1363368"/>
            <a:ext cx="5463785" cy="713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400" b="0" strike="noStrike" spc="-1" dirty="0">
                <a:solidFill>
                  <a:srgbClr val="000000"/>
                </a:solidFill>
                <a:latin typeface="Century Gothic"/>
              </a:rPr>
              <a:t>Il  </a:t>
            </a:r>
            <a:r>
              <a:rPr lang="it-IT" sz="1400" b="0" strike="noStrike" spc="-1" dirty="0" err="1">
                <a:solidFill>
                  <a:srgbClr val="000000"/>
                </a:solidFill>
                <a:latin typeface="Century Gothic"/>
              </a:rPr>
              <a:t>Masterplan</a:t>
            </a:r>
            <a:r>
              <a:rPr lang="it-IT" sz="1400" b="0" strike="noStrike" spc="-1" dirty="0">
                <a:solidFill>
                  <a:srgbClr val="000000"/>
                </a:solidFill>
                <a:latin typeface="Century Gothic"/>
              </a:rPr>
              <a:t> ha come obbiettivo di individuare le strategie di indirizzo con le quali i soggetti, pubblici o privati, sviluppano le azioni di programmazione finalizzate all’ottenimento del risultato prefissato.</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Il Master planning ( pianificazione ) è l’attività analitica e di progetto che coordina le decisioni e le azioni da compiere per il raggiungimento degli obbiettivi prefissati; questo processo inizia con un’analisi mirata del contesto per giungere alla prospettiva futura.</a:t>
            </a:r>
            <a:endParaRPr lang="it-IT" sz="1400" b="0" strike="noStrike" spc="-1" dirty="0">
              <a:latin typeface="Arial"/>
            </a:endParaRPr>
          </a:p>
          <a:p>
            <a:pPr algn="just">
              <a:lnSpc>
                <a:spcPct val="100000"/>
              </a:lnSpc>
              <a:spcBef>
                <a:spcPts val="1001"/>
              </a:spcBef>
            </a:pP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Come raggiungere gli obbiettivi prefissati:</a:t>
            </a:r>
            <a:endParaRPr lang="it-IT" sz="1400" b="0" strike="noStrike" spc="-1" dirty="0">
              <a:latin typeface="Arial"/>
            </a:endParaRPr>
          </a:p>
          <a:p>
            <a:pPr marL="228600" indent="-227880" algn="just">
              <a:lnSpc>
                <a:spcPct val="100000"/>
              </a:lnSpc>
              <a:spcBef>
                <a:spcPts val="1001"/>
              </a:spcBef>
              <a:buClr>
                <a:srgbClr val="000000"/>
              </a:buClr>
              <a:buFont typeface="Arial"/>
              <a:buChar char="-"/>
            </a:pPr>
            <a:r>
              <a:rPr lang="it-IT" sz="1400" b="0" strike="noStrike" spc="-1" dirty="0">
                <a:solidFill>
                  <a:srgbClr val="000000"/>
                </a:solidFill>
                <a:latin typeface="Century Gothic"/>
              </a:rPr>
              <a:t>Programma degli obbiettivi</a:t>
            </a:r>
            <a:endParaRPr lang="it-IT" sz="1400" b="0" strike="noStrike" spc="-1" dirty="0">
              <a:latin typeface="Arial"/>
            </a:endParaRPr>
          </a:p>
          <a:p>
            <a:pPr marL="228600" indent="-227880" algn="just">
              <a:lnSpc>
                <a:spcPct val="100000"/>
              </a:lnSpc>
              <a:spcBef>
                <a:spcPts val="1001"/>
              </a:spcBef>
              <a:buClr>
                <a:srgbClr val="000000"/>
              </a:buClr>
              <a:buFont typeface="Arial"/>
              <a:buChar char="-"/>
            </a:pPr>
            <a:r>
              <a:rPr lang="it-IT" sz="1400" b="0" strike="noStrike" spc="-1" dirty="0">
                <a:solidFill>
                  <a:srgbClr val="000000"/>
                </a:solidFill>
                <a:latin typeface="Century Gothic"/>
              </a:rPr>
              <a:t>Definizione dei modi e delle risorse</a:t>
            </a:r>
            <a:endParaRPr lang="it-IT" sz="1400" b="0" strike="noStrike" spc="-1" dirty="0">
              <a:latin typeface="Arial"/>
            </a:endParaRPr>
          </a:p>
          <a:p>
            <a:pPr marL="228600" indent="-227880" algn="just">
              <a:lnSpc>
                <a:spcPct val="100000"/>
              </a:lnSpc>
              <a:spcBef>
                <a:spcPts val="1001"/>
              </a:spcBef>
              <a:buClr>
                <a:srgbClr val="000000"/>
              </a:buClr>
              <a:buFont typeface="Arial"/>
              <a:buChar char="-"/>
            </a:pPr>
            <a:r>
              <a:rPr lang="it-IT" sz="1400" b="0" strike="noStrike" spc="-1" dirty="0">
                <a:solidFill>
                  <a:srgbClr val="000000"/>
                </a:solidFill>
                <a:latin typeface="Century Gothic"/>
              </a:rPr>
              <a:t>Sistema di controllo dei risultati</a:t>
            </a:r>
            <a:endParaRPr lang="it-IT" sz="1400" b="0" strike="noStrike" spc="-1" dirty="0">
              <a:latin typeface="Arial"/>
            </a:endParaRPr>
          </a:p>
          <a:p>
            <a:pPr algn="just">
              <a:lnSpc>
                <a:spcPct val="100000"/>
              </a:lnSpc>
              <a:spcBef>
                <a:spcPts val="1001"/>
              </a:spcBef>
            </a:pP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Il </a:t>
            </a:r>
            <a:r>
              <a:rPr lang="it-IT" sz="1400" b="0" strike="noStrike" spc="-1" dirty="0" err="1">
                <a:solidFill>
                  <a:srgbClr val="000000"/>
                </a:solidFill>
                <a:latin typeface="Century Gothic"/>
              </a:rPr>
              <a:t>Masterplan</a:t>
            </a:r>
            <a:r>
              <a:rPr lang="it-IT" sz="1400" b="0" strike="noStrike" spc="-1" dirty="0">
                <a:solidFill>
                  <a:srgbClr val="000000"/>
                </a:solidFill>
                <a:latin typeface="Century Gothic"/>
              </a:rPr>
              <a:t> è uno strumento di programmazione progettuale che vede coinvolte tutte le parti sociali, ognuna di esse svolge  un ruolo decisivo poiché solo dall’analisi puntuale delle esigenze è possibile operare scelte concrete che abbiano una visione a lungo termine per lo sviluppo socio-economico reale.</a:t>
            </a:r>
            <a:endParaRPr lang="it-IT" sz="1400" b="0" strike="noStrike" spc="-1" dirty="0">
              <a:latin typeface="Arial"/>
            </a:endParaRPr>
          </a:p>
        </p:txBody>
      </p:sp>
      <p:pic>
        <p:nvPicPr>
          <p:cNvPr id="172" name="Immagine 6" descr="Immagine che contiene cibo, stanza&#10;&#10;Descrizione generata automaticamente"/>
          <p:cNvPicPr/>
          <p:nvPr/>
        </p:nvPicPr>
        <p:blipFill>
          <a:blip r:embed="rId2" cstate="print"/>
          <a:stretch/>
        </p:blipFill>
        <p:spPr>
          <a:xfrm>
            <a:off x="2520728" y="8129848"/>
            <a:ext cx="1486007" cy="1399341"/>
          </a:xfrm>
          <a:prstGeom prst="rect">
            <a:avLst/>
          </a:prstGeom>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ceived_822712597853524.jpeg"/>
          <p:cNvPicPr>
            <a:picLocks noChangeAspect="1"/>
          </p:cNvPicPr>
          <p:nvPr/>
        </p:nvPicPr>
        <p:blipFill>
          <a:blip r:embed="rId2" cstate="print"/>
          <a:stretch>
            <a:fillRect/>
          </a:stretch>
        </p:blipFill>
        <p:spPr>
          <a:xfrm>
            <a:off x="340970" y="2668429"/>
            <a:ext cx="6059830" cy="403736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85" name="CustomShape 2"/>
          <p:cNvSpPr/>
          <p:nvPr/>
        </p:nvSpPr>
        <p:spPr>
          <a:xfrm>
            <a:off x="4233895" y="8844741"/>
            <a:ext cx="637364" cy="814647"/>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86" name="CustomShape 3"/>
          <p:cNvSpPr/>
          <p:nvPr/>
        </p:nvSpPr>
        <p:spPr>
          <a:xfrm>
            <a:off x="0" y="239206"/>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br>
              <a:rPr dirty="0"/>
            </a:br>
            <a:br>
              <a:rPr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2</a:t>
            </a:r>
            <a:endParaRPr lang="it-IT" sz="1400" b="0" strike="noStrike" spc="-1" dirty="0">
              <a:latin typeface="Arial"/>
            </a:endParaRPr>
          </a:p>
        </p:txBody>
      </p:sp>
      <p:sp>
        <p:nvSpPr>
          <p:cNvPr id="387" name="CustomShape 4"/>
          <p:cNvSpPr/>
          <p:nvPr/>
        </p:nvSpPr>
        <p:spPr>
          <a:xfrm>
            <a:off x="427592" y="1014521"/>
            <a:ext cx="5690575" cy="36406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3500"/>
          </a:bodyPr>
          <a:lstStyle/>
          <a:p>
            <a:pPr algn="just">
              <a:lnSpc>
                <a:spcPct val="100000"/>
              </a:lnSpc>
              <a:spcBef>
                <a:spcPts val="1001"/>
              </a:spcBef>
            </a:pPr>
            <a:r>
              <a:rPr lang="it-IT" sz="1400" b="0" strike="noStrike" spc="-1" dirty="0">
                <a:solidFill>
                  <a:srgbClr val="000000"/>
                </a:solidFill>
                <a:latin typeface="Century Gothic"/>
                <a:ea typeface="DejaVu Sans"/>
              </a:rPr>
              <a:t>Al punto 2 è presente una cabina dell’ENEL in stato di abbandono con adiacente una piccola area di sosta.</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ea typeface="DejaVu Sans"/>
              </a:rPr>
              <a:t>Si propone di sistemare l’area con la piantumazione di arbusti a bassa manutenzione, tipo </a:t>
            </a:r>
            <a:r>
              <a:rPr lang="it-IT" sz="1400" b="0" strike="noStrike" spc="-1" dirty="0" err="1">
                <a:solidFill>
                  <a:srgbClr val="000000"/>
                </a:solidFill>
                <a:latin typeface="Century Gothic"/>
                <a:ea typeface="DejaVu Sans"/>
              </a:rPr>
              <a:t>Arbutus</a:t>
            </a:r>
            <a:r>
              <a:rPr lang="it-IT" sz="1400" b="0" strike="noStrike" spc="-1" dirty="0">
                <a:solidFill>
                  <a:srgbClr val="000000"/>
                </a:solidFill>
                <a:latin typeface="Century Gothic"/>
                <a:ea typeface="DejaVu Sans"/>
              </a:rPr>
              <a:t> </a:t>
            </a:r>
            <a:r>
              <a:rPr lang="it-IT" sz="1400" b="0" strike="noStrike" spc="-1" dirty="0" err="1">
                <a:solidFill>
                  <a:srgbClr val="000000"/>
                </a:solidFill>
                <a:latin typeface="Century Gothic"/>
                <a:ea typeface="DejaVu Sans"/>
              </a:rPr>
              <a:t>unedo</a:t>
            </a:r>
            <a:r>
              <a:rPr lang="it-IT" sz="1400" b="0" strike="noStrike" spc="-1" dirty="0">
                <a:solidFill>
                  <a:srgbClr val="000000"/>
                </a:solidFill>
                <a:latin typeface="Century Gothic"/>
                <a:ea typeface="DejaVu Sans"/>
              </a:rPr>
              <a:t> (corbezzolo) ed altre varietà endemiche del territorio.</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ea typeface="DejaVu Sans"/>
              </a:rPr>
              <a:t>Per la cabina ENEL, si può valutare di invitare artisti del comprensorio affinché presentino all’amministrazione un loro bozzetto per la riqualificazione della cabina elettrica dismessa.</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ea typeface="DejaVu Sans"/>
              </a:rPr>
              <a:t>Il piccolo corpo di fabbrica a lato della cabina, presentando uno stato di abbandono avanzato, si può prevedere la sua demolizione e sull’area libera la piantumazione di essenze verdi che si integrino con il verde circostante.</a:t>
            </a:r>
            <a:endParaRPr lang="it-IT" sz="1400" b="0" strike="noStrike" spc="-1" dirty="0">
              <a:latin typeface="Arial"/>
            </a:endParaRPr>
          </a:p>
        </p:txBody>
      </p:sp>
      <p:sp>
        <p:nvSpPr>
          <p:cNvPr id="388" name="CustomShape 5"/>
          <p:cNvSpPr/>
          <p:nvPr/>
        </p:nvSpPr>
        <p:spPr>
          <a:xfrm>
            <a:off x="553143" y="4106487"/>
            <a:ext cx="3586596" cy="259357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89" name="CustomShape 6"/>
          <p:cNvSpPr/>
          <p:nvPr/>
        </p:nvSpPr>
        <p:spPr>
          <a:xfrm>
            <a:off x="626796" y="6816437"/>
            <a:ext cx="3446440" cy="2344856"/>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90" name="CustomShape 7"/>
          <p:cNvSpPr/>
          <p:nvPr/>
        </p:nvSpPr>
        <p:spPr>
          <a:xfrm>
            <a:off x="4635412" y="3868589"/>
            <a:ext cx="1948269" cy="3928749"/>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91" name="CustomShape 8"/>
          <p:cNvSpPr/>
          <p:nvPr/>
        </p:nvSpPr>
        <p:spPr>
          <a:xfrm>
            <a:off x="4721089" y="7985807"/>
            <a:ext cx="1611293" cy="7536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400" b="0" strike="noStrike" spc="-1" dirty="0">
                <a:solidFill>
                  <a:srgbClr val="000000"/>
                </a:solidFill>
                <a:latin typeface="Century Gothic"/>
                <a:ea typeface="DejaVu Sans"/>
              </a:rPr>
              <a:t>Esempi di riqualificazione di cabine ENEL</a:t>
            </a:r>
            <a:endParaRPr lang="it-IT" sz="1400" b="0" strike="noStrike" spc="-1" dirty="0">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94" name="Immagine 4" descr="Immagine che contiene cibo, stanza&#10;&#10;Descrizione generata automaticamente"/>
          <p:cNvPicPr/>
          <p:nvPr/>
        </p:nvPicPr>
        <p:blipFill>
          <a:blip r:embed="rId2" cstate="print"/>
          <a:stretch/>
        </p:blipFill>
        <p:spPr>
          <a:xfrm>
            <a:off x="2903113" y="8395854"/>
            <a:ext cx="1136871" cy="1183211"/>
          </a:xfrm>
          <a:prstGeom prst="rect">
            <a:avLst/>
          </a:prstGeom>
          <a:ln>
            <a:noFill/>
          </a:ln>
        </p:spPr>
      </p:pic>
      <p:sp>
        <p:nvSpPr>
          <p:cNvPr id="395" name="CustomShape 2"/>
          <p:cNvSpPr/>
          <p:nvPr/>
        </p:nvSpPr>
        <p:spPr>
          <a:xfrm>
            <a:off x="0" y="470539"/>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1" strike="noStrike" spc="-1" dirty="0">
                <a:solidFill>
                  <a:srgbClr val="3280C6"/>
                </a:solidFill>
                <a:latin typeface="Century Gothic"/>
              </a:rPr>
              <a:t>CAPITOLO 2</a:t>
            </a:r>
            <a:br>
              <a:rPr sz="1400" dirty="0"/>
            </a:b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3</a:t>
            </a:r>
            <a:endParaRPr lang="it-IT" sz="1400" b="0" strike="noStrike" spc="-1" dirty="0">
              <a:latin typeface="Arial"/>
            </a:endParaRPr>
          </a:p>
        </p:txBody>
      </p:sp>
      <p:sp>
        <p:nvSpPr>
          <p:cNvPr id="396" name="CustomShape 3"/>
          <p:cNvSpPr/>
          <p:nvPr/>
        </p:nvSpPr>
        <p:spPr>
          <a:xfrm>
            <a:off x="734899" y="4868283"/>
            <a:ext cx="5316766" cy="2929054"/>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97" name="CustomShape 4"/>
          <p:cNvSpPr/>
          <p:nvPr/>
        </p:nvSpPr>
        <p:spPr>
          <a:xfrm>
            <a:off x="381025" y="1629639"/>
            <a:ext cx="5836894" cy="49706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Il terreno al punto 3 ad oggi si presenta abbandonato e incolto con una presenza di canne da fiume che ne ricopre la quasi totalità della superficie.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L’area presenta già un accesso carrabile, la sua riqualificazione a basso impatto economico potrebbe garantire la realizzazione di circa 19/20 stalli.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L’intera area può essere anche attrezzata con alimentazione elettrica alimentata a piccoli pannelli solari. La pavimentazione potrebbe essere in ghiaia con granulometrie diverse per garantire un buon drenaggio. Una barriera alta 50 cm dovrà essere prevista sulla testa del muro a confine della strada provinciale 64,</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SUPERFICIE UTILE CIRCA 450 MQ</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01" name="Immagine 4" descr="Immagine che contiene cibo, stanza&#10;&#10;Descrizione generata automaticamente"/>
          <p:cNvPicPr/>
          <p:nvPr/>
        </p:nvPicPr>
        <p:blipFill>
          <a:blip r:embed="rId2" cstate="print"/>
          <a:stretch/>
        </p:blipFill>
        <p:spPr>
          <a:xfrm>
            <a:off x="2703610" y="8678487"/>
            <a:ext cx="1286499" cy="1227513"/>
          </a:xfrm>
          <a:prstGeom prst="rect">
            <a:avLst/>
          </a:prstGeom>
          <a:ln>
            <a:noFill/>
          </a:ln>
        </p:spPr>
      </p:pic>
      <p:sp>
        <p:nvSpPr>
          <p:cNvPr id="402" name="CustomShape 2"/>
          <p:cNvSpPr/>
          <p:nvPr/>
        </p:nvSpPr>
        <p:spPr>
          <a:xfrm>
            <a:off x="0" y="255119"/>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br>
              <a:rPr sz="1400" dirty="0"/>
            </a:b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4</a:t>
            </a:r>
            <a:endParaRPr lang="it-IT" sz="1400" b="0" strike="noStrike" spc="-1" dirty="0">
              <a:latin typeface="Arial"/>
            </a:endParaRPr>
          </a:p>
        </p:txBody>
      </p:sp>
      <p:sp>
        <p:nvSpPr>
          <p:cNvPr id="403" name="CustomShape 3"/>
          <p:cNvSpPr/>
          <p:nvPr/>
        </p:nvSpPr>
        <p:spPr>
          <a:xfrm>
            <a:off x="603052" y="1210455"/>
            <a:ext cx="5631493" cy="52235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Lungo l’argine destro del fiume Nervia è oggi presente un marciapiede.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Si prevede la demolizione e la ricostruzione completa dello stesso, migliorandone la sua fruibilità e la sua estetica.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In dettaglio:</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Nuova pavimentazione in pietra</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Nuova illuminazione pubblica</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Nuova ringhiera argine fiume</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Arredo urbano</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Nuova segnaletica orizzontale e verticale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SUPERFICIE </a:t>
            </a:r>
            <a:r>
              <a:rPr lang="it-IT" sz="1200" b="0" strike="noStrike" spc="-1" dirty="0" err="1">
                <a:solidFill>
                  <a:srgbClr val="000000"/>
                </a:solidFill>
                <a:latin typeface="Century Gothic"/>
                <a:ea typeface="DejaVu Sans"/>
              </a:rPr>
              <a:t>DI</a:t>
            </a:r>
            <a:r>
              <a:rPr lang="it-IT" sz="1200" b="0" strike="noStrike" spc="-1" dirty="0">
                <a:solidFill>
                  <a:srgbClr val="000000"/>
                </a:solidFill>
                <a:latin typeface="Century Gothic"/>
                <a:ea typeface="DejaVu Sans"/>
              </a:rPr>
              <a:t> INTERVENTO CIRCA 435 MQ </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
        <p:nvSpPr>
          <p:cNvPr id="404" name="CustomShape 4"/>
          <p:cNvSpPr/>
          <p:nvPr/>
        </p:nvSpPr>
        <p:spPr>
          <a:xfrm>
            <a:off x="694922" y="4688378"/>
            <a:ext cx="5406620" cy="3790603"/>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07" name="CustomShape 2"/>
          <p:cNvSpPr/>
          <p:nvPr/>
        </p:nvSpPr>
        <p:spPr>
          <a:xfrm>
            <a:off x="3038756" y="8678487"/>
            <a:ext cx="801723" cy="970932"/>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08" name="CustomShape 3"/>
          <p:cNvSpPr/>
          <p:nvPr/>
        </p:nvSpPr>
        <p:spPr>
          <a:xfrm>
            <a:off x="0" y="255121"/>
            <a:ext cx="6857999"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br>
              <a:rPr sz="1400" dirty="0"/>
            </a:b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5</a:t>
            </a:r>
            <a:endParaRPr lang="it-IT" sz="1400" b="0" strike="noStrike" spc="-1" dirty="0">
              <a:latin typeface="Arial"/>
            </a:endParaRPr>
          </a:p>
        </p:txBody>
      </p:sp>
      <p:sp>
        <p:nvSpPr>
          <p:cNvPr id="409" name="CustomShape 4"/>
          <p:cNvSpPr/>
          <p:nvPr/>
        </p:nvSpPr>
        <p:spPr>
          <a:xfrm rot="21592800">
            <a:off x="505416" y="1166434"/>
            <a:ext cx="5889589" cy="5539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6000"/>
          </a:bodyPr>
          <a:lstStyle/>
          <a:p>
            <a:pPr algn="just">
              <a:lnSpc>
                <a:spcPct val="100000"/>
              </a:lnSpc>
              <a:spcBef>
                <a:spcPts val="1001"/>
              </a:spcBef>
            </a:pPr>
            <a:r>
              <a:rPr lang="it-IT" sz="1200" b="0" strike="noStrike" spc="-1" dirty="0">
                <a:solidFill>
                  <a:srgbClr val="000000"/>
                </a:solidFill>
                <a:latin typeface="Century Gothic"/>
                <a:ea typeface="DejaVu Sans"/>
              </a:rPr>
              <a:t>Per quanto riguarda il punto 5, esso presenta una importante rilevanza per la sicurezza. Infatti la situazione attuale della viabilità pedonale, per il tratto in oggetto, risulta essere critica e pericolosa poiché, terminato il marciapiede sull’argine destro del fiume Nervia, i pedoni sono obbligati a transitare lungo la strada provinciale 64 in aderenza al corpo di fabbrica che si affaccia su Piazza Matteotti.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Per forviare a questa pericolosa situazione si ipotizza la realizzazione di un nuovo marciapiede sul lato opposto al transito attuale. Il doppio sistema di muri che oggi caratterizza il lato strada sinistro è tale perché nel passato passava un antico canale delle acque, oggi non più in uso.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L’intervento prevede la totale demolizione del muro basso, la realizzazione di una sottomuratura per il terrazzamento soprastate a partire dall’uscita del canale alla Piazza Matteotti.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L’attraversamento dal marciapiede lungo l’argine destro del fiume al nuovo marciapiede sarebbe garantito da un passaggio pedonale rialzato.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tipologia costruttiva sarebbe uguale a quella del marciapiede al punto 4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SUPERFICIE </a:t>
            </a:r>
            <a:r>
              <a:rPr lang="it-IT" sz="1200" b="0" strike="noStrike" spc="-1" dirty="0" err="1">
                <a:solidFill>
                  <a:srgbClr val="000000"/>
                </a:solidFill>
                <a:latin typeface="Century Gothic"/>
                <a:ea typeface="DejaVu Sans"/>
              </a:rPr>
              <a:t>DI</a:t>
            </a:r>
            <a:r>
              <a:rPr lang="it-IT" sz="1200" b="0" strike="noStrike" spc="-1" dirty="0">
                <a:solidFill>
                  <a:srgbClr val="000000"/>
                </a:solidFill>
                <a:latin typeface="Century Gothic"/>
                <a:ea typeface="DejaVu Sans"/>
              </a:rPr>
              <a:t> INTERVENTO CIRCA 50 MQ  ( la larghezza del marciapiede è stata calcolata di 1mt )</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
        <p:nvSpPr>
          <p:cNvPr id="410" name="CustomShape 5"/>
          <p:cNvSpPr/>
          <p:nvPr/>
        </p:nvSpPr>
        <p:spPr>
          <a:xfrm>
            <a:off x="3482737" y="5519649"/>
            <a:ext cx="2901437" cy="2560321"/>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11" name="CustomShape 6"/>
          <p:cNvSpPr/>
          <p:nvPr/>
        </p:nvSpPr>
        <p:spPr>
          <a:xfrm>
            <a:off x="555411" y="5519650"/>
            <a:ext cx="2786305" cy="2543695"/>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B_IMG_1514748399213.jpg"/>
          <p:cNvPicPr>
            <a:picLocks noChangeAspect="1"/>
          </p:cNvPicPr>
          <p:nvPr/>
        </p:nvPicPr>
        <p:blipFill>
          <a:blip r:embed="rId2" cstate="print"/>
          <a:stretch>
            <a:fillRect/>
          </a:stretch>
        </p:blipFill>
        <p:spPr>
          <a:xfrm>
            <a:off x="350520" y="2668429"/>
            <a:ext cx="6242539" cy="415909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2"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14" name="Immagine 4" descr="Immagine che contiene cibo, stanza&#10;&#10;Descrizione generata automaticamente"/>
          <p:cNvPicPr/>
          <p:nvPr/>
        </p:nvPicPr>
        <p:blipFill>
          <a:blip r:embed="rId2" cstate="print"/>
          <a:stretch/>
        </p:blipFill>
        <p:spPr>
          <a:xfrm>
            <a:off x="3042457" y="8462355"/>
            <a:ext cx="798022" cy="933829"/>
          </a:xfrm>
          <a:prstGeom prst="rect">
            <a:avLst/>
          </a:prstGeom>
          <a:ln>
            <a:noFill/>
          </a:ln>
        </p:spPr>
      </p:pic>
      <p:sp>
        <p:nvSpPr>
          <p:cNvPr id="415" name="CustomShape 2"/>
          <p:cNvSpPr/>
          <p:nvPr/>
        </p:nvSpPr>
        <p:spPr>
          <a:xfrm>
            <a:off x="0" y="448887"/>
            <a:ext cx="6858000" cy="7675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br>
              <a:rPr sz="1400" dirty="0"/>
            </a:b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6</a:t>
            </a:r>
            <a:endParaRPr lang="it-IT" sz="1400" b="0" strike="noStrike" spc="-1" dirty="0">
              <a:latin typeface="Arial"/>
            </a:endParaRPr>
          </a:p>
        </p:txBody>
      </p:sp>
      <p:sp>
        <p:nvSpPr>
          <p:cNvPr id="416" name="CustomShape 3"/>
          <p:cNvSpPr/>
          <p:nvPr/>
        </p:nvSpPr>
        <p:spPr>
          <a:xfrm>
            <a:off x="532014" y="1429791"/>
            <a:ext cx="5619404" cy="58097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Piazza Giacomo Matteotti è già stata oggetto di studi per la sua riqualificazione.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Ad oggi si presenta principalmente come area parcheggio e area a servizio per i garage presenti.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L’idea progettuale è di modificare la pavimentazione con lo stesso materiale lapideo dei marciapiedi del punto 4 e 5, per dare continuità progettuale ai tre punti e creare un segno che dia la percezione che l’area posta a nord della piazza sia una prosecuzione del centro urbano.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Particolare attenzione sarà  rivolta alla illuminazione pubblica  sia verticale che orizzontale</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SUPERFICIE CIRCA 300 MQ</a:t>
            </a:r>
            <a:endParaRPr lang="it-IT" sz="1200" b="0" strike="noStrike" spc="-1" dirty="0">
              <a:latin typeface="Arial"/>
            </a:endParaRPr>
          </a:p>
        </p:txBody>
      </p:sp>
      <p:sp>
        <p:nvSpPr>
          <p:cNvPr id="417" name="CustomShape 4"/>
          <p:cNvSpPr/>
          <p:nvPr/>
        </p:nvSpPr>
        <p:spPr>
          <a:xfrm>
            <a:off x="910705" y="4455623"/>
            <a:ext cx="5091083" cy="339159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20" name="CustomShape 2"/>
          <p:cNvSpPr/>
          <p:nvPr/>
        </p:nvSpPr>
        <p:spPr>
          <a:xfrm>
            <a:off x="2400305" y="8595359"/>
            <a:ext cx="1007914" cy="103346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21" name="CustomShape 3"/>
          <p:cNvSpPr/>
          <p:nvPr/>
        </p:nvSpPr>
        <p:spPr>
          <a:xfrm>
            <a:off x="0" y="223292"/>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br>
              <a:rPr sz="1400" dirty="0"/>
            </a:br>
            <a:br>
              <a:rPr sz="1400"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a:t>
            </a:r>
            <a:endParaRPr lang="it-IT" sz="1400" b="0" strike="noStrike" spc="-1" dirty="0">
              <a:latin typeface="Arial"/>
            </a:endParaRPr>
          </a:p>
        </p:txBody>
      </p:sp>
      <p:sp>
        <p:nvSpPr>
          <p:cNvPr id="422" name="CustomShape 4"/>
          <p:cNvSpPr/>
          <p:nvPr/>
        </p:nvSpPr>
        <p:spPr>
          <a:xfrm>
            <a:off x="415637" y="1163782"/>
            <a:ext cx="2926080" cy="83646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La Zona sud, oggetto delle proposte migliorative inizia da dall’area antistante la ex sede della  Comunità Montana e l’area del futuro nuovo plesso scolastico.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questa zona sono stati valutati 4 interventi: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1- realizzazione di una rotatoria nel terreno bordo strada lato sinistro a salire della strada provinciale 64 e realizzazione di un collegamento carrabile con Via </a:t>
            </a:r>
            <a:r>
              <a:rPr lang="it-IT" sz="1200" b="0" strike="noStrike" spc="-1" dirty="0" err="1">
                <a:solidFill>
                  <a:srgbClr val="000000"/>
                </a:solidFill>
                <a:latin typeface="Century Gothic"/>
              </a:rPr>
              <a:t>Circonvalazione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2- riqualificazione terreno/uliveto (proprietà Area Comunità montana) in area giochi per bambini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3- realizzazione marciapiede di servizio per l’accesso al nuovo plesso scolastico  , lato sinistro della provinciale 64 a salire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4- riqualificazione area verde zona ex strada provinciale , fronte ex caserma</a:t>
            </a:r>
            <a:endParaRPr lang="it-IT" sz="1200" b="0" strike="noStrike" spc="-1" dirty="0">
              <a:latin typeface="Arial"/>
            </a:endParaRPr>
          </a:p>
        </p:txBody>
      </p:sp>
      <p:sp>
        <p:nvSpPr>
          <p:cNvPr id="423" name="CustomShape 5"/>
          <p:cNvSpPr/>
          <p:nvPr/>
        </p:nvSpPr>
        <p:spPr>
          <a:xfrm>
            <a:off x="3724103" y="1296785"/>
            <a:ext cx="2676697" cy="7398328"/>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26" name="Immagine 4" descr="Immagine che contiene cibo, stanza&#10;&#10;Descrizione generata automaticamente"/>
          <p:cNvPicPr/>
          <p:nvPr/>
        </p:nvPicPr>
        <p:blipFill>
          <a:blip r:embed="rId2" cstate="print"/>
          <a:stretch/>
        </p:blipFill>
        <p:spPr>
          <a:xfrm>
            <a:off x="3002868" y="8562109"/>
            <a:ext cx="1020492" cy="1127760"/>
          </a:xfrm>
          <a:prstGeom prst="rect">
            <a:avLst/>
          </a:prstGeom>
          <a:ln>
            <a:noFill/>
          </a:ln>
        </p:spPr>
      </p:pic>
      <p:sp>
        <p:nvSpPr>
          <p:cNvPr id="427" name="CustomShape 2"/>
          <p:cNvSpPr/>
          <p:nvPr/>
        </p:nvSpPr>
        <p:spPr>
          <a:xfrm>
            <a:off x="0" y="431923"/>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500" b="1" strike="noStrike" spc="-1" dirty="0">
                <a:solidFill>
                  <a:srgbClr val="3280C6"/>
                </a:solidFill>
                <a:latin typeface="Century Gothic"/>
              </a:rPr>
              <a:t>CAPITOLO 2</a:t>
            </a:r>
            <a:br>
              <a:rPr sz="1400" dirty="0"/>
            </a:br>
            <a:br>
              <a:rPr sz="1400"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 – punto 1</a:t>
            </a:r>
            <a:endParaRPr lang="it-IT" sz="1400" b="0" strike="noStrike" spc="-1" dirty="0">
              <a:latin typeface="Arial"/>
            </a:endParaRPr>
          </a:p>
        </p:txBody>
      </p:sp>
      <p:sp>
        <p:nvSpPr>
          <p:cNvPr id="428" name="CustomShape 3"/>
          <p:cNvSpPr/>
          <p:nvPr/>
        </p:nvSpPr>
        <p:spPr>
          <a:xfrm>
            <a:off x="495759" y="1464380"/>
            <a:ext cx="5905041" cy="37722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1001"/>
              </a:spcBef>
            </a:pPr>
            <a:r>
              <a:rPr lang="it-IT" sz="1200" b="0" strike="noStrike" spc="-1" dirty="0">
                <a:solidFill>
                  <a:srgbClr val="000000"/>
                </a:solidFill>
                <a:latin typeface="Century Gothic"/>
                <a:ea typeface="DejaVu Sans"/>
              </a:rPr>
              <a:t>Al punto 1 della Zona Sud è previsto un importante intervento di miglioramento della viabilità lungo l’asse principale della provinciale 64.</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nell’area indicata , che insiste sul terreno antistante l’ex sede della Comunità Montana è prevista la realizzazione di una rotatoria ( diametro circa 20 </a:t>
            </a:r>
            <a:r>
              <a:rPr lang="it-IT" sz="1200" b="0" strike="noStrike" spc="-1" dirty="0" err="1">
                <a:solidFill>
                  <a:srgbClr val="000000"/>
                </a:solidFill>
                <a:latin typeface="Century Gothic"/>
                <a:ea typeface="DejaVu Sans"/>
              </a:rPr>
              <a:t>mt</a:t>
            </a:r>
            <a:r>
              <a:rPr lang="it-IT" sz="1200" b="0" strike="noStrike" spc="-1" dirty="0">
                <a:solidFill>
                  <a:srgbClr val="000000"/>
                </a:solidFill>
                <a:latin typeface="Century Gothic"/>
                <a:ea typeface="DejaVu Sans"/>
              </a:rPr>
              <a:t>). L’utilità di questa rotatoria è data dal fatto che consente l’accesso e l’uscita  all’area 3 dei pullman turistici in sicurezza, inoltre diventa un punto di manovra ed inversione che ha un parametro di sicurezza medio alto.</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L’altro intervento previsto in questo punto è la realizzazione delle due nuove bretelle di collegamento con Via Circonvallazione. Le bretelle in oggetto garantirebbero una migliore gestione del traffico veicolare ed un decongestionamento del traffico su ruota rispetto alla situazione attuale.</a:t>
            </a:r>
            <a:endParaRPr lang="it-IT" sz="1200" b="0" strike="noStrike" spc="-1" dirty="0">
              <a:latin typeface="Arial"/>
            </a:endParaRPr>
          </a:p>
        </p:txBody>
      </p:sp>
      <p:sp>
        <p:nvSpPr>
          <p:cNvPr id="429" name="CustomShape 4"/>
          <p:cNvSpPr/>
          <p:nvPr/>
        </p:nvSpPr>
        <p:spPr>
          <a:xfrm>
            <a:off x="1180407" y="4291128"/>
            <a:ext cx="4305993" cy="3921847"/>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0" y="0"/>
            <a:ext cx="6855840" cy="9904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432" name="CustomShape 2"/>
          <p:cNvSpPr/>
          <p:nvPr/>
        </p:nvSpPr>
        <p:spPr>
          <a:xfrm>
            <a:off x="2643449" y="8545483"/>
            <a:ext cx="964276" cy="1099429"/>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33" name="CustomShape 3"/>
          <p:cNvSpPr/>
          <p:nvPr/>
        </p:nvSpPr>
        <p:spPr>
          <a:xfrm>
            <a:off x="0" y="299258"/>
            <a:ext cx="6858000" cy="7027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500" b="1" strike="noStrike" spc="-1" dirty="0">
                <a:solidFill>
                  <a:srgbClr val="3280C6"/>
                </a:solidFill>
                <a:latin typeface="Century Gothic"/>
              </a:rPr>
              <a:t>CAPITOLO 3</a:t>
            </a:r>
            <a:br>
              <a:rPr dirty="0"/>
            </a:b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34" name="CustomShape 4"/>
          <p:cNvSpPr/>
          <p:nvPr/>
        </p:nvSpPr>
        <p:spPr>
          <a:xfrm>
            <a:off x="465513" y="1147156"/>
            <a:ext cx="3208712" cy="77312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MARCIAPIEDE ARGINE DESTRO</a:t>
            </a:r>
          </a:p>
          <a:p>
            <a:pPr algn="just">
              <a:lnSpc>
                <a:spcPct val="100000"/>
              </a:lnSpc>
              <a:spcBef>
                <a:spcPts val="1001"/>
              </a:spcBef>
            </a:pPr>
            <a:r>
              <a:rPr lang="it-IT" sz="1200" b="0" strike="noStrike" spc="-1" dirty="0">
                <a:solidFill>
                  <a:srgbClr val="000000"/>
                </a:solidFill>
                <a:latin typeface="Century Gothic"/>
                <a:ea typeface="DejaVu Sans"/>
              </a:rPr>
              <a:t> ( COMUNE-CIMITERO)</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Per quanto riguarda questo intervento esso si motiva dalla volontà dell’amministrazione di creare un percorso pedonale alternativo a quello esistente lungo la direttrice della provinciale 64.</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nuovo marciapiede partirà dalla sede del Comune ed arriverà all’area 3 innestandosi sul ponte carrabile e ciclopedonale previsto per il collegamento dall’area 1 all’area 3.</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pavimentazione sarà realizzata con materiale lapideo simile a quello  usato per i marciapiedi esistenti lungo la provinciale 64.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L’illuminazione sarà realizzata con lampioni alimentati da pannelli solari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Per la realizzazione del marciapiede sarà necessario prevedere un accordo con i proprietari dei lotti di terreno che saranno parzialmente occupati.</a:t>
            </a:r>
            <a:endParaRPr lang="it-IT" sz="1200" b="0" strike="noStrike" spc="-1" dirty="0">
              <a:latin typeface="Arial"/>
            </a:endParaRPr>
          </a:p>
        </p:txBody>
      </p:sp>
      <p:sp>
        <p:nvSpPr>
          <p:cNvPr id="435" name="CustomShape 5"/>
          <p:cNvSpPr/>
          <p:nvPr/>
        </p:nvSpPr>
        <p:spPr>
          <a:xfrm>
            <a:off x="4089861" y="1479665"/>
            <a:ext cx="2360815" cy="734845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36" name="CustomShape 6"/>
          <p:cNvSpPr/>
          <p:nvPr/>
        </p:nvSpPr>
        <p:spPr>
          <a:xfrm>
            <a:off x="1243683" y="6766558"/>
            <a:ext cx="1449641" cy="1512917"/>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4" name="CustomShape 2"/>
          <p:cNvSpPr/>
          <p:nvPr/>
        </p:nvSpPr>
        <p:spPr>
          <a:xfrm>
            <a:off x="471420" y="527280"/>
            <a:ext cx="4034078" cy="64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nSpc>
                <a:spcPct val="90000"/>
              </a:lnSpc>
            </a:pPr>
            <a:r>
              <a:rPr lang="it-IT" sz="1800" b="1" strike="noStrike" spc="-1" dirty="0">
                <a:solidFill>
                  <a:srgbClr val="000000"/>
                </a:solidFill>
                <a:latin typeface="Century Gothic"/>
              </a:rPr>
              <a:t>1 a-INQUADRAMENTO GEOGRAFICO</a:t>
            </a:r>
            <a:endParaRPr lang="it-IT" sz="1800" b="0" strike="noStrike" spc="-1" dirty="0">
              <a:latin typeface="Arial"/>
            </a:endParaRPr>
          </a:p>
        </p:txBody>
      </p:sp>
      <p:sp>
        <p:nvSpPr>
          <p:cNvPr id="175" name="CustomShape 3"/>
          <p:cNvSpPr/>
          <p:nvPr/>
        </p:nvSpPr>
        <p:spPr>
          <a:xfrm>
            <a:off x="471420" y="1307280"/>
            <a:ext cx="5164609" cy="761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1100" b="0" strike="noStrike" spc="-1" dirty="0">
                <a:solidFill>
                  <a:srgbClr val="000000"/>
                </a:solidFill>
                <a:latin typeface="Century Gothic"/>
              </a:rPr>
              <a:t>COORDINATE GPS : 43°52’01,98’’ N – 7°32’53,42’’ E</a:t>
            </a:r>
            <a:endParaRPr lang="it-IT" sz="1100" b="0" strike="noStrike" spc="-1" dirty="0">
              <a:latin typeface="Arial"/>
            </a:endParaRPr>
          </a:p>
          <a:p>
            <a:pPr algn="ctr">
              <a:lnSpc>
                <a:spcPct val="100000"/>
              </a:lnSpc>
              <a:spcBef>
                <a:spcPts val="1001"/>
              </a:spcBef>
            </a:pPr>
            <a:endParaRPr lang="it-IT" sz="1100" b="0" strike="noStrike" spc="-1" dirty="0">
              <a:latin typeface="Arial"/>
            </a:endParaRPr>
          </a:p>
          <a:p>
            <a:pPr>
              <a:lnSpc>
                <a:spcPct val="100000"/>
              </a:lnSpc>
              <a:spcBef>
                <a:spcPts val="1001"/>
              </a:spcBef>
            </a:pPr>
            <a:endParaRPr lang="it-IT" sz="1100" b="0" strike="noStrike" spc="-1" dirty="0">
              <a:latin typeface="Arial"/>
            </a:endParaRPr>
          </a:p>
          <a:p>
            <a:pPr algn="ctr">
              <a:lnSpc>
                <a:spcPct val="100000"/>
              </a:lnSpc>
              <a:spcBef>
                <a:spcPts val="1001"/>
              </a:spcBef>
            </a:pPr>
            <a:endParaRPr lang="it-IT" sz="1100" b="0" strike="noStrike" spc="-1" dirty="0">
              <a:latin typeface="Arial"/>
            </a:endParaRPr>
          </a:p>
        </p:txBody>
      </p:sp>
      <p:sp>
        <p:nvSpPr>
          <p:cNvPr id="177" name="CustomShape 4"/>
          <p:cNvSpPr/>
          <p:nvPr/>
        </p:nvSpPr>
        <p:spPr>
          <a:xfrm>
            <a:off x="847898" y="1813255"/>
            <a:ext cx="5419898" cy="3639894"/>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78" name="CustomShape 5"/>
          <p:cNvSpPr/>
          <p:nvPr/>
        </p:nvSpPr>
        <p:spPr>
          <a:xfrm>
            <a:off x="798023" y="5669280"/>
            <a:ext cx="5602778" cy="3502700"/>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179" name="Immagine 9" descr="Immagine che contiene cibo, stanza&#10;&#10;Descrizione generata automaticamente"/>
          <p:cNvPicPr/>
          <p:nvPr/>
        </p:nvPicPr>
        <p:blipFill>
          <a:blip r:embed="rId4" cstate="print"/>
          <a:stretch/>
        </p:blipFill>
        <p:spPr>
          <a:xfrm>
            <a:off x="5384763" y="398210"/>
            <a:ext cx="982786" cy="1314211"/>
          </a:xfrm>
          <a:prstGeom prst="rect">
            <a:avLst/>
          </a:prstGeom>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7"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39" name="Immagine 4" descr="Immagine che contiene cibo, stanza&#10;&#10;Descrizione generata automaticamente"/>
          <p:cNvPicPr/>
          <p:nvPr/>
        </p:nvPicPr>
        <p:blipFill>
          <a:blip r:embed="rId2" cstate="print"/>
          <a:stretch/>
        </p:blipFill>
        <p:spPr>
          <a:xfrm>
            <a:off x="2909454" y="8512233"/>
            <a:ext cx="980902" cy="1174420"/>
          </a:xfrm>
          <a:prstGeom prst="rect">
            <a:avLst/>
          </a:prstGeom>
          <a:ln>
            <a:noFill/>
          </a:ln>
        </p:spPr>
      </p:pic>
      <p:sp>
        <p:nvSpPr>
          <p:cNvPr id="440" name="CustomShape 2"/>
          <p:cNvSpPr/>
          <p:nvPr/>
        </p:nvSpPr>
        <p:spPr>
          <a:xfrm>
            <a:off x="0" y="249382"/>
            <a:ext cx="6858000" cy="6756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400" b="1" strike="noStrike" spc="-1" dirty="0">
                <a:solidFill>
                  <a:srgbClr val="3280C6"/>
                </a:solidFill>
                <a:latin typeface="Century Gothic"/>
              </a:rPr>
              <a:t>CAPITOLO 2</a:t>
            </a:r>
            <a:br>
              <a:rPr dirty="0"/>
            </a:br>
            <a:br>
              <a:rPr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 – punto 2</a:t>
            </a:r>
            <a:endParaRPr lang="it-IT" sz="1400" b="0" strike="noStrike" spc="-1" dirty="0">
              <a:latin typeface="Arial"/>
            </a:endParaRPr>
          </a:p>
        </p:txBody>
      </p:sp>
      <p:sp>
        <p:nvSpPr>
          <p:cNvPr id="441" name="CustomShape 3"/>
          <p:cNvSpPr/>
          <p:nvPr/>
        </p:nvSpPr>
        <p:spPr>
          <a:xfrm>
            <a:off x="3857106" y="1313411"/>
            <a:ext cx="2560320" cy="7065904"/>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42" name="CustomShape 4"/>
          <p:cNvSpPr/>
          <p:nvPr/>
        </p:nvSpPr>
        <p:spPr>
          <a:xfrm>
            <a:off x="641494" y="5582932"/>
            <a:ext cx="2833226" cy="2609360"/>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43" name="CustomShape 5"/>
          <p:cNvSpPr/>
          <p:nvPr/>
        </p:nvSpPr>
        <p:spPr>
          <a:xfrm>
            <a:off x="681643" y="1213658"/>
            <a:ext cx="2788450" cy="56878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L’area del punto è una lotto di terreno di proprietà della Comunità Montana.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Presenta una superficie di circa 1500 mq. Ad oggi non è coltivata e trova presenti esemplari di piante d’ulivo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Questa area presenta caratteristiche tali da valutare una sua conversione in parco giochi per i bambini. La sua vicinanza al nuovo plesso scolastico ne vedrebbe sfruttate tutte le sue potenzialità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Si caratterizza per due possibili entrate , a sud con una strada carrabile e a nord con una scala che passa sotto un portale che sarà restaurato riportando in loco il mosaico che lo caratterizzava.</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4"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46" name="Immagine 4" descr="Immagine che contiene cibo, stanza&#10;&#10;Descrizione generata automaticamente"/>
          <p:cNvPicPr/>
          <p:nvPr/>
        </p:nvPicPr>
        <p:blipFill>
          <a:blip r:embed="rId2" cstate="print"/>
          <a:stretch/>
        </p:blipFill>
        <p:spPr>
          <a:xfrm>
            <a:off x="2670964" y="8695113"/>
            <a:ext cx="970009" cy="1210887"/>
          </a:xfrm>
          <a:prstGeom prst="rect">
            <a:avLst/>
          </a:prstGeom>
          <a:ln>
            <a:noFill/>
          </a:ln>
        </p:spPr>
      </p:pic>
      <p:sp>
        <p:nvSpPr>
          <p:cNvPr id="447" name="CustomShape 2"/>
          <p:cNvSpPr/>
          <p:nvPr/>
        </p:nvSpPr>
        <p:spPr>
          <a:xfrm>
            <a:off x="0" y="216131"/>
            <a:ext cx="6857999" cy="7198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br>
              <a:rPr dirty="0"/>
            </a:br>
            <a:br>
              <a:rPr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 – punto 3</a:t>
            </a:r>
            <a:endParaRPr lang="it-IT" sz="1400" b="0" strike="noStrike" spc="-1" dirty="0">
              <a:latin typeface="Arial"/>
            </a:endParaRPr>
          </a:p>
        </p:txBody>
      </p:sp>
      <p:sp>
        <p:nvSpPr>
          <p:cNvPr id="448" name="CustomShape 3"/>
          <p:cNvSpPr/>
          <p:nvPr/>
        </p:nvSpPr>
        <p:spPr>
          <a:xfrm>
            <a:off x="581891" y="1163782"/>
            <a:ext cx="3208713" cy="75434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8500"/>
          </a:bodyPr>
          <a:lstStyle/>
          <a:p>
            <a:pPr algn="just">
              <a:lnSpc>
                <a:spcPct val="100000"/>
              </a:lnSpc>
              <a:spcBef>
                <a:spcPts val="1001"/>
              </a:spcBef>
            </a:pPr>
            <a:r>
              <a:rPr lang="it-IT" sz="1200" b="0" strike="noStrike" spc="-1" dirty="0">
                <a:solidFill>
                  <a:srgbClr val="000000"/>
                </a:solidFill>
                <a:latin typeface="Century Gothic"/>
              </a:rPr>
              <a:t>Il punto 4 ha un’importanza strategica alta poiché si pone l’obbiettivo di mettere in sicurezza l’accesso pedonale  al nuovo plesso scolastico.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 situazione attuale presenta un percorso pedonale in sicurezza sino al muro di delimitazione del cimitero che si estende a sud, lungo la provinciale. La sagoma curvilinea del muro impedisce il proseguimento del marciapiede poiché ciò comporterebbe una diminuzione della larghezza della sede stradale che già oggi presenta una misura limite.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questo motivo si propone di realizzare il nuovo marciapiede sul lato opposto. Per un certo tratto è presente una rientranza del muro che consentirebbe di realizzare il marciapiede con  la larghezza minima di 1 </a:t>
            </a:r>
            <a:r>
              <a:rPr lang="it-IT" sz="1200" b="0" strike="noStrike" spc="-1" dirty="0" err="1">
                <a:solidFill>
                  <a:srgbClr val="000000"/>
                </a:solidFill>
                <a:latin typeface="Century Gothic"/>
              </a:rPr>
              <a:t>mt</a:t>
            </a:r>
            <a:r>
              <a:rPr lang="it-IT" sz="1200" b="0" strike="noStrike" spc="-1" dirty="0">
                <a:solidFill>
                  <a:srgbClr val="000000"/>
                </a:solidFill>
                <a:latin typeface="Century Gothic"/>
              </a:rPr>
              <a:t>.</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Proseguendo su questo lato troviamo il muro di confine con il lotto che ospiterà il nuovo plesso scolastico, i n questo caso si può valutare la demolizione dello stesso ed un suo arretramento, rispetto alla provinciale, che garantisca prosecuzione del percorso pedonale con una larghezza maggiore.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Al fine di garantire un buona sicurezza per l’attraversamento si propone la realizzazione di un passaggio pedonale rialzato con un semaforo a chiamata. </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
        <p:nvSpPr>
          <p:cNvPr id="449" name="CustomShape 4"/>
          <p:cNvSpPr/>
          <p:nvPr/>
        </p:nvSpPr>
        <p:spPr>
          <a:xfrm>
            <a:off x="3990109" y="1180406"/>
            <a:ext cx="2477193" cy="7398329"/>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52" name="Immagine 4" descr="Immagine che contiene cibo, stanza&#10;&#10;Descrizione generata automaticamente"/>
          <p:cNvPicPr/>
          <p:nvPr/>
        </p:nvPicPr>
        <p:blipFill>
          <a:blip r:embed="rId2" cstate="print"/>
          <a:stretch/>
        </p:blipFill>
        <p:spPr>
          <a:xfrm>
            <a:off x="3053105" y="8462355"/>
            <a:ext cx="970255" cy="1210887"/>
          </a:xfrm>
          <a:prstGeom prst="rect">
            <a:avLst/>
          </a:prstGeom>
          <a:ln>
            <a:noFill/>
          </a:ln>
        </p:spPr>
      </p:pic>
      <p:sp>
        <p:nvSpPr>
          <p:cNvPr id="453" name="CustomShape 2"/>
          <p:cNvSpPr/>
          <p:nvPr/>
        </p:nvSpPr>
        <p:spPr>
          <a:xfrm>
            <a:off x="3990108" y="1330075"/>
            <a:ext cx="2543695" cy="7032527"/>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54" name="CustomShape 3"/>
          <p:cNvSpPr/>
          <p:nvPr/>
        </p:nvSpPr>
        <p:spPr>
          <a:xfrm>
            <a:off x="711690" y="6525337"/>
            <a:ext cx="2413895" cy="2053398"/>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55" name="CustomShape 4"/>
          <p:cNvSpPr/>
          <p:nvPr/>
        </p:nvSpPr>
        <p:spPr>
          <a:xfrm>
            <a:off x="798023" y="3914431"/>
            <a:ext cx="2360814" cy="2270238"/>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56" name="CustomShape 5"/>
          <p:cNvSpPr/>
          <p:nvPr/>
        </p:nvSpPr>
        <p:spPr>
          <a:xfrm>
            <a:off x="0" y="249382"/>
            <a:ext cx="6857999" cy="6611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2</a:t>
            </a:r>
            <a:br>
              <a:rPr dirty="0"/>
            </a:br>
            <a:br>
              <a:rPr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 – punto 4</a:t>
            </a:r>
            <a:endParaRPr lang="it-IT" sz="1400" b="0" strike="noStrike" spc="-1" dirty="0">
              <a:latin typeface="Arial"/>
            </a:endParaRPr>
          </a:p>
        </p:txBody>
      </p:sp>
      <p:sp>
        <p:nvSpPr>
          <p:cNvPr id="457" name="CustomShape 6"/>
          <p:cNvSpPr/>
          <p:nvPr/>
        </p:nvSpPr>
        <p:spPr>
          <a:xfrm>
            <a:off x="415637" y="1230284"/>
            <a:ext cx="3275214" cy="49795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Il punto 5, ex strada provinciale, richiede un intervento di riqualificazione del verde esistente con ‘inserimento di varietà endemiche, come al punto 2 della zona nord.</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Questa scelta è data per caratterizzare e segnare visivamente ai turisti i due punti di accesso al Comune.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Scelte di essenze vegetali e di eventuali elementi di arredo urbano o artistico devono essere valutate tenendo in considerazione il  principio sopra esposto.</a:t>
            </a:r>
            <a:endParaRPr lang="it-IT" sz="120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4877681871588.jpeg"/>
          <p:cNvPicPr>
            <a:picLocks noChangeAspect="1"/>
          </p:cNvPicPr>
          <p:nvPr/>
        </p:nvPicPr>
        <p:blipFill>
          <a:blip r:embed="rId2" cstate="print"/>
          <a:stretch>
            <a:fillRect/>
          </a:stretch>
        </p:blipFill>
        <p:spPr>
          <a:xfrm>
            <a:off x="304800" y="2686051"/>
            <a:ext cx="6218305" cy="411099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60" name="Immagine 5" descr="Immagine che contiene cibo, stanza&#10;&#10;Descrizione generata automaticamente"/>
          <p:cNvPicPr/>
          <p:nvPr/>
        </p:nvPicPr>
        <p:blipFill>
          <a:blip r:embed="rId2" cstate="print"/>
          <a:stretch/>
        </p:blipFill>
        <p:spPr>
          <a:xfrm>
            <a:off x="2955804" y="8639662"/>
            <a:ext cx="1067555" cy="1016956"/>
          </a:xfrm>
          <a:prstGeom prst="rect">
            <a:avLst/>
          </a:prstGeom>
          <a:ln>
            <a:noFill/>
          </a:ln>
        </p:spPr>
      </p:pic>
      <p:sp>
        <p:nvSpPr>
          <p:cNvPr id="461" name="CustomShape 2"/>
          <p:cNvSpPr/>
          <p:nvPr/>
        </p:nvSpPr>
        <p:spPr>
          <a:xfrm>
            <a:off x="0" y="224006"/>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2</a:t>
            </a:r>
            <a:br>
              <a:rPr dirty="0"/>
            </a:br>
            <a:br>
              <a:rPr dirty="0"/>
            </a:br>
            <a:r>
              <a:rPr lang="it-IT" sz="1400" b="1" strike="noStrike" spc="-1" dirty="0">
                <a:solidFill>
                  <a:srgbClr val="000000"/>
                </a:solidFill>
                <a:latin typeface="Century Gothic"/>
              </a:rPr>
              <a:t>A4 – </a:t>
            </a:r>
            <a:r>
              <a:rPr lang="it-IT" sz="1400" b="0" strike="noStrike" spc="-1" dirty="0">
                <a:solidFill>
                  <a:srgbClr val="000000"/>
                </a:solidFill>
                <a:latin typeface="Century Gothic"/>
              </a:rPr>
              <a:t>strada castello</a:t>
            </a:r>
            <a:endParaRPr lang="it-IT" sz="1400" b="0" strike="noStrike" spc="-1" dirty="0">
              <a:latin typeface="Arial"/>
            </a:endParaRPr>
          </a:p>
        </p:txBody>
      </p:sp>
      <p:sp>
        <p:nvSpPr>
          <p:cNvPr id="462" name="CustomShape 3"/>
          <p:cNvSpPr/>
          <p:nvPr/>
        </p:nvSpPr>
        <p:spPr>
          <a:xfrm>
            <a:off x="1537327" y="4871258"/>
            <a:ext cx="3849320" cy="3574473"/>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63" name="CustomShape 4"/>
          <p:cNvSpPr/>
          <p:nvPr/>
        </p:nvSpPr>
        <p:spPr>
          <a:xfrm>
            <a:off x="748146" y="1172896"/>
            <a:ext cx="5303520" cy="45462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Ultimo punto di analisi e proposta di intervento del </a:t>
            </a:r>
            <a:r>
              <a:rPr lang="it-IT" sz="1200" b="0" strike="noStrike" spc="-1" dirty="0" err="1">
                <a:solidFill>
                  <a:srgbClr val="000000"/>
                </a:solidFill>
                <a:latin typeface="Century Gothic"/>
                <a:ea typeface="DejaVu Sans"/>
              </a:rPr>
              <a:t>Masterplan</a:t>
            </a:r>
            <a:r>
              <a:rPr lang="it-IT" sz="1200" b="0" strike="noStrike" spc="-1" dirty="0">
                <a:solidFill>
                  <a:srgbClr val="000000"/>
                </a:solidFill>
                <a:latin typeface="Century Gothic"/>
                <a:ea typeface="DejaVu Sans"/>
              </a:rPr>
              <a:t> ha per oggetto la realizzazione di una strada di servizio al Castello dei Doria.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sempre maggiore </a:t>
            </a:r>
            <a:r>
              <a:rPr lang="it-IT" sz="1200" b="0" strike="noStrike" spc="-1" dirty="0" err="1">
                <a:solidFill>
                  <a:srgbClr val="000000"/>
                </a:solidFill>
                <a:latin typeface="Century Gothic"/>
                <a:ea typeface="DejaVu Sans"/>
              </a:rPr>
              <a:t>attrattività</a:t>
            </a:r>
            <a:r>
              <a:rPr lang="it-IT" sz="1200" b="0" strike="noStrike" spc="-1" dirty="0">
                <a:solidFill>
                  <a:srgbClr val="000000"/>
                </a:solidFill>
                <a:latin typeface="Century Gothic"/>
                <a:ea typeface="DejaVu Sans"/>
              </a:rPr>
              <a:t> del Castello e la sua potenzialità espressa durante l’evento Monet del 2019 ha messo in evidenza una reale necessità di realizzare un collegamento carrabile nella parte retrostante il Castello anche alla luce del  suo difficile accesso dai </a:t>
            </a:r>
            <a:r>
              <a:rPr lang="it-IT" sz="1200" b="0" strike="noStrike" spc="-1" dirty="0" err="1">
                <a:solidFill>
                  <a:srgbClr val="000000"/>
                </a:solidFill>
                <a:latin typeface="Century Gothic"/>
                <a:ea typeface="DejaVu Sans"/>
              </a:rPr>
              <a:t>carrugi</a:t>
            </a:r>
            <a:r>
              <a:rPr lang="it-IT" sz="1200" b="0" strike="noStrike" spc="-1" dirty="0">
                <a:solidFill>
                  <a:srgbClr val="000000"/>
                </a:solidFill>
                <a:latin typeface="Century Gothic"/>
                <a:ea typeface="DejaVu Sans"/>
              </a:rPr>
              <a:t> che attraversano il borgo.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situazione attuale presenta una strada esistente (verde), la provinciale 52, la quale copre quasi la metà del percorso totale, per completare la strada si rende necessario la realizzazione di una nuova strada ( azzurra) ad una corsia a senso alternato. I due tratti di strada dovranno essere collegati da un piccolo ponte(rosso) , preferibilmente in struttura prefabbricata.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Tutto il nuovo percorso è stato valutato per il passaggio di un furgone passo lungo; la strada sarà illuminata con lampioni a pannelli solari e particolare attenzione sarà data alla </a:t>
            </a:r>
            <a:r>
              <a:rPr lang="it-IT" sz="1200" b="0" strike="noStrike" spc="-1" dirty="0" err="1">
                <a:solidFill>
                  <a:srgbClr val="000000"/>
                </a:solidFill>
                <a:latin typeface="Century Gothic"/>
                <a:ea typeface="DejaVu Sans"/>
              </a:rPr>
              <a:t>regimentazione</a:t>
            </a:r>
            <a:r>
              <a:rPr lang="it-IT" sz="1200" b="0" strike="noStrike" spc="-1" dirty="0">
                <a:solidFill>
                  <a:srgbClr val="000000"/>
                </a:solidFill>
                <a:latin typeface="Century Gothic"/>
                <a:ea typeface="DejaVu Sans"/>
              </a:rPr>
              <a:t> delle acque meteoriche. </a:t>
            </a:r>
            <a:endParaRPr lang="it-IT" sz="1200" b="0" strike="noStrike"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4"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66" name="Immagine 4" descr="Immagine che contiene cibo, stanza&#10;&#10;Descrizione generata automaticamente"/>
          <p:cNvPicPr/>
          <p:nvPr/>
        </p:nvPicPr>
        <p:blipFill>
          <a:blip r:embed="rId2" cstate="print"/>
          <a:stretch/>
        </p:blipFill>
        <p:spPr>
          <a:xfrm>
            <a:off x="3122061" y="8495607"/>
            <a:ext cx="934550" cy="1144386"/>
          </a:xfrm>
          <a:prstGeom prst="rect">
            <a:avLst/>
          </a:prstGeom>
          <a:ln>
            <a:noFill/>
          </a:ln>
        </p:spPr>
      </p:pic>
      <p:sp>
        <p:nvSpPr>
          <p:cNvPr id="467" name="CustomShape 2"/>
          <p:cNvSpPr/>
          <p:nvPr/>
        </p:nvSpPr>
        <p:spPr>
          <a:xfrm>
            <a:off x="1" y="485027"/>
            <a:ext cx="6857999"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2</a:t>
            </a:r>
            <a:br>
              <a:rPr dirty="0"/>
            </a:br>
            <a:br>
              <a:rPr dirty="0"/>
            </a:br>
            <a:r>
              <a:rPr lang="it-IT" sz="1400" b="1" strike="noStrike" spc="-1" dirty="0">
                <a:solidFill>
                  <a:srgbClr val="000000"/>
                </a:solidFill>
                <a:latin typeface="Century Gothic"/>
              </a:rPr>
              <a:t>CONCLUSIONI </a:t>
            </a:r>
            <a:endParaRPr lang="it-IT" sz="1400" b="0" strike="noStrike" spc="-1" dirty="0">
              <a:latin typeface="Arial"/>
            </a:endParaRPr>
          </a:p>
        </p:txBody>
      </p:sp>
      <p:sp>
        <p:nvSpPr>
          <p:cNvPr id="468" name="CustomShape 3"/>
          <p:cNvSpPr/>
          <p:nvPr/>
        </p:nvSpPr>
        <p:spPr>
          <a:xfrm>
            <a:off x="897774" y="1579417"/>
            <a:ext cx="5386649" cy="70923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Nel capitolo abbiamo in esame tre zone specifiche del territorio comunale di Dolceacqua; esse pur </a:t>
            </a:r>
            <a:r>
              <a:rPr lang="it-IT" sz="1200" b="0" strike="noStrike" spc="-1" dirty="0" err="1">
                <a:solidFill>
                  <a:srgbClr val="000000"/>
                </a:solidFill>
                <a:latin typeface="Century Gothic"/>
                <a:ea typeface="DejaVu Sans"/>
              </a:rPr>
              <a:t>prevendendo</a:t>
            </a:r>
            <a:r>
              <a:rPr lang="it-IT" sz="1200" b="0" strike="noStrike" spc="-1" dirty="0">
                <a:solidFill>
                  <a:srgbClr val="000000"/>
                </a:solidFill>
                <a:latin typeface="Century Gothic"/>
                <a:ea typeface="DejaVu Sans"/>
              </a:rPr>
              <a:t> interventi di minor entità economica ed impatto urbanistico rappresentano parte integrante di un processo organico di riqualificazione urbana che si prefigge un miglioramento dei servizi sia al cittadino che al turista.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Sarebbe un errore  valutare gli interventi per le zone nord/sud/strada castello opere secondarie.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Al contrario , esse sono parte omogenea dello sviluppo completo di questo </a:t>
            </a:r>
            <a:r>
              <a:rPr lang="it-IT" sz="1200" b="0" strike="noStrike" spc="-1" dirty="0" err="1">
                <a:solidFill>
                  <a:srgbClr val="000000"/>
                </a:solidFill>
                <a:latin typeface="Century Gothic"/>
                <a:ea typeface="DejaVu Sans"/>
              </a:rPr>
              <a:t>Masterplan</a:t>
            </a:r>
            <a:r>
              <a:rPr lang="it-IT" sz="1200" b="0" strike="noStrike" spc="-1" dirty="0">
                <a:solidFill>
                  <a:srgbClr val="000000"/>
                </a:solidFill>
                <a:latin typeface="Century Gothic"/>
                <a:ea typeface="DejaVu Sans"/>
              </a:rPr>
              <a:t>, si differenziano solo per i costi, più contenuti e per i tempi di realizzazione.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Alcune di esse sono interventi di riqualificazione di aree che ad oggi sono sotto valorizzate, altre invece hanno una notevole importanza di miglioramento dei servizi al cittadino e quindi alla sua migliore qualità di vivibilità del Comune ( vedi nuova bretella per Via Circonvallazione ed i nuovi marciapiedi sia per la zona nord che per quella sud.</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In ultimo, la nuova strada di collegamento al Castello proietta il luogo in nuovi e arditi progetti culturali dove la limitazione attuale del percorso di accesso per il borgo ha visto limitare le scelte ad un più ridotto ventaglio di opportunità.</a:t>
            </a:r>
            <a:endParaRPr lang="it-IT" sz="1200" b="0" strike="noStrike" spc="-1" dirty="0">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91206_230717.jpg"/>
          <p:cNvPicPr>
            <a:picLocks noChangeAspect="1"/>
          </p:cNvPicPr>
          <p:nvPr/>
        </p:nvPicPr>
        <p:blipFill>
          <a:blip r:embed="rId2" cstate="print"/>
          <a:stretch>
            <a:fillRect/>
          </a:stretch>
        </p:blipFill>
        <p:spPr>
          <a:xfrm>
            <a:off x="335280" y="2380443"/>
            <a:ext cx="6049457" cy="453851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73" name="Immagine 4" descr="Immagine che contiene cibo, stanza&#10;&#10;Descrizione generata automaticamente"/>
          <p:cNvPicPr/>
          <p:nvPr/>
        </p:nvPicPr>
        <p:blipFill>
          <a:blip r:embed="rId2" cstate="print"/>
          <a:stretch/>
        </p:blipFill>
        <p:spPr>
          <a:xfrm>
            <a:off x="2955806" y="8611985"/>
            <a:ext cx="934549" cy="1061257"/>
          </a:xfrm>
          <a:prstGeom prst="rect">
            <a:avLst/>
          </a:prstGeom>
          <a:ln>
            <a:noFill/>
          </a:ln>
        </p:spPr>
      </p:pic>
      <p:sp>
        <p:nvSpPr>
          <p:cNvPr id="474" name="CustomShape 2"/>
          <p:cNvSpPr/>
          <p:nvPr/>
        </p:nvSpPr>
        <p:spPr>
          <a:xfrm>
            <a:off x="631767" y="1254599"/>
            <a:ext cx="5453150" cy="53290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100" b="1" strike="noStrike" spc="-1" dirty="0">
                <a:solidFill>
                  <a:srgbClr val="000000"/>
                </a:solidFill>
                <a:latin typeface="Century Gothic"/>
              </a:rPr>
              <a:t>area numero 4:</a:t>
            </a:r>
            <a:endParaRPr lang="it-IT" sz="11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L’area 4 ha caratteristiche che la collocano nel segmento lungo tempo. In questo caso particolare l’intera area della scuola, che è nella totale disposizione del Comune di Dolceacqua, vista la sua centralità, pone in essere una specifica volontà dell’amministrazione che la nuova destinazione d’uso del fabbricato sia adibito ad Albergo. Per questo motivo sarà importante sia individuare possibili investitori , sia nella fase successiva comprendere quali siano le volontà da parte degli stessi per la tipologia di parcheggio , che sarà totalmente a carico dei nuovi soggetti attuatori. Ad oggi , per il </a:t>
            </a:r>
            <a:r>
              <a:rPr lang="it-IT" sz="1200" b="0" strike="noStrike" spc="-1" dirty="0" err="1">
                <a:solidFill>
                  <a:srgbClr val="000000"/>
                </a:solidFill>
                <a:latin typeface="Century Gothic"/>
              </a:rPr>
              <a:t>masterplan</a:t>
            </a:r>
            <a:r>
              <a:rPr lang="it-IT" sz="1200" b="0" strike="noStrike" spc="-1" dirty="0">
                <a:solidFill>
                  <a:srgbClr val="000000"/>
                </a:solidFill>
                <a:latin typeface="Century Gothic"/>
              </a:rPr>
              <a:t> , si ipotizzano due scenari differenti che qui di seguito saranno esposti.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 motivazione per la quale questa area viene catalogata nel lungo termine è dovuta al fatto che essa è strettamente correlata all’iter e alla realizzazione della nuova scuola. Ad oggi l’iter progettuale del nuovo complesso scolastico è nella fase del progetto preliminare. Grazie a questo il Comune di Dolceacqua è in graduatoria per il finanziamento ministeriale per la sua realizzazione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L’intervento nell’area 4 potrà essere realizzato solo nel momento in cui il nuovo plesso potrà essere realizzato. La destinazione d’uso  della scuola attuale del Comune di Dolceacqua, nelle intenzioni dell’Amministrazione, è che si trasformi in struttura ricettiva turistica alberghiera, vista l’assenza sul territorio comunale di strutture simili.</a:t>
            </a:r>
            <a:endParaRPr lang="it-IT" sz="12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p:txBody>
      </p:sp>
      <p:sp>
        <p:nvSpPr>
          <p:cNvPr id="475" name="CustomShape 3"/>
          <p:cNvSpPr/>
          <p:nvPr/>
        </p:nvSpPr>
        <p:spPr>
          <a:xfrm>
            <a:off x="0" y="270321"/>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br>
              <a:rPr dirty="0"/>
            </a:b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76" name="CustomShape 4"/>
          <p:cNvSpPr/>
          <p:nvPr/>
        </p:nvSpPr>
        <p:spPr>
          <a:xfrm>
            <a:off x="1852849" y="5902037"/>
            <a:ext cx="3201290" cy="2610196"/>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7"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79" name="Immagine 4" descr="Immagine che contiene cibo, stanza&#10;&#10;Descrizione generata automaticamente"/>
          <p:cNvPicPr/>
          <p:nvPr/>
        </p:nvPicPr>
        <p:blipFill>
          <a:blip r:embed="rId2" cstate="print"/>
          <a:stretch/>
        </p:blipFill>
        <p:spPr>
          <a:xfrm>
            <a:off x="2793077" y="8163098"/>
            <a:ext cx="980902" cy="1144136"/>
          </a:xfrm>
          <a:prstGeom prst="rect">
            <a:avLst/>
          </a:prstGeom>
          <a:ln>
            <a:noFill/>
          </a:ln>
        </p:spPr>
      </p:pic>
      <p:sp>
        <p:nvSpPr>
          <p:cNvPr id="480" name="CustomShape 2"/>
          <p:cNvSpPr/>
          <p:nvPr/>
        </p:nvSpPr>
        <p:spPr>
          <a:xfrm>
            <a:off x="0" y="318773"/>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br>
              <a:rPr dirty="0"/>
            </a:b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81" name="CustomShape 3"/>
          <p:cNvSpPr/>
          <p:nvPr/>
        </p:nvSpPr>
        <p:spPr>
          <a:xfrm>
            <a:off x="212066" y="1130531"/>
            <a:ext cx="4310058" cy="76349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algn="just">
              <a:lnSpc>
                <a:spcPct val="100000"/>
              </a:lnSpc>
              <a:spcBef>
                <a:spcPts val="1001"/>
              </a:spcBef>
            </a:pPr>
            <a:r>
              <a:rPr lang="it-IT" sz="4800" b="0" strike="noStrike" spc="-1" dirty="0">
                <a:solidFill>
                  <a:srgbClr val="000000"/>
                </a:solidFill>
                <a:latin typeface="Century Gothic"/>
                <a:ea typeface="DejaVu Sans"/>
              </a:rPr>
              <a:t>VIA BARBERIS COLOMBA e VIA SAN MICHELE:</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via degli Artigiani e degli antichi mestieri</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Dalla sua fondazione,  la strada che attraversava l’abitato di Dolceacqua per risalire la Val Nervia,  è quella oggi conosciuta come Via </a:t>
            </a:r>
            <a:r>
              <a:rPr lang="it-IT" sz="4800" b="0" strike="noStrike" spc="-1" dirty="0" err="1">
                <a:solidFill>
                  <a:srgbClr val="000000"/>
                </a:solidFill>
                <a:latin typeface="Century Gothic"/>
                <a:ea typeface="DejaVu Sans"/>
              </a:rPr>
              <a:t>Barberis</a:t>
            </a:r>
            <a:r>
              <a:rPr lang="it-IT" sz="4800" b="0" strike="noStrike" spc="-1" dirty="0">
                <a:solidFill>
                  <a:srgbClr val="000000"/>
                </a:solidFill>
                <a:latin typeface="Century Gothic"/>
                <a:ea typeface="DejaVu Sans"/>
              </a:rPr>
              <a:t> </a:t>
            </a:r>
            <a:r>
              <a:rPr lang="it-IT" sz="4800" b="0" strike="noStrike" spc="-1" dirty="0" err="1">
                <a:solidFill>
                  <a:srgbClr val="000000"/>
                </a:solidFill>
                <a:latin typeface="Century Gothic"/>
                <a:ea typeface="DejaVu Sans"/>
              </a:rPr>
              <a:t>Colomba.In</a:t>
            </a:r>
            <a:r>
              <a:rPr lang="it-IT" sz="4800" b="0" strike="noStrike" spc="-1" dirty="0">
                <a:solidFill>
                  <a:srgbClr val="000000"/>
                </a:solidFill>
                <a:latin typeface="Century Gothic"/>
                <a:ea typeface="DejaVu Sans"/>
              </a:rPr>
              <a:t> questa via si formarono Botteghe ed Artigiani che resistettero ancora a lungo durante la creazione della nuova </a:t>
            </a:r>
            <a:r>
              <a:rPr lang="it-IT" sz="4800" b="0" strike="noStrike" spc="-1" dirty="0" err="1">
                <a:solidFill>
                  <a:srgbClr val="000000"/>
                </a:solidFill>
                <a:latin typeface="Century Gothic"/>
                <a:ea typeface="DejaVu Sans"/>
              </a:rPr>
              <a:t>carozzabile</a:t>
            </a:r>
            <a:r>
              <a:rPr lang="it-IT" sz="4800" b="0" strike="noStrike" spc="-1" dirty="0">
                <a:solidFill>
                  <a:srgbClr val="000000"/>
                </a:solidFill>
                <a:latin typeface="Century Gothic"/>
                <a:ea typeface="DejaVu Sans"/>
              </a:rPr>
              <a:t> a bordo fiume, oggi Via Roma (SP69).Oggi, la vita del Paese, in particolar modo quella turistica, si è spostata lungo la nuova Provinciale e nel centro Storico al di là del Fiume, denominato “</a:t>
            </a:r>
            <a:r>
              <a:rPr lang="it-IT" sz="4800" b="0" strike="noStrike" spc="-1" dirty="0" err="1">
                <a:solidFill>
                  <a:srgbClr val="000000"/>
                </a:solidFill>
                <a:latin typeface="Century Gothic"/>
                <a:ea typeface="DejaVu Sans"/>
              </a:rPr>
              <a:t>Tera</a:t>
            </a:r>
            <a:r>
              <a:rPr lang="it-IT" sz="4800" b="0" strike="noStrike" spc="-1" dirty="0">
                <a:solidFill>
                  <a:srgbClr val="000000"/>
                </a:solidFill>
                <a:latin typeface="Century Gothic"/>
                <a:ea typeface="DejaVu Sans"/>
              </a:rPr>
              <a:t>”.Ma anche Via </a:t>
            </a:r>
            <a:r>
              <a:rPr lang="it-IT" sz="4800" b="0" strike="noStrike" spc="-1" dirty="0" err="1">
                <a:solidFill>
                  <a:srgbClr val="000000"/>
                </a:solidFill>
                <a:latin typeface="Century Gothic"/>
                <a:ea typeface="DejaVu Sans"/>
              </a:rPr>
              <a:t>Barberis</a:t>
            </a:r>
            <a:r>
              <a:rPr lang="it-IT" sz="4800" b="0" strike="noStrike" spc="-1" dirty="0">
                <a:solidFill>
                  <a:srgbClr val="000000"/>
                </a:solidFill>
                <a:latin typeface="Century Gothic"/>
                <a:ea typeface="DejaVu Sans"/>
              </a:rPr>
              <a:t> Colomba, fa parte del centro storico, denominato “Borgo”, anche se più recente rispetto alla “</a:t>
            </a:r>
            <a:r>
              <a:rPr lang="it-IT" sz="4800" b="0" strike="noStrike" spc="-1" dirty="0" err="1">
                <a:solidFill>
                  <a:srgbClr val="000000"/>
                </a:solidFill>
                <a:latin typeface="Century Gothic"/>
                <a:ea typeface="DejaVu Sans"/>
              </a:rPr>
              <a:t>Tera</a:t>
            </a:r>
            <a:r>
              <a:rPr lang="it-IT" sz="4800" b="0" strike="noStrike" spc="-1" dirty="0">
                <a:solidFill>
                  <a:srgbClr val="000000"/>
                </a:solidFill>
                <a:latin typeface="Century Gothic"/>
                <a:ea typeface="DejaVu Sans"/>
              </a:rPr>
              <a:t>” ma ricco ed affascinate sotto l’aspetto </a:t>
            </a:r>
            <a:r>
              <a:rPr lang="it-IT" sz="4800" b="0" strike="noStrike" spc="-1" dirty="0" err="1">
                <a:solidFill>
                  <a:srgbClr val="000000"/>
                </a:solidFill>
                <a:latin typeface="Century Gothic"/>
                <a:ea typeface="DejaVu Sans"/>
              </a:rPr>
              <a:t>architettonico.Con</a:t>
            </a:r>
            <a:r>
              <a:rPr lang="it-IT" sz="4800" b="0" strike="noStrike" spc="-1" dirty="0">
                <a:solidFill>
                  <a:srgbClr val="000000"/>
                </a:solidFill>
                <a:latin typeface="Century Gothic"/>
                <a:ea typeface="DejaVu Sans"/>
              </a:rPr>
              <a:t> questo progetto si intende valorizzare a livello turistico anche questa parte del Paese riqualificandone la zona, e contestualmente, riproporre e recuperare “Antichi Mestieri” ed attività Artigianali, che per contro creerebbero nuova economia e nuova occupazione.</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Il progetto prevede:</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creazione di 10-15 botteghe artigianali</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possibile gestione delle stesse da parte di giovani e studenti delle scuole professionali o di corsi di specializzazione nell’artigianato</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possibilità di vendere al pubblico gli articoli creati</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promozione di un circuito turistico pedonale ad anello che collegherà i due Borghi antichi (Borgo e </a:t>
            </a:r>
            <a:r>
              <a:rPr lang="it-IT" sz="4800" b="0" strike="noStrike" spc="-1" dirty="0" err="1">
                <a:solidFill>
                  <a:srgbClr val="000000"/>
                </a:solidFill>
                <a:latin typeface="Century Gothic"/>
                <a:ea typeface="DejaVu Sans"/>
              </a:rPr>
              <a:t>Tera</a:t>
            </a:r>
            <a:r>
              <a:rPr lang="it-IT" sz="4800" b="0" strike="noStrike" spc="-1" dirty="0">
                <a:solidFill>
                  <a:srgbClr val="000000"/>
                </a:solidFill>
                <a:latin typeface="Century Gothic"/>
                <a:ea typeface="DejaVu Sans"/>
              </a:rPr>
              <a:t>) </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Si ricorda che ha Dolceacqua ogni anno sono in visita </a:t>
            </a:r>
            <a:r>
              <a:rPr lang="it-IT" sz="4800" b="0" strike="noStrike" spc="-1" dirty="0" err="1">
                <a:solidFill>
                  <a:srgbClr val="000000"/>
                </a:solidFill>
                <a:latin typeface="Century Gothic"/>
                <a:ea typeface="DejaVu Sans"/>
              </a:rPr>
              <a:t>ca</a:t>
            </a:r>
            <a:r>
              <a:rPr lang="it-IT" sz="4800" b="0" strike="noStrike" spc="-1" dirty="0">
                <a:solidFill>
                  <a:srgbClr val="000000"/>
                </a:solidFill>
                <a:latin typeface="Century Gothic"/>
                <a:ea typeface="DejaVu Sans"/>
              </a:rPr>
              <a:t> 800 </a:t>
            </a:r>
            <a:r>
              <a:rPr lang="it-IT" sz="4800" b="0" strike="noStrike" spc="-1" dirty="0" err="1">
                <a:solidFill>
                  <a:srgbClr val="000000"/>
                </a:solidFill>
                <a:latin typeface="Century Gothic"/>
                <a:ea typeface="DejaVu Sans"/>
              </a:rPr>
              <a:t>pulman</a:t>
            </a:r>
            <a:r>
              <a:rPr lang="it-IT" sz="4800" b="0" strike="noStrike" spc="-1" dirty="0">
                <a:solidFill>
                  <a:srgbClr val="000000"/>
                </a:solidFill>
                <a:latin typeface="Century Gothic"/>
                <a:ea typeface="DejaVu Sans"/>
              </a:rPr>
              <a:t> oltre ad un numero non precisato di turisti. </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A questi devono essere aggiunti quelli che alla sera a centinai nei fine settimana e durante il periodo estivo vengono a cena nei nostri ristoranti e a quelli che ogni domenica affollano i nostri mercatini mensili.</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Quello che si chiede è di comporre una commissione di studio formata da:</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Comune di Dolceacqua</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Provincia di Imperia</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Camera di Commercio</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Scuole Professionali</a:t>
            </a:r>
            <a:endParaRPr lang="it-IT" sz="4800" b="0" strike="noStrike" spc="-1" dirty="0">
              <a:latin typeface="Arial"/>
            </a:endParaRPr>
          </a:p>
          <a:p>
            <a:pPr algn="just">
              <a:lnSpc>
                <a:spcPct val="100000"/>
              </a:lnSpc>
              <a:spcBef>
                <a:spcPts val="1001"/>
              </a:spcBef>
            </a:pPr>
            <a:endParaRPr lang="it-IT" sz="3600" b="0" strike="noStrike" spc="-1" dirty="0">
              <a:latin typeface="Arial"/>
            </a:endParaRPr>
          </a:p>
        </p:txBody>
      </p:sp>
      <p:sp>
        <p:nvSpPr>
          <p:cNvPr id="482" name="CustomShape 4"/>
          <p:cNvSpPr/>
          <p:nvPr/>
        </p:nvSpPr>
        <p:spPr>
          <a:xfrm>
            <a:off x="4588625" y="1219996"/>
            <a:ext cx="2028306" cy="6494215"/>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3"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85" name="Immagine 4" descr="Immagine che contiene cibo, stanza&#10;&#10;Descrizione generata automaticamente"/>
          <p:cNvPicPr/>
          <p:nvPr/>
        </p:nvPicPr>
        <p:blipFill>
          <a:blip r:embed="rId2" cstate="print"/>
          <a:stretch/>
        </p:blipFill>
        <p:spPr>
          <a:xfrm>
            <a:off x="2756300" y="8578735"/>
            <a:ext cx="984428" cy="1083456"/>
          </a:xfrm>
          <a:prstGeom prst="rect">
            <a:avLst/>
          </a:prstGeom>
          <a:ln>
            <a:noFill/>
          </a:ln>
        </p:spPr>
      </p:pic>
      <p:sp>
        <p:nvSpPr>
          <p:cNvPr id="486" name="CustomShape 2"/>
          <p:cNvSpPr/>
          <p:nvPr/>
        </p:nvSpPr>
        <p:spPr>
          <a:xfrm>
            <a:off x="0" y="336111"/>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br>
              <a:rPr dirty="0"/>
            </a:b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87" name="CustomShape 3"/>
          <p:cNvSpPr/>
          <p:nvPr/>
        </p:nvSpPr>
        <p:spPr>
          <a:xfrm>
            <a:off x="565265" y="1715124"/>
            <a:ext cx="3458095" cy="76283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VIA LIBERAZIONE: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Questa Via è il prolungamento di Piazza Garibaldi, l’idea è di creare una zona ZTL, vista la presenza di molti garage e allo stesso tempo renderla pedonale.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progetto dovrebbe prevedere che il segno architettonico , i materiali della pavimentazione della Piazza proseguano lungo Via Liberazione dando così un segno di continuità con l’intervento già eseguito nella Piazza.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presenza di attività commerciali con i loro </a:t>
            </a:r>
            <a:r>
              <a:rPr lang="it-IT" sz="1200" b="0" strike="noStrike" spc="-1" dirty="0" err="1">
                <a:solidFill>
                  <a:srgbClr val="000000"/>
                </a:solidFill>
                <a:latin typeface="Century Gothic"/>
                <a:ea typeface="DejaVu Sans"/>
              </a:rPr>
              <a:t>dehors</a:t>
            </a:r>
            <a:r>
              <a:rPr lang="it-IT" sz="1200" b="0" strike="noStrike" spc="-1" dirty="0">
                <a:solidFill>
                  <a:srgbClr val="000000"/>
                </a:solidFill>
                <a:latin typeface="Century Gothic"/>
                <a:ea typeface="DejaVu Sans"/>
              </a:rPr>
              <a:t> è spunto anche di un attento studio per l’arredo urbano della via compreso l’inserimento di elementi vegetali , piante, che creino punti d’ombra e mitighino l’effetto materico della pavimentazione in pietra.</a:t>
            </a:r>
            <a:endParaRPr lang="it-IT" sz="1200" b="0" strike="noStrike" spc="-1" dirty="0">
              <a:latin typeface="Arial"/>
            </a:endParaRPr>
          </a:p>
        </p:txBody>
      </p:sp>
      <p:sp>
        <p:nvSpPr>
          <p:cNvPr id="488" name="CustomShape 4"/>
          <p:cNvSpPr/>
          <p:nvPr/>
        </p:nvSpPr>
        <p:spPr>
          <a:xfrm>
            <a:off x="4272743" y="1480608"/>
            <a:ext cx="2128058" cy="7131377"/>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81" name="CustomShape 2"/>
          <p:cNvSpPr/>
          <p:nvPr/>
        </p:nvSpPr>
        <p:spPr>
          <a:xfrm>
            <a:off x="0" y="312000"/>
            <a:ext cx="6858000" cy="57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1 b-CENNI STORICI</a:t>
            </a:r>
            <a:endParaRPr lang="it-IT" sz="1800" b="0" strike="noStrike" spc="-1" dirty="0">
              <a:latin typeface="Arial"/>
            </a:endParaRPr>
          </a:p>
        </p:txBody>
      </p:sp>
      <p:sp>
        <p:nvSpPr>
          <p:cNvPr id="182" name="CustomShape 3"/>
          <p:cNvSpPr/>
          <p:nvPr/>
        </p:nvSpPr>
        <p:spPr>
          <a:xfrm>
            <a:off x="521297" y="857915"/>
            <a:ext cx="6112260" cy="78870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Perché Dolceacqua?</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Il significato popolare del nome del paese, “acqua dolce”, è di antica origine e deriva dal latino “villa </a:t>
            </a:r>
            <a:r>
              <a:rPr lang="it-IT" sz="4400" b="0" strike="noStrike" spc="-1" dirty="0" err="1">
                <a:solidFill>
                  <a:srgbClr val="000000"/>
                </a:solidFill>
                <a:latin typeface="Century Gothic"/>
              </a:rPr>
              <a:t>dulciaca</a:t>
            </a:r>
            <a:r>
              <a:rPr lang="it-IT" sz="4400" b="0" strike="noStrike" spc="-1" dirty="0">
                <a:solidFill>
                  <a:srgbClr val="000000"/>
                </a:solidFill>
                <a:latin typeface="Century Gothic"/>
              </a:rPr>
              <a:t>”, fondo rustico di età romana ottenuto dal nome personale “</a:t>
            </a:r>
            <a:r>
              <a:rPr lang="it-IT" sz="4400" b="0" strike="noStrike" spc="-1" dirty="0" err="1">
                <a:solidFill>
                  <a:srgbClr val="000000"/>
                </a:solidFill>
                <a:latin typeface="Century Gothic"/>
              </a:rPr>
              <a:t>Dulcius</a:t>
            </a:r>
            <a:r>
              <a:rPr lang="it-IT" sz="4400" b="0" strike="noStrike" spc="-1" dirty="0">
                <a:solidFill>
                  <a:srgbClr val="000000"/>
                </a:solidFill>
                <a:latin typeface="Century Gothic"/>
              </a:rPr>
              <a:t>” ( dolce ), trasformato in seguito in “</a:t>
            </a:r>
            <a:r>
              <a:rPr lang="it-IT" sz="4400" b="0" strike="noStrike" spc="-1" dirty="0" err="1">
                <a:solidFill>
                  <a:srgbClr val="000000"/>
                </a:solidFill>
                <a:latin typeface="Century Gothic"/>
              </a:rPr>
              <a:t>Dusäiga</a:t>
            </a:r>
            <a:r>
              <a:rPr lang="it-IT" sz="4400" b="0" strike="noStrike" spc="-1" dirty="0">
                <a:solidFill>
                  <a:srgbClr val="000000"/>
                </a:solidFill>
                <a:latin typeface="Century Gothic"/>
              </a:rPr>
              <a:t>”, attuale nome dialettale, e nella forma “</a:t>
            </a:r>
            <a:r>
              <a:rPr lang="it-IT" sz="4400" b="0" strike="noStrike" spc="-1" dirty="0" err="1">
                <a:solidFill>
                  <a:srgbClr val="000000"/>
                </a:solidFill>
                <a:latin typeface="Century Gothic"/>
              </a:rPr>
              <a:t>Dulcisacqua</a:t>
            </a:r>
            <a:r>
              <a:rPr lang="it-IT" sz="4400" b="0" strike="noStrike" spc="-1" dirty="0">
                <a:solidFill>
                  <a:srgbClr val="000000"/>
                </a:solidFill>
                <a:latin typeface="Century Gothic"/>
              </a:rPr>
              <a:t>”, denominazione ufficiale nei primi documenti del XXII – XIV secolo.</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Un'altra interpretazione accredita l'origine del paese ai Celti, che l'avrebbero chiamato “</a:t>
            </a:r>
            <a:r>
              <a:rPr lang="it-IT" sz="4400" b="0" strike="noStrike" spc="-1" dirty="0" err="1">
                <a:solidFill>
                  <a:srgbClr val="000000"/>
                </a:solidFill>
                <a:latin typeface="Century Gothic"/>
              </a:rPr>
              <a:t>Dussaga</a:t>
            </a:r>
            <a:r>
              <a:rPr lang="it-IT" sz="4400" b="0" strike="noStrike" spc="-1" dirty="0">
                <a:solidFill>
                  <a:srgbClr val="000000"/>
                </a:solidFill>
                <a:latin typeface="Century Gothic"/>
              </a:rPr>
              <a:t>”, modificato poi in </a:t>
            </a:r>
            <a:r>
              <a:rPr lang="it-IT" sz="4400" b="0" strike="noStrike" spc="-1" dirty="0" err="1">
                <a:solidFill>
                  <a:srgbClr val="000000"/>
                </a:solidFill>
                <a:latin typeface="Century Gothic"/>
              </a:rPr>
              <a:t>Dulsàga</a:t>
            </a:r>
            <a:r>
              <a:rPr lang="it-IT" sz="4400" b="0" strike="noStrike" spc="-1" dirty="0">
                <a:solidFill>
                  <a:srgbClr val="000000"/>
                </a:solidFill>
                <a:latin typeface="Century Gothic"/>
              </a:rPr>
              <a:t> e infine in Dolceacqua.</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Le più remote testimonianze del popolamento della zona sono rappresentate dai castellari dell'età del Ferro, rozze fortificazioni in pietra a secco ad anelli murari concentrici che occupavano le alture di coma d'</a:t>
            </a:r>
            <a:r>
              <a:rPr lang="it-IT" sz="4400" b="0" strike="noStrike" spc="-1" dirty="0" err="1">
                <a:solidFill>
                  <a:srgbClr val="000000"/>
                </a:solidFill>
                <a:latin typeface="Century Gothic"/>
              </a:rPr>
              <a:t>Aurin</a:t>
            </a:r>
            <a:r>
              <a:rPr lang="it-IT" sz="4400" b="0" strike="noStrike" spc="-1" dirty="0">
                <a:solidFill>
                  <a:srgbClr val="000000"/>
                </a:solidFill>
                <a:latin typeface="Century Gothic"/>
              </a:rPr>
              <a:t>, cima </a:t>
            </a:r>
            <a:r>
              <a:rPr lang="it-IT" sz="4400" b="0" strike="noStrike" spc="-1" dirty="0" err="1">
                <a:solidFill>
                  <a:srgbClr val="000000"/>
                </a:solidFill>
                <a:latin typeface="Century Gothic"/>
              </a:rPr>
              <a:t>Tramontina</a:t>
            </a:r>
            <a:r>
              <a:rPr lang="it-IT" sz="4400" b="0" strike="noStrike" spc="-1" dirty="0">
                <a:solidFill>
                  <a:srgbClr val="000000"/>
                </a:solidFill>
                <a:latin typeface="Century Gothic"/>
              </a:rPr>
              <a:t>, del monte </a:t>
            </a:r>
            <a:r>
              <a:rPr lang="it-IT" sz="4400" b="0" strike="noStrike" spc="-1" dirty="0" err="1">
                <a:solidFill>
                  <a:srgbClr val="000000"/>
                </a:solidFill>
                <a:latin typeface="Century Gothic"/>
              </a:rPr>
              <a:t>Abellio</a:t>
            </a:r>
            <a:r>
              <a:rPr lang="it-IT" sz="4400" b="0" strike="noStrike" spc="-1" dirty="0">
                <a:solidFill>
                  <a:srgbClr val="000000"/>
                </a:solidFill>
                <a:latin typeface="Century Gothic"/>
              </a:rPr>
              <a:t> lungo lo spartiacque fra le valli Nervia e </a:t>
            </a:r>
            <a:r>
              <a:rPr lang="it-IT" sz="4400" b="0" strike="noStrike" spc="-1" dirty="0" err="1">
                <a:solidFill>
                  <a:srgbClr val="000000"/>
                </a:solidFill>
                <a:latin typeface="Century Gothic"/>
              </a:rPr>
              <a:t>Roia</a:t>
            </a:r>
            <a:r>
              <a:rPr lang="it-IT" sz="4400" b="0" strike="noStrike" spc="-1" dirty="0">
                <a:solidFill>
                  <a:srgbClr val="000000"/>
                </a:solidFill>
                <a:latin typeface="Century Gothic"/>
              </a:rPr>
              <a:t> e di monte </a:t>
            </a:r>
            <a:r>
              <a:rPr lang="it-IT" sz="4400" b="0" strike="noStrike" spc="-1" dirty="0" err="1">
                <a:solidFill>
                  <a:srgbClr val="000000"/>
                </a:solidFill>
                <a:latin typeface="Century Gothic"/>
              </a:rPr>
              <a:t>Morgi</a:t>
            </a:r>
            <a:r>
              <a:rPr lang="it-IT" sz="4400" b="0" strike="noStrike" spc="-1" dirty="0">
                <a:solidFill>
                  <a:srgbClr val="000000"/>
                </a:solidFill>
                <a:latin typeface="Century Gothic"/>
              </a:rPr>
              <a:t> e della Torre dell'</a:t>
            </a:r>
            <a:r>
              <a:rPr lang="it-IT" sz="4400" b="0" strike="noStrike" spc="-1" dirty="0" err="1">
                <a:solidFill>
                  <a:srgbClr val="000000"/>
                </a:solidFill>
                <a:latin typeface="Century Gothic"/>
              </a:rPr>
              <a:t>Alpicella</a:t>
            </a:r>
            <a:r>
              <a:rPr lang="it-IT" sz="4400" b="0" strike="noStrike" spc="-1" dirty="0">
                <a:solidFill>
                  <a:srgbClr val="000000"/>
                </a:solidFill>
                <a:latin typeface="Century Gothic"/>
              </a:rPr>
              <a:t> sul versante opposto.</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Le tracce archeologiche raccolte confermano che questi capisaldi di difesa del territorio furono presidiati dagli </a:t>
            </a:r>
            <a:r>
              <a:rPr lang="it-IT" sz="4400" b="0" strike="noStrike" spc="-1" dirty="0" err="1">
                <a:solidFill>
                  <a:srgbClr val="000000"/>
                </a:solidFill>
                <a:latin typeface="Century Gothic"/>
              </a:rPr>
              <a:t>Intemeli</a:t>
            </a:r>
            <a:r>
              <a:rPr lang="it-IT" sz="4400" b="0" strike="noStrike" spc="-1" dirty="0">
                <a:solidFill>
                  <a:srgbClr val="000000"/>
                </a:solidFill>
                <a:latin typeface="Century Gothic"/>
              </a:rPr>
              <a:t> dal V secolo avanti Cristo al IV secolo dopo Cristo in piena età romana, a protezione di villaggi, pascoli e campi.</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Il primo documento che cita Dolceacqua risale al 1151; infatti fu proprio nel XII secolo che i conti di Ventimiglia fecero costruire il primo nucleo del castello alla sommità dello sperone roccioso che domina strategicamente la prima strettoia e la biforcazione della valle verso Rocchetta Nervina e la val </a:t>
            </a:r>
            <a:r>
              <a:rPr lang="it-IT" sz="4400" b="0" strike="noStrike" spc="-1" dirty="0" err="1">
                <a:solidFill>
                  <a:srgbClr val="000000"/>
                </a:solidFill>
                <a:latin typeface="Century Gothic"/>
              </a:rPr>
              <a:t>Roia</a:t>
            </a:r>
            <a:r>
              <a:rPr lang="it-IT" sz="4400" b="0" strike="noStrike" spc="-1" dirty="0">
                <a:solidFill>
                  <a:srgbClr val="000000"/>
                </a:solidFill>
                <a:latin typeface="Century Gothic"/>
              </a:rPr>
              <a:t> da un lato e la media e alta val Nervia dall'altro lato, controllandone gli accessi.</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Nel corso dei secoli seguenti, ai piedi del castello, acquistato nel 1270 dal capitano del popolo genovese Oberto Doria, il vincitore dei Pisani alla </a:t>
            </a:r>
            <a:r>
              <a:rPr lang="it-IT" sz="4400" b="0" strike="noStrike" spc="-1" dirty="0" err="1">
                <a:solidFill>
                  <a:srgbClr val="000000"/>
                </a:solidFill>
                <a:latin typeface="Century Gothic"/>
              </a:rPr>
              <a:t>Meloria</a:t>
            </a:r>
            <a:r>
              <a:rPr lang="it-IT" sz="4400" b="0" strike="noStrike" spc="-1" dirty="0">
                <a:solidFill>
                  <a:srgbClr val="000000"/>
                </a:solidFill>
                <a:latin typeface="Century Gothic"/>
              </a:rPr>
              <a:t>, e ampliato dai suoi successori, venne sviluppandosi l'abitato della Terra ( </a:t>
            </a:r>
            <a:r>
              <a:rPr lang="it-IT" sz="4400" b="0" strike="noStrike" spc="-1" dirty="0" err="1">
                <a:solidFill>
                  <a:srgbClr val="000000"/>
                </a:solidFill>
                <a:latin typeface="Century Gothic"/>
              </a:rPr>
              <a:t>Téra</a:t>
            </a:r>
            <a:r>
              <a:rPr lang="it-IT" sz="4400" b="0" strike="noStrike" spc="-1" dirty="0">
                <a:solidFill>
                  <a:srgbClr val="000000"/>
                </a:solidFill>
                <a:latin typeface="Century Gothic"/>
              </a:rPr>
              <a:t> nel dialetto locale ), seguendo le linee di livello ai gironi concentrici attorno alla rocca e collegati fra loro da ripide rampe. L'acqua del Nervia fu portata ad alimentare le fontane ed a irrigare gli orti.</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Nella metà del Quattrocento la crescita dell'abitato, che aveva fatto del percorso di via Castello il principale asse viario urbano, portava alla crescita del nuovo quartiere del Borgo, al di là del torrente Nervia; i due nuclei vennero collegati da un elegante ponte a schiena d'asino, a un solo arco di 33 metri di luce.</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Il quartiere Terra, esaurito lo spazio disponibile per la sua espansione, crebbe in altezza mediante la sopraelevazione delle case, che raggiunsero anche i sei piani; oggi conserva intatta la sua atmosfera medievale presenta angoli di grande suggestione, in cui il tempo sembra essersi fermato.</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La storia di Dolceacqua si identifica con le vicende del castello e della signoria dei Doria che vanta tra i molti personaggi </a:t>
            </a:r>
            <a:r>
              <a:rPr lang="it-IT" sz="4400" b="0" strike="noStrike" spc="-1" dirty="0" err="1">
                <a:solidFill>
                  <a:srgbClr val="000000"/>
                </a:solidFill>
                <a:latin typeface="Century Gothic"/>
              </a:rPr>
              <a:t>Caracosa</a:t>
            </a:r>
            <a:r>
              <a:rPr lang="it-IT" sz="4400" b="0" strike="noStrike" spc="-1" dirty="0">
                <a:solidFill>
                  <a:srgbClr val="000000"/>
                </a:solidFill>
                <a:latin typeface="Century Gothic"/>
              </a:rPr>
              <a:t>, madre dell'ammiraglio Andrea Doria; la dinastia entrata sotto la protezione sabauda, dal 1652 fu a capo del Marchesato di Dolceacqua.</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Il castello subì diverse trasformazioni. Il primitivo impianto feudale, difeso alla fine del Duecento dalla torre circolare, venne ingrandito ed incluso nel XIV secolo in una cinta muraria più ampia;</a:t>
            </a:r>
            <a:r>
              <a:rPr lang="it-IT" sz="4400" b="0" strike="noStrike" spc="-1" dirty="0" err="1">
                <a:solidFill>
                  <a:srgbClr val="000000"/>
                </a:solidFill>
                <a:latin typeface="Century Gothic"/>
              </a:rPr>
              <a:t>ine</a:t>
            </a:r>
            <a:r>
              <a:rPr lang="it-IT" sz="4400" b="0" strike="noStrike" spc="-1" dirty="0">
                <a:solidFill>
                  <a:srgbClr val="000000"/>
                </a:solidFill>
                <a:latin typeface="Century Gothic"/>
              </a:rPr>
              <a:t> età rinascimentale il </a:t>
            </a:r>
            <a:r>
              <a:rPr lang="it-IT" sz="4400" b="0" strike="noStrike" spc="-1" dirty="0" err="1">
                <a:solidFill>
                  <a:srgbClr val="000000"/>
                </a:solidFill>
                <a:latin typeface="Century Gothic"/>
              </a:rPr>
              <a:t>castrum</a:t>
            </a:r>
            <a:r>
              <a:rPr lang="it-IT" sz="4400" b="0" strike="noStrike" spc="-1" dirty="0">
                <a:solidFill>
                  <a:srgbClr val="000000"/>
                </a:solidFill>
                <a:latin typeface="Century Gothic"/>
              </a:rPr>
              <a:t> diventò una grandiosa residenza signorile fortificata, con imponenti apparati difensivi. Dopo aver resistito a numerosi assedi , non poté tuttavia opporsi alle artiglierie pesanti franco-ispane, che lo distrussero parzialmente il 27 luglio 1744 durante un episodio della guerra di successione austriaca. Non più abitato dalla famiglia dei marchesi Doria, che si trasferì nel cinquecentesco palazzo adiacente la chiesa parrocchiale, subì gli ultimi oltraggi dal terremoto del 1887.</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FONTE : </a:t>
            </a:r>
            <a:r>
              <a:rPr lang="it-IT" sz="4400" b="0" u="sng" strike="noStrike" spc="-1" dirty="0">
                <a:solidFill>
                  <a:srgbClr val="EB8067"/>
                </a:solidFill>
                <a:uFillTx/>
                <a:latin typeface="Century Gothic"/>
                <a:hlinkClick r:id="rId2"/>
              </a:rPr>
              <a:t>http://www.dolceacqua.it/turismo/</a:t>
            </a:r>
            <a:r>
              <a:rPr lang="it-IT" sz="4400" b="0" u="sng" strike="noStrike" spc="-1" dirty="0" err="1">
                <a:solidFill>
                  <a:srgbClr val="EB8067"/>
                </a:solidFill>
                <a:uFillTx/>
                <a:latin typeface="Century Gothic"/>
                <a:hlinkClick r:id="rId2"/>
              </a:rPr>
              <a:t>index.php</a:t>
            </a:r>
            <a:r>
              <a:rPr lang="it-IT" sz="4400" b="0" u="sng" strike="noStrike" spc="-1" dirty="0">
                <a:solidFill>
                  <a:srgbClr val="EB8067"/>
                </a:solidFill>
                <a:uFillTx/>
                <a:latin typeface="Century Gothic"/>
                <a:hlinkClick r:id="rId2"/>
              </a:rPr>
              <a:t>?option=com_content&amp;view=article&amp;id=50:la-storia&amp;catid=34:informazioni-sul-paese&amp;Itemid=80</a:t>
            </a:r>
            <a:endParaRPr lang="it-IT" sz="4400" b="0" strike="noStrike" spc="-1" dirty="0">
              <a:latin typeface="Arial"/>
            </a:endParaRPr>
          </a:p>
          <a:p>
            <a:pPr>
              <a:lnSpc>
                <a:spcPct val="100000"/>
              </a:lnSpc>
              <a:spcBef>
                <a:spcPts val="1001"/>
              </a:spcBef>
            </a:pPr>
            <a:endParaRPr lang="it-IT" sz="2800" b="0" strike="noStrike" spc="-1" dirty="0">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9"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92" name="CustomShape 3"/>
          <p:cNvSpPr/>
          <p:nvPr/>
        </p:nvSpPr>
        <p:spPr>
          <a:xfrm>
            <a:off x="0" y="401187"/>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br>
              <a:rPr dirty="0"/>
            </a:b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93" name="CustomShape 4"/>
          <p:cNvSpPr/>
          <p:nvPr/>
        </p:nvSpPr>
        <p:spPr>
          <a:xfrm>
            <a:off x="648394" y="1230284"/>
            <a:ext cx="5104014" cy="749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1001"/>
              </a:spcBef>
            </a:pPr>
            <a:r>
              <a:rPr lang="it-IT" sz="1200" b="0" strike="noStrike" spc="-1" dirty="0">
                <a:solidFill>
                  <a:srgbClr val="000000"/>
                </a:solidFill>
                <a:latin typeface="Century Gothic"/>
                <a:ea typeface="DejaVu Sans"/>
              </a:rPr>
              <a:t>IL MUSEO DELLE VIGNE:</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ea typeface="DejaVu Sans"/>
              </a:rPr>
              <a:t>Recupero di un’antica vigna del Paese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Sul versante sinistro del Castello (lato Nord), si estende un terreno, in origine destinato a viticultura, attività agricola di memoria arcaica praticata nei terreni di proprietà dei Doria.Le sue caratteristiche morfologiche, la sua esposizione al sole hanno consentito al vitigno di esprimere le sue potenzialità </a:t>
            </a:r>
            <a:r>
              <a:rPr lang="it-IT" sz="1200" b="0" strike="noStrike" spc="-1" dirty="0" err="1">
                <a:solidFill>
                  <a:srgbClr val="000000"/>
                </a:solidFill>
                <a:latin typeface="Century Gothic"/>
                <a:ea typeface="DejaVu Sans"/>
              </a:rPr>
              <a:t>quali-quantitative</a:t>
            </a:r>
            <a:r>
              <a:rPr lang="it-IT" sz="1200" b="0" strike="noStrike" spc="-1" dirty="0">
                <a:solidFill>
                  <a:srgbClr val="000000"/>
                </a:solidFill>
                <a:latin typeface="Century Gothic"/>
                <a:ea typeface="DejaVu Sans"/>
              </a:rPr>
              <a:t>, essendo inserito in un contesto nel quale le disponibilità termiche sono simili ai suoi fabbisogni, favorendo lo sviluppo vegeto-produttivo con rapidi processi di maturazione.</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ea typeface="DejaVu Sans"/>
              </a:rPr>
              <a:t>La vigna: dettagli tecnici: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L’antica vigna consiste in un appezzamento di terreno, oggi completamente abbandonato.</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ea typeface="DejaVu Sans"/>
              </a:rPr>
              <a:t>Cosa si vuole ottenere: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Attivare un progetto di recupero della zona con opere di bonifica, risanamento e ripristino dei muri a secco, creazione di impianto irriguo, insediamento di filari di vigna che si alternano e si susseguono nelle diverse varietà d’uva, con realizzazione di un sentiero per i visitatori, consentirebbe la realizzazione di un “museo della vigna” a cielo aperto,   unico nel suo genere in Italia ed in Europa.Inoltre, come si evince dalla documentazione che si compiega, la presenza di un casolare favorisce la destinazione del rudere ad esposizione permanente di strumenti per la coltivazione della vite e per la produzione e conservazione del vino, ovvero la realizzazione di un “piccolo Museo delle attrezzature della vite e del vino”.Il sito, verrebbe inserito nell’itinerario di visita del Castello dei Doria e il visitatore nel suo percorso turistico, avrebbe l’opportunità di accedere, dopo la visita guidata al Castello, in un ambiente naturale abilmente terrazzato con fasce e muri a secco reso interessante e piacevole dai filari di vite nella tradizionale lavorazione ad alberello filari di vite rappresenterebbero tutti i vigneti della Liguria, da Ponente a Levante in un susseguirsi ed alternarsi di tutte le varietà d’uva.</a:t>
            </a:r>
            <a:endParaRPr lang="it-IT" sz="12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p:nvPr>
        </p:nvSpPr>
        <p:spPr>
          <a:xfrm>
            <a:off x="615143" y="1519617"/>
            <a:ext cx="5469775" cy="5662578"/>
          </a:xfrm>
        </p:spPr>
        <p:txBody>
          <a:bodyPr/>
          <a:lstStyle/>
          <a:p>
            <a:pPr algn="just">
              <a:lnSpc>
                <a:spcPct val="100000"/>
              </a:lnSpc>
              <a:spcBef>
                <a:spcPts val="1001"/>
              </a:spcBef>
            </a:pPr>
            <a:r>
              <a:rPr lang="it-IT" sz="1200" spc="-1" dirty="0">
                <a:solidFill>
                  <a:srgbClr val="000000"/>
                </a:solidFill>
                <a:latin typeface="Century Gothic"/>
              </a:rPr>
              <a:t>Il recupero, il mantenimento del vigneto costituirebbe sito di studio per Scuole ed Università. In particolare, l’Istituto di Agraria curerebbe il progetto di recupero del terreno finalizzato a renderlo idoneo ad accogliere nuovi vitigni da mettere a cultura, la cui scelta ha sempre rappresentato una delle problematiche più pressanti per i viticoltori. Da alcuni anni in molte regioni d’Italia sono stati realizzati dei vigneti sperimentali con obiettivo teso a verificare sia l’adattabilità di ciascun vitigno alle condizioni </a:t>
            </a:r>
            <a:r>
              <a:rPr lang="it-IT" sz="1200" spc="-1" dirty="0" err="1">
                <a:solidFill>
                  <a:srgbClr val="000000"/>
                </a:solidFill>
                <a:latin typeface="Century Gothic"/>
              </a:rPr>
              <a:t>pedoclimatiche</a:t>
            </a:r>
            <a:r>
              <a:rPr lang="it-IT" sz="1200" spc="-1" dirty="0">
                <a:solidFill>
                  <a:srgbClr val="000000"/>
                </a:solidFill>
                <a:latin typeface="Century Gothic"/>
              </a:rPr>
              <a:t> della regione, che la valenza enologica dei prodotti finali (vini).</a:t>
            </a:r>
            <a:endParaRPr lang="it-IT" sz="1200" spc="-1" dirty="0"/>
          </a:p>
          <a:p>
            <a:pPr algn="just">
              <a:lnSpc>
                <a:spcPct val="100000"/>
              </a:lnSpc>
              <a:spcBef>
                <a:spcPts val="1001"/>
              </a:spcBef>
            </a:pPr>
            <a:r>
              <a:rPr lang="it-IT" sz="1200" spc="-1" dirty="0">
                <a:solidFill>
                  <a:srgbClr val="000000"/>
                </a:solidFill>
                <a:latin typeface="Century Gothic"/>
              </a:rPr>
              <a:t>Nel corso del periodo d’osservazione tutti i vitigni sono stati sottoposti a rilievi finalizzati ad accertare il numero di gemme, il numero di germogli, il numero dei grappoli, la fertilità, il peso del grappolo, il peso degli acini, parametri della maturazione (zuccheri, acidità totali, PH9 ed il peso del legno di potatura. Contemporaneamente alle rilevazioni agronomiche sono state effettuate le </a:t>
            </a:r>
            <a:r>
              <a:rPr lang="it-IT" sz="1200" spc="-1" dirty="0" err="1">
                <a:solidFill>
                  <a:srgbClr val="000000"/>
                </a:solidFill>
                <a:latin typeface="Century Gothic"/>
              </a:rPr>
              <a:t>microvinificazioni</a:t>
            </a:r>
            <a:r>
              <a:rPr lang="it-IT" sz="1200" spc="-1" dirty="0">
                <a:solidFill>
                  <a:srgbClr val="000000"/>
                </a:solidFill>
                <a:latin typeface="Century Gothic"/>
              </a:rPr>
              <a:t> delle uve appartenenti alle singole varietà in prova.</a:t>
            </a:r>
            <a:endParaRPr lang="it-IT" sz="1200" spc="-1" dirty="0"/>
          </a:p>
          <a:p>
            <a:pPr algn="just">
              <a:lnSpc>
                <a:spcPct val="100000"/>
              </a:lnSpc>
              <a:spcBef>
                <a:spcPts val="1001"/>
              </a:spcBef>
            </a:pPr>
            <a:r>
              <a:rPr lang="it-IT" sz="1200" spc="-1" dirty="0">
                <a:solidFill>
                  <a:srgbClr val="000000"/>
                </a:solidFill>
                <a:latin typeface="Century Gothic"/>
              </a:rPr>
              <a:t>I vini ottenuti vengono sottoposti a normali controlli chimici sia come vini a fine fermentazione che a livello di vino finito; successivamente vengono analizzati a livello organolettico in primavera ed estate i vini bianchi, in autunno i rossi. La metodologia seguita è quella dell’analisi sensoriale, ossia non una descrizione classica dei vini, ma l’individuazione dei descrittori olfattivi e degustativi caratteristici di ciascuno. Ma l’esigenza di adeguarsi alle innovazioni del progresso scientifico e tecnologico ed all’evoluzione del mercato, impone un continuo cambiamento nella gestione della filiera vitivinicola anche per quanto riguarda i vitigni impiegati. Le variazioni possono essere apportate con la semplice sostituzione delle varietà o facendo ricorso all’incrocio per ottenerne delle nuove, ma oggi il metodo di miglioramento genetico più in uso è la selezione clonate. .L’attività di selezione clonale è ritenuta la tappa fondamentale dell’intera filiera vitivinicola, per produrre le innovazioni necessarie allo sviluppo del settore. Il lavoro sfrutta le mutazioni genetiche indotte nel tempo e si prefigge di ottenere un “clone”, ossia una popolazione di individui omogenea, derivante da un unico ceppo capostipite. Questi individui, perfettamente simili, presentano un identico patrimonio genetico della varietà di origine, ma espressioni fenotipiche diverse, utili ai vitivinicoltori.</a:t>
            </a:r>
            <a:endParaRPr lang="it-IT" sz="1200" spc="-1" dirty="0"/>
          </a:p>
          <a:p>
            <a:pPr algn="just">
              <a:lnSpc>
                <a:spcPct val="100000"/>
              </a:lnSpc>
              <a:spcBef>
                <a:spcPts val="1001"/>
              </a:spcBef>
            </a:pPr>
            <a:endParaRPr lang="it-IT" spc="-1" dirty="0"/>
          </a:p>
          <a:p>
            <a:endParaRPr lang="it-IT" dirty="0"/>
          </a:p>
        </p:txBody>
      </p:sp>
      <p:sp>
        <p:nvSpPr>
          <p:cNvPr id="4" name="CustomShape 5"/>
          <p:cNvSpPr/>
          <p:nvPr/>
        </p:nvSpPr>
        <p:spPr>
          <a:xfrm>
            <a:off x="1346664" y="7331824"/>
            <a:ext cx="4372494" cy="2144685"/>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5"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97" name="Immagine 4" descr="Immagine che contiene cibo, stanza&#10;&#10;Descrizione generata automaticamente"/>
          <p:cNvPicPr/>
          <p:nvPr/>
        </p:nvPicPr>
        <p:blipFill>
          <a:blip r:embed="rId2" cstate="print"/>
          <a:stretch/>
        </p:blipFill>
        <p:spPr>
          <a:xfrm>
            <a:off x="2972432" y="8611986"/>
            <a:ext cx="834798" cy="1016956"/>
          </a:xfrm>
          <a:prstGeom prst="rect">
            <a:avLst/>
          </a:prstGeom>
          <a:ln>
            <a:noFill/>
          </a:ln>
        </p:spPr>
      </p:pic>
      <p:sp>
        <p:nvSpPr>
          <p:cNvPr id="498" name="CustomShape 2"/>
          <p:cNvSpPr/>
          <p:nvPr/>
        </p:nvSpPr>
        <p:spPr>
          <a:xfrm>
            <a:off x="0" y="319485"/>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br>
              <a:rPr dirty="0"/>
            </a:b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99" name="CustomShape 3"/>
          <p:cNvSpPr/>
          <p:nvPr/>
        </p:nvSpPr>
        <p:spPr>
          <a:xfrm>
            <a:off x="598515" y="1130531"/>
            <a:ext cx="5569529" cy="76477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VIA LIBERAZIONE-LE STALLE DEI DORIA: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Lungo Via Liberazione si trova un magazzino che nel passato aveva ospitato le vecchie stalle dei Doria.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sito ricopre una certa importanza storica rilevata anche dalla Soprintendenza dei beni culturali per alcuni reperti presenti al suo interno.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progetto prevede una valorizzazione del sito e la realizzazione della nuova sede per l’Enoteca regionale, che oggi si trova lungo il </a:t>
            </a:r>
            <a:r>
              <a:rPr lang="it-IT" sz="1200" b="0" strike="noStrike" spc="-1" dirty="0" err="1">
                <a:solidFill>
                  <a:srgbClr val="000000"/>
                </a:solidFill>
                <a:latin typeface="Century Gothic"/>
                <a:ea typeface="DejaVu Sans"/>
              </a:rPr>
              <a:t>carrugio</a:t>
            </a:r>
            <a:r>
              <a:rPr lang="it-IT" sz="1200" b="0" strike="noStrike" spc="-1" dirty="0">
                <a:solidFill>
                  <a:srgbClr val="000000"/>
                </a:solidFill>
                <a:latin typeface="Century Gothic"/>
                <a:ea typeface="DejaVu Sans"/>
              </a:rPr>
              <a:t> che porta al Castello.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duplice obbiettivo che ci si prefigge è quello di una riqualificazione del sito, che si inserirebbe nel progetto di Via Liberazione creando un nuovo punto di interesse per i turisti coinvolgendo maggiormente questa area del Comune di Dolceacqua con il tessuto ricettivo.</a:t>
            </a:r>
            <a:endParaRPr lang="it-IT" sz="1200" b="0" strike="noStrike" spc="-1" dirty="0">
              <a:latin typeface="Arial"/>
            </a:endParaRPr>
          </a:p>
        </p:txBody>
      </p:sp>
      <p:sp>
        <p:nvSpPr>
          <p:cNvPr id="500" name="CustomShape 4"/>
          <p:cNvSpPr/>
          <p:nvPr/>
        </p:nvSpPr>
        <p:spPr>
          <a:xfrm>
            <a:off x="1395497" y="4605251"/>
            <a:ext cx="3492387" cy="3591098"/>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B_IMG_1480194117954.jpg"/>
          <p:cNvPicPr>
            <a:picLocks noChangeAspect="1"/>
          </p:cNvPicPr>
          <p:nvPr/>
        </p:nvPicPr>
        <p:blipFill>
          <a:blip r:embed="rId2" cstate="print"/>
          <a:stretch>
            <a:fillRect/>
          </a:stretch>
        </p:blipFill>
        <p:spPr>
          <a:xfrm>
            <a:off x="701994" y="1249680"/>
            <a:ext cx="5246370" cy="699515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03" name="CustomShape 2"/>
          <p:cNvSpPr/>
          <p:nvPr/>
        </p:nvSpPr>
        <p:spPr>
          <a:xfrm>
            <a:off x="3098232" y="8528858"/>
            <a:ext cx="891878" cy="1144385"/>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04" name="CustomShape 3"/>
          <p:cNvSpPr/>
          <p:nvPr/>
        </p:nvSpPr>
        <p:spPr>
          <a:xfrm>
            <a:off x="0" y="288370"/>
            <a:ext cx="6857999"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br>
              <a:rPr dirty="0"/>
            </a:b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505" name="CustomShape 4"/>
          <p:cNvSpPr/>
          <p:nvPr/>
        </p:nvSpPr>
        <p:spPr>
          <a:xfrm>
            <a:off x="698269" y="1235840"/>
            <a:ext cx="5419898" cy="55972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1001"/>
              </a:spcBef>
            </a:pPr>
            <a:r>
              <a:rPr lang="it-IT" sz="1200" b="0" strike="noStrike" spc="-1" dirty="0">
                <a:solidFill>
                  <a:srgbClr val="000000"/>
                </a:solidFill>
                <a:latin typeface="Century Gothic"/>
                <a:ea typeface="DejaVu Sans"/>
              </a:rPr>
              <a:t>STUDIO PER NUOVA ILLUMINAZIONE PUBBLICA:</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ea typeface="DejaVu Sans"/>
              </a:rPr>
              <a:t>l Piano regolatore dell’illuminazione comunale: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Piano Regolatore dell’Illuminazione Comunale (PRIC) nasce alla fine degli anni 1980; esso è uno strumento di pianificazione redatto dalle amministrazioni comunali per quantificare e controllare gli impianti esistenti sul territorio comunale, e per disciplinare le nuove installazioni, anche in relazione ai tempi e alle modalità di adeguamento, manutenzione o sostituzione di quelle esistenti. Il Piano della Luce è in grado di integrarsi con altri strumenti di piano (il Piano Regolatore Generale, il Piano Particolareggiato e i Piani di Recupero, il Piano Urbano del Traffico, il Piano del Colore, il Piano del Rumore e il Piano Energetico) con l’obiettivo di ottenere sensibili miglioramenti nei seguenti campi:</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•sicurezza</a:t>
            </a:r>
            <a:r>
              <a:rPr lang="it-IT" sz="1200" b="0" strike="noStrike" spc="-1" dirty="0">
                <a:solidFill>
                  <a:srgbClr val="000000"/>
                </a:solidFill>
                <a:latin typeface="Century Gothic"/>
                <a:ea typeface="DejaVu Sans"/>
              </a:rPr>
              <a:t> del traffico e delle persone;</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•tutela</a:t>
            </a:r>
            <a:r>
              <a:rPr lang="it-IT" sz="1200" b="0" strike="noStrike" spc="-1" dirty="0">
                <a:solidFill>
                  <a:srgbClr val="000000"/>
                </a:solidFill>
                <a:latin typeface="Century Gothic"/>
                <a:ea typeface="DejaVu Sans"/>
              </a:rPr>
              <a:t> dell’ambiente;</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•economia</a:t>
            </a:r>
            <a:r>
              <a:rPr lang="it-IT" sz="1200" b="0" strike="noStrike" spc="-1" dirty="0">
                <a:solidFill>
                  <a:srgbClr val="000000"/>
                </a:solidFill>
                <a:latin typeface="Century Gothic"/>
                <a:ea typeface="DejaVu Sans"/>
              </a:rPr>
              <a:t> di gestione; </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•arredo</a:t>
            </a:r>
            <a:r>
              <a:rPr lang="it-IT" sz="1200" b="0" strike="noStrike" spc="-1" dirty="0">
                <a:solidFill>
                  <a:srgbClr val="000000"/>
                </a:solidFill>
                <a:latin typeface="Century Gothic"/>
                <a:ea typeface="DejaVu Sans"/>
              </a:rPr>
              <a:t> urbano.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PRIC è uno strumento operativo indispensabile poiché unisce insieme diverse esigenze: l’illuminazione corretta e funzionale di tutta la città, la valorizzazione di strade, piazze, aree pedonali, aree verdi, portici; il rinnovo razionale e programmato degli impianti, la conservazione degli apparecchi storici; la limitazione dell’inquinamento luminoso; il risparmio </a:t>
            </a:r>
            <a:r>
              <a:rPr lang="it-IT" sz="1200" b="0" strike="noStrike" spc="-1" dirty="0" err="1">
                <a:solidFill>
                  <a:srgbClr val="000000"/>
                </a:solidFill>
                <a:latin typeface="Century Gothic"/>
                <a:ea typeface="DejaVu Sans"/>
              </a:rPr>
              <a:t>energetico.Fasi</a:t>
            </a:r>
            <a:r>
              <a:rPr lang="it-IT" sz="1200" b="0" strike="noStrike" spc="-1" dirty="0">
                <a:solidFill>
                  <a:srgbClr val="000000"/>
                </a:solidFill>
                <a:latin typeface="Century Gothic"/>
                <a:ea typeface="DejaVu Sans"/>
              </a:rPr>
              <a:t> previste dal PRIC: </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•rilievo</a:t>
            </a:r>
            <a:r>
              <a:rPr lang="it-IT" sz="1200" b="0" strike="noStrike" spc="-1" dirty="0">
                <a:solidFill>
                  <a:srgbClr val="000000"/>
                </a:solidFill>
                <a:latin typeface="Century Gothic"/>
                <a:ea typeface="DejaVu Sans"/>
              </a:rPr>
              <a:t> e analisi dell’illuminazione esistente;</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•classificazione</a:t>
            </a:r>
            <a:r>
              <a:rPr lang="it-IT" sz="1200" b="0" strike="noStrike" spc="-1" dirty="0">
                <a:solidFill>
                  <a:srgbClr val="000000"/>
                </a:solidFill>
                <a:latin typeface="Century Gothic"/>
                <a:ea typeface="DejaVu Sans"/>
              </a:rPr>
              <a:t> di differenti aree urbane; classificazione di elementi urbani di particolare significato (monumenti, chiese, piazze...) anche in rapporto alle zone adiacenti; </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•pianificazione</a:t>
            </a:r>
            <a:r>
              <a:rPr lang="it-IT" sz="1200" b="0" strike="noStrike" spc="-1" dirty="0">
                <a:solidFill>
                  <a:srgbClr val="000000"/>
                </a:solidFill>
                <a:latin typeface="Century Gothic"/>
                <a:ea typeface="DejaVu Sans"/>
              </a:rPr>
              <a:t> degli interventi da effettuare nelle diverse aree; </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•progettazione</a:t>
            </a:r>
            <a:r>
              <a:rPr lang="it-IT" sz="1200" b="0" strike="noStrike" spc="-1" dirty="0">
                <a:solidFill>
                  <a:srgbClr val="000000"/>
                </a:solidFill>
                <a:latin typeface="Century Gothic"/>
                <a:ea typeface="DejaVu Sans"/>
              </a:rPr>
              <a:t> illuminotecnica per l’attuazione degli interventi. </a:t>
            </a:r>
            <a:endParaRPr lang="it-IT" sz="1200" b="0" strike="noStrike" spc="-1" dirty="0">
              <a:latin typeface="Arial"/>
            </a:endParaRPr>
          </a:p>
          <a:p>
            <a:pPr algn="just">
              <a:lnSpc>
                <a:spcPct val="100000"/>
              </a:lnSpc>
              <a:spcBef>
                <a:spcPts val="1001"/>
              </a:spcBef>
            </a:pPr>
            <a:endParaRPr lang="it-IT" sz="1100" b="0" strike="noStrike" spc="-1" dirty="0">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6" name="CustomShape 1"/>
          <p:cNvSpPr/>
          <p:nvPr/>
        </p:nvSpPr>
        <p:spPr>
          <a:xfrm>
            <a:off x="-92543" y="52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08" name="CustomShape 2"/>
          <p:cNvSpPr/>
          <p:nvPr/>
        </p:nvSpPr>
        <p:spPr>
          <a:xfrm>
            <a:off x="3048354" y="8711738"/>
            <a:ext cx="792126" cy="817331"/>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09" name="CustomShape 3"/>
          <p:cNvSpPr/>
          <p:nvPr/>
        </p:nvSpPr>
        <p:spPr>
          <a:xfrm>
            <a:off x="0" y="334892"/>
            <a:ext cx="6858001" cy="5236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endParaRPr lang="it-IT" sz="1000" b="1" strike="noStrike" spc="-1" dirty="0">
              <a:solidFill>
                <a:srgbClr val="3280C6"/>
              </a:solidFill>
              <a:latin typeface="Century Gothic"/>
            </a:endParaRPr>
          </a:p>
          <a:p>
            <a:pPr algn="ctr">
              <a:lnSpc>
                <a:spcPct val="90000"/>
              </a:lnSpc>
            </a:pPr>
            <a:r>
              <a:rPr lang="it-IT" sz="1400" b="1" spc="-1" dirty="0">
                <a:solidFill>
                  <a:srgbClr val="3280C6"/>
                </a:solidFill>
                <a:latin typeface="Century Gothic"/>
              </a:rPr>
              <a:t>CAPITOLO  4</a:t>
            </a:r>
          </a:p>
          <a:p>
            <a:pPr algn="ctr">
              <a:lnSpc>
                <a:spcPct val="90000"/>
              </a:lnSpc>
            </a:pPr>
            <a:endParaRPr lang="it-IT" sz="1000" b="1" strike="noStrike" spc="-1" dirty="0">
              <a:solidFill>
                <a:srgbClr val="3280C6"/>
              </a:solidFill>
              <a:latin typeface="Century Gothic"/>
            </a:endParaRPr>
          </a:p>
          <a:p>
            <a:pPr algn="ctr">
              <a:lnSpc>
                <a:spcPct val="90000"/>
              </a:lnSpc>
            </a:pPr>
            <a:r>
              <a:rPr lang="it-IT" sz="1050" b="1" strike="noStrike" spc="-1" dirty="0">
                <a:solidFill>
                  <a:srgbClr val="3280C6"/>
                </a:solidFill>
                <a:latin typeface="Century Gothic"/>
              </a:rPr>
              <a:t>IL PIANO FINANZIARIO – La sostenibilità Economica del Progetto “DOLCEACQUA 20-30”</a:t>
            </a:r>
          </a:p>
          <a:p>
            <a:pPr algn="ctr">
              <a:lnSpc>
                <a:spcPct val="90000"/>
              </a:lnSpc>
            </a:pPr>
            <a:br>
              <a:rPr sz="1600" dirty="0"/>
            </a:br>
            <a:r>
              <a:rPr lang="it-IT" sz="1100" b="1" strike="noStrike" spc="-1" dirty="0">
                <a:solidFill>
                  <a:srgbClr val="000000"/>
                </a:solidFill>
                <a:latin typeface="Century Gothic"/>
              </a:rPr>
              <a:t>I COSTI</a:t>
            </a:r>
            <a:endParaRPr lang="it-IT" sz="1100" b="0" strike="noStrike" spc="-1" dirty="0">
              <a:latin typeface="Arial"/>
            </a:endParaRPr>
          </a:p>
        </p:txBody>
      </p:sp>
      <p:sp>
        <p:nvSpPr>
          <p:cNvPr id="510" name="CustomShape 4"/>
          <p:cNvSpPr/>
          <p:nvPr/>
        </p:nvSpPr>
        <p:spPr>
          <a:xfrm>
            <a:off x="598516" y="1396538"/>
            <a:ext cx="5752408" cy="85094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34"/>
              </a:spcBef>
            </a:pPr>
            <a:r>
              <a:rPr lang="it-IT" sz="1200" b="1" strike="noStrike" spc="-1" dirty="0">
                <a:solidFill>
                  <a:srgbClr val="000000"/>
                </a:solidFill>
                <a:latin typeface="Century Gothic"/>
                <a:ea typeface="DejaVu Sans"/>
              </a:rPr>
              <a:t>capitolo 1</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1 – Parcheggio </a:t>
            </a:r>
            <a:r>
              <a:rPr lang="it-IT" sz="1200" b="0" strike="noStrike" spc="-1" dirty="0" err="1">
                <a:solidFill>
                  <a:srgbClr val="000000"/>
                </a:solidFill>
                <a:latin typeface="Century Gothic"/>
                <a:ea typeface="DejaVu Sans"/>
              </a:rPr>
              <a:t>Praeli</a:t>
            </a:r>
            <a:r>
              <a:rPr lang="it-IT" sz="1200" b="0" strike="noStrike" spc="-1" dirty="0">
                <a:solidFill>
                  <a:srgbClr val="000000"/>
                </a:solidFill>
                <a:latin typeface="Century Gothic"/>
                <a:ea typeface="DejaVu Sans"/>
              </a:rPr>
              <a:t> e sistemazione Area	 	  </a:t>
            </a:r>
            <a:r>
              <a:rPr lang="it-IT" sz="1200" spc="-1" dirty="0">
                <a:solidFill>
                  <a:srgbClr val="000000"/>
                </a:solidFill>
                <a:latin typeface="Century Gothic"/>
              </a:rPr>
              <a:t>175.000,00 €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2 -  Parcheggio Multipiano POSTE	                    </a:t>
            </a:r>
            <a:r>
              <a:rPr lang="it-IT" sz="1200" spc="-1" dirty="0">
                <a:solidFill>
                  <a:srgbClr val="000000"/>
                </a:solidFill>
                <a:latin typeface="Century Gothic"/>
              </a:rPr>
              <a:t> 2.070.000,00 €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3 -  Parcheggio Cimitero			  350.000,00 €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4 – Parcheggio ex  Impianti Sportivi		  245.000,00 €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5 – Parcheggio Via </a:t>
            </a:r>
            <a:r>
              <a:rPr lang="it-IT" sz="1200" b="0" strike="noStrike" spc="-1" dirty="0" err="1">
                <a:solidFill>
                  <a:srgbClr val="000000"/>
                </a:solidFill>
                <a:latin typeface="Century Gothic"/>
                <a:ea typeface="DejaVu Sans"/>
              </a:rPr>
              <a:t>Barberis</a:t>
            </a:r>
            <a:r>
              <a:rPr lang="it-IT" sz="1200" b="0" strike="noStrike" spc="-1" dirty="0">
                <a:solidFill>
                  <a:srgbClr val="000000"/>
                </a:solidFill>
                <a:latin typeface="Century Gothic"/>
                <a:ea typeface="DejaVu Sans"/>
              </a:rPr>
              <a:t>			  </a:t>
            </a:r>
            <a:r>
              <a:rPr lang="it-IT" sz="1200" spc="-1" dirty="0">
                <a:solidFill>
                  <a:srgbClr val="000000"/>
                </a:solidFill>
                <a:latin typeface="Century Gothic"/>
              </a:rPr>
              <a:t>180.000,00 € </a:t>
            </a:r>
            <a:endParaRPr lang="it-IT" sz="1200" b="0" strike="noStrike" spc="-1" dirty="0">
              <a:solidFill>
                <a:srgbClr val="000000"/>
              </a:solidFill>
              <a:latin typeface="Century Gothic"/>
              <a:ea typeface="DejaVu Sans"/>
            </a:endParaRPr>
          </a:p>
          <a:p>
            <a:pPr algn="just">
              <a:lnSpc>
                <a:spcPct val="100000"/>
              </a:lnSpc>
              <a:spcBef>
                <a:spcPts val="434"/>
              </a:spcBef>
            </a:pPr>
            <a:r>
              <a:rPr lang="it-IT" sz="1200" b="0" strike="noStrike" spc="-1" dirty="0">
                <a:solidFill>
                  <a:srgbClr val="000000"/>
                </a:solidFill>
                <a:latin typeface="Century Gothic"/>
                <a:ea typeface="DejaVu Sans"/>
              </a:rPr>
              <a:t>PONTE					  350.000,00 €</a:t>
            </a:r>
            <a:endParaRPr lang="it-IT" sz="1200" b="0" strike="noStrike" spc="-1" dirty="0">
              <a:latin typeface="Arial"/>
            </a:endParaRPr>
          </a:p>
          <a:p>
            <a:pPr algn="just">
              <a:lnSpc>
                <a:spcPct val="100000"/>
              </a:lnSpc>
              <a:spcBef>
                <a:spcPts val="434"/>
              </a:spcBef>
            </a:pPr>
            <a:endParaRPr lang="it-IT" sz="1200" b="1" strike="noStrike" spc="-1" dirty="0">
              <a:solidFill>
                <a:srgbClr val="000000"/>
              </a:solidFill>
              <a:latin typeface="Century Gothic"/>
              <a:ea typeface="DejaVu Sans"/>
            </a:endParaRPr>
          </a:p>
          <a:p>
            <a:pPr algn="just">
              <a:lnSpc>
                <a:spcPct val="100000"/>
              </a:lnSpc>
              <a:spcBef>
                <a:spcPts val="434"/>
              </a:spcBef>
            </a:pPr>
            <a:r>
              <a:rPr lang="it-IT" sz="1200" b="1" strike="noStrike" spc="-1" dirty="0">
                <a:solidFill>
                  <a:srgbClr val="000000"/>
                </a:solidFill>
                <a:latin typeface="Century Gothic"/>
                <a:ea typeface="DejaVu Sans"/>
              </a:rPr>
              <a:t>capitolo 2</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NORD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1 - Orti lungo provinciale 	</a:t>
            </a:r>
            <a:r>
              <a:rPr lang="it-IT" sz="1200" spc="-1" dirty="0">
                <a:solidFill>
                  <a:srgbClr val="000000"/>
                </a:solidFill>
                <a:latin typeface="Century Gothic"/>
              </a:rPr>
              <a:t>                                             30.000,00 €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2 - Ingresso strada circonvallazione		   </a:t>
            </a:r>
            <a:r>
              <a:rPr lang="it-IT" sz="1200" spc="-1" dirty="0">
                <a:solidFill>
                  <a:srgbClr val="000000"/>
                </a:solidFill>
                <a:latin typeface="Century Gothic"/>
              </a:rPr>
              <a:t>45.000,00 €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3 - Canneto vicino salita </a:t>
            </a:r>
            <a:r>
              <a:rPr lang="it-IT" sz="1200" b="0" strike="noStrike" spc="-1" dirty="0" err="1">
                <a:solidFill>
                  <a:srgbClr val="000000"/>
                </a:solidFill>
                <a:latin typeface="Century Gothic"/>
                <a:ea typeface="DejaVu Sans"/>
              </a:rPr>
              <a:t>scalandrun</a:t>
            </a:r>
            <a:r>
              <a:rPr lang="it-IT" sz="1200" b="0" strike="noStrike" spc="-1" dirty="0">
                <a:solidFill>
                  <a:srgbClr val="000000"/>
                </a:solidFill>
                <a:latin typeface="Century Gothic"/>
                <a:ea typeface="DejaVu Sans"/>
              </a:rPr>
              <a:t>		   </a:t>
            </a:r>
            <a:r>
              <a:rPr lang="it-IT" sz="1200" spc="-1" dirty="0">
                <a:solidFill>
                  <a:srgbClr val="000000"/>
                </a:solidFill>
                <a:latin typeface="Century Gothic"/>
              </a:rPr>
              <a:t>60.000,00 €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4 - marciapiede lungo fiume			217.500,00 </a:t>
            </a:r>
            <a:r>
              <a:rPr lang="it-IT" sz="1200" spc="-1" dirty="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5 - marciapiede strettoia farmacia		  35.000,00 </a:t>
            </a:r>
            <a:r>
              <a:rPr lang="it-IT" sz="1200" spc="-1" dirty="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6 - piazza </a:t>
            </a:r>
            <a:r>
              <a:rPr lang="it-IT" sz="1200" b="0" strike="noStrike" spc="-1" dirty="0" err="1">
                <a:solidFill>
                  <a:srgbClr val="000000"/>
                </a:solidFill>
                <a:latin typeface="Century Gothic"/>
                <a:ea typeface="DejaVu Sans"/>
              </a:rPr>
              <a:t>matteotti</a:t>
            </a:r>
            <a:r>
              <a:rPr lang="it-IT" sz="1200" b="0" strike="noStrike" spc="-1" dirty="0">
                <a:solidFill>
                  <a:srgbClr val="000000"/>
                </a:solidFill>
                <a:latin typeface="Century Gothic"/>
                <a:ea typeface="DejaVu Sans"/>
              </a:rPr>
              <a:t>		</a:t>
            </a:r>
            <a:r>
              <a:rPr lang="it-IT" sz="1200" spc="-1" dirty="0">
                <a:solidFill>
                  <a:srgbClr val="000000"/>
                </a:solidFill>
                <a:latin typeface="Century Gothic"/>
                <a:ea typeface="DejaVu Sans"/>
              </a:rPr>
              <a:t>                    </a:t>
            </a:r>
            <a:r>
              <a:rPr lang="it-IT" sz="1200" spc="-1" dirty="0">
                <a:solidFill>
                  <a:srgbClr val="000000"/>
                </a:solidFill>
                <a:latin typeface="Century Gothic"/>
              </a:rPr>
              <a:t> 150.000,00 € </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SUD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1 rotatoria				 80.000,00 </a:t>
            </a:r>
            <a:r>
              <a:rPr lang="it-IT" sz="1200" spc="-1" dirty="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1 Strada Circonvallazione Lotti 1		500.000,00 </a:t>
            </a:r>
            <a:r>
              <a:rPr lang="it-IT" sz="1200" spc="-1" dirty="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1 Strada Circonvallazione Lotto 2	                   </a:t>
            </a:r>
            <a:r>
              <a:rPr lang="it-IT" sz="1200" spc="-1" dirty="0">
                <a:solidFill>
                  <a:srgbClr val="000000"/>
                </a:solidFill>
                <a:latin typeface="Century Gothic"/>
              </a:rPr>
              <a:t>1.000.000,00 € </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2 - Terreno uliveto CMI			180.000,00 </a:t>
            </a:r>
            <a:r>
              <a:rPr lang="it-IT" sz="1200" spc="-1" dirty="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3 - Marciapiede verso nuova scuola	                     135.000,00 </a:t>
            </a:r>
            <a:r>
              <a:rPr lang="it-IT" sz="1200" spc="-1" dirty="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4 - area ingresso vicino nuova scuola		  </a:t>
            </a:r>
            <a:r>
              <a:rPr lang="it-IT" sz="1200" spc="-1" dirty="0">
                <a:solidFill>
                  <a:srgbClr val="000000"/>
                </a:solidFill>
                <a:latin typeface="Century Gothic"/>
              </a:rPr>
              <a:t>25.000,00 €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STRADA CASTELLO			</a:t>
            </a:r>
            <a:r>
              <a:rPr lang="it-IT" sz="1200" spc="-1" dirty="0">
                <a:solidFill>
                  <a:srgbClr val="000000"/>
                </a:solidFill>
                <a:latin typeface="Century Gothic"/>
                <a:ea typeface="DejaVu Sans"/>
              </a:rPr>
              <a:t>	</a:t>
            </a:r>
            <a:r>
              <a:rPr lang="it-IT" sz="1200" b="0" strike="noStrike" spc="-1" dirty="0">
                <a:solidFill>
                  <a:srgbClr val="000000"/>
                </a:solidFill>
                <a:latin typeface="Century Gothic"/>
                <a:ea typeface="DejaVu Sans"/>
              </a:rPr>
              <a:t>445.000,00 </a:t>
            </a:r>
            <a:r>
              <a:rPr lang="it-IT" sz="1200" spc="-1" dirty="0">
                <a:solidFill>
                  <a:srgbClr val="000000"/>
                </a:solidFill>
                <a:latin typeface="Century Gothic"/>
              </a:rPr>
              <a:t>€</a:t>
            </a:r>
            <a:endParaRPr lang="it-IT" sz="1200" b="0" strike="noStrike" spc="-1" dirty="0">
              <a:latin typeface="Arial"/>
            </a:endParaRPr>
          </a:p>
          <a:p>
            <a:pPr algn="just">
              <a:lnSpc>
                <a:spcPct val="100000"/>
              </a:lnSpc>
              <a:spcBef>
                <a:spcPts val="434"/>
              </a:spcBef>
            </a:pPr>
            <a:endParaRPr lang="it-IT" sz="1200" b="1" strike="noStrike" spc="-1" dirty="0">
              <a:solidFill>
                <a:srgbClr val="000000"/>
              </a:solidFill>
              <a:latin typeface="Century Gothic"/>
              <a:ea typeface="DejaVu Sans"/>
            </a:endParaRPr>
          </a:p>
          <a:p>
            <a:pPr algn="just">
              <a:lnSpc>
                <a:spcPct val="100000"/>
              </a:lnSpc>
              <a:spcBef>
                <a:spcPts val="434"/>
              </a:spcBef>
            </a:pPr>
            <a:r>
              <a:rPr lang="it-IT" sz="1200" b="1" strike="noStrike" spc="-1" dirty="0">
                <a:solidFill>
                  <a:srgbClr val="000000"/>
                </a:solidFill>
                <a:latin typeface="Century Gothic"/>
                <a:ea typeface="DejaVu Sans"/>
              </a:rPr>
              <a:t>Capitolo 3</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VIA LIBERAZIONE	</a:t>
            </a:r>
            <a:r>
              <a:rPr lang="it-IT" sz="1200" spc="-1" dirty="0">
                <a:solidFill>
                  <a:srgbClr val="000000"/>
                </a:solidFill>
                <a:latin typeface="Century Gothic"/>
                <a:ea typeface="DejaVu Sans"/>
              </a:rPr>
              <a:t>   </a:t>
            </a:r>
            <a:r>
              <a:rPr lang="it-IT" sz="1200" b="0" strike="noStrike" spc="-1" dirty="0">
                <a:solidFill>
                  <a:srgbClr val="000000"/>
                </a:solidFill>
                <a:latin typeface="Century Gothic"/>
                <a:ea typeface="DejaVu Sans"/>
              </a:rPr>
              <a:t>		             </a:t>
            </a:r>
            <a:r>
              <a:rPr lang="it-IT" sz="1200" spc="-1" dirty="0">
                <a:solidFill>
                  <a:srgbClr val="000000"/>
                </a:solidFill>
                <a:latin typeface="Century Gothic"/>
              </a:rPr>
              <a:t>       191.000,00 €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MARCIAPIEDE ARGINE COMUNE-CIMITERO                     </a:t>
            </a:r>
            <a:r>
              <a:rPr lang="it-IT" sz="1200" spc="-1" dirty="0">
                <a:solidFill>
                  <a:srgbClr val="000000"/>
                </a:solidFill>
                <a:latin typeface="Century Gothic"/>
              </a:rPr>
              <a:t>            126.600,00 € </a:t>
            </a:r>
            <a:r>
              <a:rPr lang="it-IT" sz="1200" b="0" strike="noStrike" spc="-1" dirty="0">
                <a:solidFill>
                  <a:srgbClr val="000000"/>
                </a:solidFill>
                <a:latin typeface="Century Gothic"/>
                <a:ea typeface="DejaVu Sans"/>
              </a:rPr>
              <a:t>	</a:t>
            </a: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13" name="CustomShape 2"/>
          <p:cNvSpPr/>
          <p:nvPr/>
        </p:nvSpPr>
        <p:spPr>
          <a:xfrm>
            <a:off x="3081604" y="8528857"/>
            <a:ext cx="958381" cy="1083339"/>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14" name="CustomShape 3"/>
          <p:cNvSpPr/>
          <p:nvPr/>
        </p:nvSpPr>
        <p:spPr>
          <a:xfrm>
            <a:off x="0" y="547072"/>
            <a:ext cx="6857999" cy="85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1" strike="noStrike" spc="-1" dirty="0">
                <a:solidFill>
                  <a:srgbClr val="3280C6"/>
                </a:solidFill>
                <a:latin typeface="Century Gothic"/>
              </a:rPr>
              <a:t>CAPITOLO 4</a:t>
            </a:r>
          </a:p>
          <a:p>
            <a:pPr algn="ctr">
              <a:lnSpc>
                <a:spcPct val="90000"/>
              </a:lnSpc>
            </a:pPr>
            <a:endParaRPr lang="it-IT" sz="1400" b="1" strike="noStrike" spc="-1" dirty="0">
              <a:solidFill>
                <a:srgbClr val="3280C6"/>
              </a:solidFill>
              <a:latin typeface="Century Gothic"/>
            </a:endParaRPr>
          </a:p>
          <a:p>
            <a:pPr algn="ctr">
              <a:lnSpc>
                <a:spcPct val="90000"/>
              </a:lnSpc>
            </a:pPr>
            <a:r>
              <a:rPr lang="it-IT" sz="1050" b="1" strike="noStrike" spc="-1" dirty="0">
                <a:solidFill>
                  <a:srgbClr val="3280C6"/>
                </a:solidFill>
                <a:latin typeface="Century Gothic"/>
              </a:rPr>
              <a:t>IL PIANO FINANZIARIO – La sostenibilità Economica del Progetto “DOLCEACQUA 20-30”</a:t>
            </a:r>
            <a:br>
              <a:rPr sz="1600" dirty="0"/>
            </a:br>
            <a:br>
              <a:rPr sz="1600" dirty="0"/>
            </a:br>
            <a:r>
              <a:rPr lang="it-IT" sz="1200" b="1" strike="noStrike" spc="-1" dirty="0">
                <a:solidFill>
                  <a:srgbClr val="000000"/>
                </a:solidFill>
                <a:latin typeface="Century Gothic"/>
              </a:rPr>
              <a:t>LE ENTRATE</a:t>
            </a:r>
            <a:endParaRPr lang="it-IT" sz="1200" b="0" strike="noStrike" spc="-1" dirty="0">
              <a:latin typeface="Arial"/>
            </a:endParaRPr>
          </a:p>
        </p:txBody>
      </p:sp>
      <p:sp>
        <p:nvSpPr>
          <p:cNvPr id="515" name="CustomShape 4"/>
          <p:cNvSpPr/>
          <p:nvPr/>
        </p:nvSpPr>
        <p:spPr>
          <a:xfrm>
            <a:off x="106718" y="1003080"/>
            <a:ext cx="3619080" cy="857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34"/>
              </a:spcBef>
            </a:pPr>
            <a:endParaRPr lang="it-IT" sz="18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p:txBody>
      </p:sp>
      <p:sp>
        <p:nvSpPr>
          <p:cNvPr id="516" name="CustomShape 5"/>
          <p:cNvSpPr/>
          <p:nvPr/>
        </p:nvSpPr>
        <p:spPr>
          <a:xfrm>
            <a:off x="595813" y="2071505"/>
            <a:ext cx="5688610" cy="343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400" b="0" strike="noStrike" spc="-1" dirty="0">
                <a:latin typeface="Arial"/>
              </a:rPr>
              <a:t>VENDITA SCUOLA		         € 1.700.000,00 </a:t>
            </a:r>
          </a:p>
          <a:p>
            <a:pPr>
              <a:lnSpc>
                <a:spcPct val="100000"/>
              </a:lnSpc>
            </a:pPr>
            <a:endParaRPr lang="it-IT" sz="1400" b="0" strike="noStrike" spc="-1" dirty="0">
              <a:latin typeface="Arial"/>
            </a:endParaRPr>
          </a:p>
          <a:p>
            <a:pPr>
              <a:lnSpc>
                <a:spcPct val="100000"/>
              </a:lnSpc>
            </a:pPr>
            <a:endParaRPr lang="it-IT" sz="1400" b="0" strike="noStrike" spc="-1" dirty="0">
              <a:latin typeface="Arial"/>
            </a:endParaRPr>
          </a:p>
          <a:p>
            <a:pPr>
              <a:lnSpc>
                <a:spcPct val="100000"/>
              </a:lnSpc>
            </a:pPr>
            <a:r>
              <a:rPr lang="it-IT" sz="1400" b="0" strike="noStrike" spc="-1" dirty="0">
                <a:latin typeface="Arial"/>
              </a:rPr>
              <a:t>VENDITA GARAGE (40 x 30.000)	         € 1.200.000,00 </a:t>
            </a:r>
          </a:p>
          <a:p>
            <a:pPr>
              <a:lnSpc>
                <a:spcPct val="100000"/>
              </a:lnSpc>
            </a:pPr>
            <a:endParaRPr lang="it-IT" sz="1400" b="0" strike="noStrike" spc="-1" dirty="0">
              <a:latin typeface="Arial"/>
            </a:endParaRPr>
          </a:p>
          <a:p>
            <a:pPr>
              <a:lnSpc>
                <a:spcPct val="100000"/>
              </a:lnSpc>
            </a:pPr>
            <a:endParaRPr lang="it-IT" sz="1400" b="0" strike="noStrike" spc="-1" dirty="0">
              <a:latin typeface="Arial"/>
            </a:endParaRPr>
          </a:p>
          <a:p>
            <a:pPr>
              <a:lnSpc>
                <a:spcPct val="100000"/>
              </a:lnSpc>
            </a:pPr>
            <a:r>
              <a:rPr lang="it-IT" sz="1400" b="0" strike="noStrike" spc="-1" dirty="0">
                <a:latin typeface="Arial"/>
              </a:rPr>
              <a:t>FONDO REGIONALE	                            €   800.000,00 </a:t>
            </a:r>
          </a:p>
          <a:p>
            <a:pPr>
              <a:lnSpc>
                <a:spcPct val="100000"/>
              </a:lnSpc>
            </a:pPr>
            <a:r>
              <a:rPr lang="it-IT" sz="1400" b="0" strike="noStrike" spc="-1" dirty="0">
                <a:latin typeface="Arial"/>
              </a:rPr>
              <a:t>	</a:t>
            </a:r>
          </a:p>
          <a:p>
            <a:pPr>
              <a:lnSpc>
                <a:spcPct val="100000"/>
              </a:lnSpc>
            </a:pPr>
            <a:r>
              <a:rPr lang="it-IT" sz="1400" b="0" strike="noStrike" spc="-1" dirty="0">
                <a:latin typeface="Arial"/>
              </a:rPr>
              <a:t>	</a:t>
            </a:r>
          </a:p>
          <a:p>
            <a:pPr>
              <a:lnSpc>
                <a:spcPct val="100000"/>
              </a:lnSpc>
            </a:pPr>
            <a:r>
              <a:rPr lang="it-IT" sz="1400" b="0" strike="noStrike" spc="-1" dirty="0">
                <a:latin typeface="Arial"/>
              </a:rPr>
              <a:t>	TOTALE                                € 3.700.000,00</a:t>
            </a:r>
          </a:p>
          <a:p>
            <a:pPr>
              <a:lnSpc>
                <a:spcPct val="100000"/>
              </a:lnSpc>
            </a:pPr>
            <a:endParaRPr lang="it-IT" sz="1400" spc="-1" dirty="0">
              <a:latin typeface="Arial"/>
            </a:endParaRPr>
          </a:p>
          <a:p>
            <a:endParaRPr lang="it-IT" dirty="0"/>
          </a:p>
          <a:p>
            <a:endParaRPr lang="it-IT" dirty="0"/>
          </a:p>
          <a:p>
            <a:endParaRPr lang="it-IT"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 name="CustomShape 1"/>
          <p:cNvSpPr/>
          <p:nvPr/>
        </p:nvSpPr>
        <p:spPr>
          <a:xfrm>
            <a:off x="0" y="28652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19" name="CustomShape 2"/>
          <p:cNvSpPr/>
          <p:nvPr/>
        </p:nvSpPr>
        <p:spPr>
          <a:xfrm>
            <a:off x="3015104" y="8889164"/>
            <a:ext cx="1024882" cy="1016836"/>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20" name="CustomShape 3"/>
          <p:cNvSpPr/>
          <p:nvPr/>
        </p:nvSpPr>
        <p:spPr>
          <a:xfrm>
            <a:off x="0" y="271033"/>
            <a:ext cx="6858000" cy="108159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600" b="1" spc="-1" dirty="0">
                <a:solidFill>
                  <a:srgbClr val="3280C6"/>
                </a:solidFill>
                <a:latin typeface="Century Gothic"/>
              </a:rPr>
              <a:t>CAPITOLO 4</a:t>
            </a:r>
          </a:p>
          <a:p>
            <a:pPr algn="ctr">
              <a:lnSpc>
                <a:spcPct val="90000"/>
              </a:lnSpc>
            </a:pPr>
            <a:endParaRPr lang="it-IT" sz="1400" b="1" strike="noStrike" spc="-1" dirty="0">
              <a:solidFill>
                <a:srgbClr val="3280C6"/>
              </a:solidFill>
              <a:latin typeface="Century Gothic"/>
            </a:endParaRPr>
          </a:p>
          <a:p>
            <a:pPr algn="ctr">
              <a:lnSpc>
                <a:spcPct val="90000"/>
              </a:lnSpc>
            </a:pPr>
            <a:r>
              <a:rPr lang="it-IT" sz="1200" b="1" strike="noStrike" spc="-1" dirty="0">
                <a:solidFill>
                  <a:srgbClr val="3280C6"/>
                </a:solidFill>
                <a:latin typeface="Century Gothic"/>
              </a:rPr>
              <a:t>IL PIANO FINANZIARIO – La sostenibilità Economica del Progetto “DOLCEACQUA 20-30”</a:t>
            </a:r>
            <a:br>
              <a:rPr dirty="0"/>
            </a:br>
            <a:br>
              <a:rPr dirty="0"/>
            </a:br>
            <a:r>
              <a:rPr lang="it-IT" sz="1400" b="1" strike="noStrike" spc="-1" dirty="0">
                <a:solidFill>
                  <a:srgbClr val="000000"/>
                </a:solidFill>
                <a:latin typeface="Century Gothic"/>
              </a:rPr>
              <a:t>Le coperture </a:t>
            </a:r>
            <a:r>
              <a:rPr lang="it-IT" sz="1400" b="1" spc="-1" dirty="0">
                <a:solidFill>
                  <a:srgbClr val="000000"/>
                </a:solidFill>
                <a:latin typeface="Century Gothic"/>
              </a:rPr>
              <a:t>finanziarie</a:t>
            </a:r>
            <a:endParaRPr lang="it-IT" sz="1400" b="0" strike="noStrike" spc="-1" dirty="0">
              <a:latin typeface="Arial"/>
            </a:endParaRPr>
          </a:p>
        </p:txBody>
      </p:sp>
      <p:sp>
        <p:nvSpPr>
          <p:cNvPr id="521" name="CustomShape 4"/>
          <p:cNvSpPr/>
          <p:nvPr/>
        </p:nvSpPr>
        <p:spPr>
          <a:xfrm>
            <a:off x="106718" y="1003080"/>
            <a:ext cx="3619080" cy="857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34"/>
              </a:spcBef>
            </a:pPr>
            <a:endParaRPr lang="it-IT" sz="18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p:txBody>
      </p:sp>
      <p:sp>
        <p:nvSpPr>
          <p:cNvPr id="522" name="CustomShape 5"/>
          <p:cNvSpPr/>
          <p:nvPr/>
        </p:nvSpPr>
        <p:spPr>
          <a:xfrm>
            <a:off x="364424" y="1552462"/>
            <a:ext cx="6086253" cy="715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200" b="0" strike="noStrike" spc="-1" dirty="0">
                <a:latin typeface="Arial"/>
              </a:rPr>
              <a:t>AREA 1 – Parcheggio </a:t>
            </a:r>
            <a:r>
              <a:rPr lang="it-IT" sz="1200" b="0" strike="noStrike" spc="-1" dirty="0" err="1">
                <a:latin typeface="Arial"/>
              </a:rPr>
              <a:t>Praeli</a:t>
            </a:r>
            <a:r>
              <a:rPr lang="it-IT" sz="1200" b="0" strike="noStrike" spc="-1" dirty="0">
                <a:latin typeface="Arial"/>
              </a:rPr>
              <a:t> e sistemazione Area		   175.000,00 €	 </a:t>
            </a:r>
          </a:p>
          <a:p>
            <a:pPr>
              <a:lnSpc>
                <a:spcPct val="100000"/>
              </a:lnSpc>
            </a:pPr>
            <a:r>
              <a:rPr lang="it-IT" sz="1200" b="0" strike="noStrike" spc="-1" dirty="0">
                <a:latin typeface="Arial"/>
              </a:rPr>
              <a:t>AREA 2 -  Parcheggio Multipiano POSTE		2.070.000,00 €	 </a:t>
            </a:r>
          </a:p>
          <a:p>
            <a:pPr>
              <a:lnSpc>
                <a:spcPct val="100000"/>
              </a:lnSpc>
            </a:pPr>
            <a:r>
              <a:rPr lang="it-IT" sz="1200" b="0" strike="noStrike" spc="-1" dirty="0">
                <a:latin typeface="Arial"/>
              </a:rPr>
              <a:t>AREA 3 -  Parcheggio Cimitero			   350.000,00 €	 </a:t>
            </a:r>
          </a:p>
          <a:p>
            <a:pPr>
              <a:lnSpc>
                <a:spcPct val="100000"/>
              </a:lnSpc>
            </a:pPr>
            <a:r>
              <a:rPr lang="it-IT" sz="1200" b="0" strike="noStrike" spc="-1" dirty="0">
                <a:latin typeface="Arial"/>
              </a:rPr>
              <a:t>AREA 4 – Parcheggio ex  Impianti Sportivi		   245.000,00 € </a:t>
            </a:r>
          </a:p>
          <a:p>
            <a:pPr>
              <a:lnSpc>
                <a:spcPct val="100000"/>
              </a:lnSpc>
            </a:pPr>
            <a:r>
              <a:rPr lang="it-IT" sz="1200" b="0" strike="noStrike" spc="-1" dirty="0">
                <a:latin typeface="Arial"/>
              </a:rPr>
              <a:t>AREA 5 – Parcheggio Via </a:t>
            </a:r>
            <a:r>
              <a:rPr lang="it-IT" sz="1200" b="0" strike="noStrike" spc="-1" dirty="0" err="1">
                <a:latin typeface="Arial"/>
              </a:rPr>
              <a:t>Barberis</a:t>
            </a:r>
            <a:r>
              <a:rPr lang="it-IT" sz="1200" b="0" strike="noStrike" spc="-1" dirty="0">
                <a:latin typeface="Arial"/>
              </a:rPr>
              <a:t>			   180.000,00</a:t>
            </a:r>
            <a:r>
              <a:rPr lang="it-IT" sz="1200" spc="-1" dirty="0">
                <a:solidFill>
                  <a:srgbClr val="000000"/>
                </a:solidFill>
                <a:latin typeface="Century Gothic"/>
              </a:rPr>
              <a:t> € </a:t>
            </a:r>
            <a:r>
              <a:rPr lang="it-IT" sz="1200" b="0" strike="noStrike" spc="-1" dirty="0">
                <a:latin typeface="Arial"/>
              </a:rPr>
              <a:t>	 </a:t>
            </a:r>
          </a:p>
          <a:p>
            <a:pPr>
              <a:lnSpc>
                <a:spcPct val="100000"/>
              </a:lnSpc>
            </a:pPr>
            <a:r>
              <a:rPr lang="it-IT" sz="1200" b="1" strike="noStrike" spc="-1" dirty="0">
                <a:latin typeface="Arial"/>
              </a:rPr>
              <a:t>NORD</a:t>
            </a:r>
            <a:r>
              <a:rPr lang="it-IT" sz="1200" b="0" strike="noStrike" spc="-1" dirty="0">
                <a:latin typeface="Arial"/>
              </a:rPr>
              <a:t>		 </a:t>
            </a:r>
          </a:p>
          <a:p>
            <a:pPr>
              <a:lnSpc>
                <a:spcPct val="100000"/>
              </a:lnSpc>
            </a:pPr>
            <a:r>
              <a:rPr lang="it-IT" sz="1200" b="0" strike="noStrike" spc="-1" dirty="0">
                <a:latin typeface="Arial"/>
              </a:rPr>
              <a:t>PUNTO 1 - Orti lungo provinciale 			     30.000,00</a:t>
            </a:r>
            <a:r>
              <a:rPr lang="it-IT" sz="1200" spc="-1" dirty="0">
                <a:solidFill>
                  <a:srgbClr val="000000"/>
                </a:solidFill>
                <a:latin typeface="Century Gothic"/>
              </a:rPr>
              <a:t> €</a:t>
            </a:r>
            <a:r>
              <a:rPr lang="it-IT" sz="1200" b="0" strike="noStrike" spc="-1" dirty="0">
                <a:latin typeface="Arial"/>
              </a:rPr>
              <a:t>   	 </a:t>
            </a:r>
          </a:p>
          <a:p>
            <a:pPr>
              <a:lnSpc>
                <a:spcPct val="100000"/>
              </a:lnSpc>
            </a:pPr>
            <a:r>
              <a:rPr lang="it-IT" sz="1200" b="0" strike="noStrike" spc="-1" dirty="0">
                <a:latin typeface="Arial"/>
              </a:rPr>
              <a:t>PUNTO 2 - Ingresso strada circonvallazione		     45.000,00 </a:t>
            </a:r>
            <a:r>
              <a:rPr lang="it-IT" sz="1200" spc="-1" dirty="0">
                <a:solidFill>
                  <a:srgbClr val="000000"/>
                </a:solidFill>
                <a:latin typeface="Century Gothic"/>
              </a:rPr>
              <a:t>€</a:t>
            </a:r>
            <a:r>
              <a:rPr lang="it-IT" sz="1200" b="0" strike="noStrike" spc="-1" dirty="0">
                <a:latin typeface="Arial"/>
              </a:rPr>
              <a:t>  	 </a:t>
            </a:r>
          </a:p>
          <a:p>
            <a:pPr>
              <a:lnSpc>
                <a:spcPct val="100000"/>
              </a:lnSpc>
            </a:pPr>
            <a:r>
              <a:rPr lang="it-IT" sz="1200" b="0" strike="noStrike" spc="-1" dirty="0">
                <a:latin typeface="Arial"/>
              </a:rPr>
              <a:t>PUNTO 3 - Canneto vicino salita </a:t>
            </a:r>
            <a:r>
              <a:rPr lang="it-IT" sz="1200" b="0" strike="noStrike" spc="-1" dirty="0" err="1">
                <a:latin typeface="Arial"/>
              </a:rPr>
              <a:t>scalandrun</a:t>
            </a:r>
            <a:r>
              <a:rPr lang="it-IT" sz="1200" b="0" strike="noStrike" spc="-1" dirty="0">
                <a:latin typeface="Arial"/>
              </a:rPr>
              <a:t>		     60.000,00</a:t>
            </a:r>
            <a:r>
              <a:rPr lang="it-IT" sz="1200" spc="-1" dirty="0">
                <a:solidFill>
                  <a:srgbClr val="000000"/>
                </a:solidFill>
                <a:latin typeface="Century Gothic"/>
              </a:rPr>
              <a:t> €</a:t>
            </a:r>
            <a:r>
              <a:rPr lang="it-IT" sz="1200" b="0" strike="noStrike" spc="-1" dirty="0">
                <a:latin typeface="Arial"/>
              </a:rPr>
              <a:t>   	 </a:t>
            </a:r>
          </a:p>
          <a:p>
            <a:pPr>
              <a:lnSpc>
                <a:spcPct val="100000"/>
              </a:lnSpc>
            </a:pPr>
            <a:r>
              <a:rPr lang="it-IT" sz="1200" b="0" strike="noStrike" spc="-1" dirty="0">
                <a:latin typeface="Arial"/>
              </a:rPr>
              <a:t>PUNTO 4 - marciapiede lungo fiume			   217.500,00</a:t>
            </a:r>
            <a:r>
              <a:rPr lang="it-IT" sz="1200" spc="-1" dirty="0">
                <a:solidFill>
                  <a:srgbClr val="000000"/>
                </a:solidFill>
                <a:latin typeface="Century Gothic"/>
              </a:rPr>
              <a:t> €</a:t>
            </a:r>
            <a:r>
              <a:rPr lang="it-IT" sz="1200" b="0" strike="noStrike" spc="-1" dirty="0">
                <a:latin typeface="Arial"/>
              </a:rPr>
              <a:t>   	 </a:t>
            </a:r>
          </a:p>
          <a:p>
            <a:pPr>
              <a:lnSpc>
                <a:spcPct val="100000"/>
              </a:lnSpc>
            </a:pPr>
            <a:r>
              <a:rPr lang="it-IT" sz="1200" b="0" strike="noStrike" spc="-1" dirty="0">
                <a:latin typeface="Arial"/>
              </a:rPr>
              <a:t>PUNTO 5 - marciapiede strettoia farmacia		     35.000,00</a:t>
            </a:r>
            <a:r>
              <a:rPr lang="it-IT" sz="1200" spc="-1" dirty="0">
                <a:solidFill>
                  <a:srgbClr val="000000"/>
                </a:solidFill>
                <a:latin typeface="Century Gothic"/>
              </a:rPr>
              <a:t> €</a:t>
            </a:r>
            <a:r>
              <a:rPr lang="it-IT" sz="1200" b="0" strike="noStrike" spc="-1" dirty="0">
                <a:latin typeface="Arial"/>
              </a:rPr>
              <a:t>   	 </a:t>
            </a:r>
          </a:p>
          <a:p>
            <a:pPr>
              <a:lnSpc>
                <a:spcPct val="100000"/>
              </a:lnSpc>
            </a:pPr>
            <a:r>
              <a:rPr lang="it-IT" sz="1200" b="0" strike="noStrike" spc="-1" dirty="0">
                <a:latin typeface="Arial"/>
              </a:rPr>
              <a:t>		</a:t>
            </a:r>
          </a:p>
          <a:p>
            <a:pPr>
              <a:lnSpc>
                <a:spcPct val="100000"/>
              </a:lnSpc>
            </a:pPr>
            <a:r>
              <a:rPr lang="it-IT" sz="1200" b="1" strike="noStrike" spc="-1" dirty="0">
                <a:latin typeface="Arial"/>
              </a:rPr>
              <a:t>SUD</a:t>
            </a:r>
            <a:r>
              <a:rPr lang="it-IT" sz="1200" b="0" strike="noStrike" spc="-1" dirty="0">
                <a:latin typeface="Arial"/>
              </a:rPr>
              <a:t>		 </a:t>
            </a:r>
          </a:p>
          <a:p>
            <a:pPr>
              <a:lnSpc>
                <a:spcPct val="100000"/>
              </a:lnSpc>
            </a:pPr>
            <a:r>
              <a:rPr lang="it-IT" sz="1200" b="0" strike="noStrike" spc="-1" dirty="0">
                <a:latin typeface="Arial"/>
              </a:rPr>
              <a:t>PUNTO 1 rotatoria			                          80.000,00 </a:t>
            </a:r>
            <a:r>
              <a:rPr lang="it-IT" sz="1200" spc="-1" dirty="0">
                <a:solidFill>
                  <a:srgbClr val="000000"/>
                </a:solidFill>
                <a:latin typeface="Century Gothic"/>
              </a:rPr>
              <a:t>€</a:t>
            </a:r>
            <a:r>
              <a:rPr lang="it-IT" sz="1200" b="0" strike="noStrike" spc="-1" dirty="0">
                <a:latin typeface="Arial"/>
              </a:rPr>
              <a:t>  	 </a:t>
            </a:r>
          </a:p>
          <a:p>
            <a:pPr>
              <a:lnSpc>
                <a:spcPct val="100000"/>
              </a:lnSpc>
            </a:pPr>
            <a:r>
              <a:rPr lang="it-IT" sz="1200" b="0" strike="noStrike" spc="-1" dirty="0">
                <a:latin typeface="Arial"/>
              </a:rPr>
              <a:t>PUNTO 2 - Terreno uliveto CMI			    25.0000,00</a:t>
            </a:r>
            <a:r>
              <a:rPr lang="it-IT" sz="1200" spc="-1" dirty="0">
                <a:solidFill>
                  <a:srgbClr val="000000"/>
                </a:solidFill>
                <a:latin typeface="Century Gothic"/>
              </a:rPr>
              <a:t>€</a:t>
            </a:r>
            <a:r>
              <a:rPr lang="it-IT" sz="1200" b="0" strike="noStrike" spc="-1" dirty="0">
                <a:latin typeface="Arial"/>
              </a:rPr>
              <a:t> 	 </a:t>
            </a:r>
          </a:p>
          <a:p>
            <a:pPr>
              <a:lnSpc>
                <a:spcPct val="100000"/>
              </a:lnSpc>
            </a:pPr>
            <a:r>
              <a:rPr lang="it-IT" sz="1200" b="0" strike="noStrike" spc="-1" dirty="0">
                <a:latin typeface="Arial"/>
              </a:rPr>
              <a:t>PUNTO 3 - Marciapiede verso nuova scuola		   135.000,00 </a:t>
            </a:r>
            <a:r>
              <a:rPr lang="it-IT" sz="1200" spc="-1" dirty="0">
                <a:solidFill>
                  <a:srgbClr val="000000"/>
                </a:solidFill>
                <a:latin typeface="Century Gothic"/>
              </a:rPr>
              <a:t>€</a:t>
            </a:r>
            <a:r>
              <a:rPr lang="it-IT" sz="1200" b="0" strike="noStrike" spc="-1" dirty="0">
                <a:latin typeface="Arial"/>
              </a:rPr>
              <a:t>   </a:t>
            </a:r>
          </a:p>
          <a:p>
            <a:pPr>
              <a:lnSpc>
                <a:spcPct val="100000"/>
              </a:lnSpc>
            </a:pPr>
            <a:r>
              <a:rPr lang="it-IT" sz="1200" b="0" strike="noStrike" spc="-1" dirty="0">
                <a:latin typeface="Arial"/>
              </a:rPr>
              <a:t>PUNTO 4 - area ingresso vicino nuova scuola		     25.000,00 </a:t>
            </a:r>
            <a:r>
              <a:rPr lang="it-IT" sz="1200" spc="-1" dirty="0">
                <a:solidFill>
                  <a:srgbClr val="000000"/>
                </a:solidFill>
                <a:latin typeface="Century Gothic"/>
              </a:rPr>
              <a:t>€</a:t>
            </a:r>
            <a:r>
              <a:rPr lang="it-IT" sz="1200" b="0" strike="noStrike" spc="-1" dirty="0">
                <a:latin typeface="Arial"/>
              </a:rPr>
              <a:t>   </a:t>
            </a:r>
          </a:p>
          <a:p>
            <a:pPr>
              <a:lnSpc>
                <a:spcPct val="100000"/>
              </a:lnSpc>
            </a:pPr>
            <a:r>
              <a:rPr lang="it-IT" sz="1200" b="0" strike="noStrike" spc="-1" dirty="0">
                <a:latin typeface="Arial"/>
              </a:rPr>
              <a:t>		</a:t>
            </a:r>
          </a:p>
          <a:p>
            <a:pPr>
              <a:lnSpc>
                <a:spcPct val="100000"/>
              </a:lnSpc>
            </a:pPr>
            <a:r>
              <a:rPr lang="it-IT" sz="1200" spc="-1" dirty="0">
                <a:latin typeface="Arial"/>
              </a:rPr>
              <a:t>MARCIAPIEDE LUNGO FIUME BANCA-CIMITERO		   126.000,00</a:t>
            </a:r>
            <a:endParaRPr lang="it-IT" sz="1200" b="0" strike="noStrike" spc="-1" dirty="0">
              <a:latin typeface="Arial"/>
            </a:endParaRPr>
          </a:p>
          <a:p>
            <a:pPr>
              <a:lnSpc>
                <a:spcPct val="100000"/>
              </a:lnSpc>
            </a:pPr>
            <a:r>
              <a:rPr lang="it-IT" sz="1200" b="0" strike="noStrike" spc="-1" dirty="0">
                <a:latin typeface="Arial"/>
              </a:rPr>
              <a:t>					</a:t>
            </a:r>
          </a:p>
          <a:p>
            <a:pPr>
              <a:lnSpc>
                <a:spcPct val="100000"/>
              </a:lnSpc>
            </a:pPr>
            <a:r>
              <a:rPr lang="it-IT" sz="1200" b="0" strike="noStrike" spc="-1" dirty="0">
                <a:latin typeface="Arial"/>
              </a:rPr>
              <a:t>					</a:t>
            </a:r>
            <a:r>
              <a:rPr lang="it-IT" sz="1200" b="1" strike="noStrike" spc="-1" dirty="0">
                <a:latin typeface="Arial"/>
              </a:rPr>
              <a:t>3.799,100,00 </a:t>
            </a:r>
            <a:r>
              <a:rPr lang="it-IT" sz="1200" b="1" spc="-1" dirty="0">
                <a:solidFill>
                  <a:srgbClr val="000000"/>
                </a:solidFill>
                <a:latin typeface="Century Gothic"/>
              </a:rPr>
              <a:t>€</a:t>
            </a:r>
            <a:endParaRPr lang="it-IT" sz="1200" b="1" strike="noStrike" spc="-1" dirty="0">
              <a:latin typeface="Arial"/>
            </a:endParaRPr>
          </a:p>
          <a:p>
            <a:pPr>
              <a:lnSpc>
                <a:spcPct val="100000"/>
              </a:lnSpc>
            </a:pPr>
            <a:endParaRPr lang="it-IT" sz="1200" b="0" strike="noStrike" spc="-1" dirty="0">
              <a:latin typeface="Arial"/>
            </a:endParaRPr>
          </a:p>
          <a:p>
            <a:pPr algn="ctr">
              <a:lnSpc>
                <a:spcPct val="100000"/>
              </a:lnSpc>
            </a:pPr>
            <a:r>
              <a:rPr lang="it-IT" sz="1200" b="1" u="sng" strike="noStrike" spc="-1" dirty="0">
                <a:latin typeface="Arial"/>
              </a:rPr>
              <a:t>COPERTURA CON LE ENTRATE DEL MASTERPLAN + ONERI</a:t>
            </a:r>
          </a:p>
          <a:p>
            <a:pPr algn="ctr">
              <a:lnSpc>
                <a:spcPct val="100000"/>
              </a:lnSpc>
            </a:pPr>
            <a:endParaRPr lang="it-IT" sz="1200" b="1" u="sng" spc="-1" dirty="0">
              <a:latin typeface="Arial"/>
            </a:endParaRPr>
          </a:p>
          <a:p>
            <a:r>
              <a:rPr lang="it-IT" sz="1200" dirty="0"/>
              <a:t>Posti Auto        = 300</a:t>
            </a:r>
          </a:p>
          <a:p>
            <a:r>
              <a:rPr lang="it-IT" sz="1200" dirty="0"/>
              <a:t>Garage	   =  60 </a:t>
            </a:r>
          </a:p>
          <a:p>
            <a:r>
              <a:rPr lang="it-IT" sz="1200" dirty="0"/>
              <a:t>Disabili	   =  20</a:t>
            </a:r>
          </a:p>
          <a:p>
            <a:r>
              <a:rPr lang="it-IT" sz="1200" dirty="0"/>
              <a:t>Camper	   =   4</a:t>
            </a:r>
          </a:p>
          <a:p>
            <a:r>
              <a:rPr lang="it-IT" sz="1200" dirty="0"/>
              <a:t>Pullman	   =   4</a:t>
            </a:r>
            <a:endParaRPr lang="it-IT" sz="1200" spc="-1" dirty="0"/>
          </a:p>
          <a:p>
            <a:pPr algn="ctr">
              <a:lnSpc>
                <a:spcPct val="100000"/>
              </a:lnSpc>
            </a:pPr>
            <a:endParaRPr lang="it-IT" sz="1200" b="1" u="sng" strike="noStrike" spc="-1" dirty="0">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3" name="CustomShape 1"/>
          <p:cNvSpPr/>
          <p:nvPr/>
        </p:nvSpPr>
        <p:spPr>
          <a:xfrm>
            <a:off x="0" y="28652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25" name="CustomShape 2"/>
          <p:cNvSpPr/>
          <p:nvPr/>
        </p:nvSpPr>
        <p:spPr>
          <a:xfrm>
            <a:off x="3015104" y="8678487"/>
            <a:ext cx="925129" cy="1011382"/>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26" name="CustomShape 3"/>
          <p:cNvSpPr/>
          <p:nvPr/>
        </p:nvSpPr>
        <p:spPr>
          <a:xfrm>
            <a:off x="0" y="453201"/>
            <a:ext cx="6857999" cy="11929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500" b="1" spc="-1" dirty="0">
                <a:solidFill>
                  <a:srgbClr val="3280C6"/>
                </a:solidFill>
                <a:latin typeface="Century Gothic"/>
              </a:rPr>
              <a:t>CAPITOLO 4</a:t>
            </a:r>
          </a:p>
          <a:p>
            <a:pPr algn="ctr">
              <a:lnSpc>
                <a:spcPct val="90000"/>
              </a:lnSpc>
            </a:pPr>
            <a:endParaRPr lang="it-IT" sz="1400" b="1" strike="noStrike" spc="-1" dirty="0">
              <a:solidFill>
                <a:srgbClr val="3280C6"/>
              </a:solidFill>
              <a:latin typeface="Century Gothic"/>
            </a:endParaRPr>
          </a:p>
          <a:p>
            <a:pPr algn="ctr">
              <a:lnSpc>
                <a:spcPct val="90000"/>
              </a:lnSpc>
            </a:pPr>
            <a:r>
              <a:rPr lang="it-IT" sz="1100" b="1" strike="noStrike" spc="-1" dirty="0">
                <a:solidFill>
                  <a:srgbClr val="3280C6"/>
                </a:solidFill>
                <a:latin typeface="Century Gothic"/>
              </a:rPr>
              <a:t>IL PIANO FINANZIARIO – La sostenibilità Economica del Progetto “DOLCEACQUA 20-30”</a:t>
            </a:r>
            <a:br>
              <a:rPr dirty="0"/>
            </a:br>
            <a:br>
              <a:rPr dirty="0"/>
            </a:br>
            <a:r>
              <a:rPr lang="it-IT" sz="1400" b="1" strike="noStrike" spc="-1" dirty="0">
                <a:solidFill>
                  <a:srgbClr val="000000"/>
                </a:solidFill>
                <a:latin typeface="Century Gothic"/>
              </a:rPr>
              <a:t>Le coperture finanziarie degli altri progetti: </a:t>
            </a:r>
            <a:endParaRPr lang="it-IT" sz="1400" b="0" strike="noStrike" spc="-1" dirty="0">
              <a:latin typeface="Arial"/>
            </a:endParaRPr>
          </a:p>
        </p:txBody>
      </p:sp>
      <p:sp>
        <p:nvSpPr>
          <p:cNvPr id="527" name="CustomShape 4"/>
          <p:cNvSpPr/>
          <p:nvPr/>
        </p:nvSpPr>
        <p:spPr>
          <a:xfrm>
            <a:off x="106718" y="1003080"/>
            <a:ext cx="3619080" cy="857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34"/>
              </a:spcBef>
            </a:pPr>
            <a:endParaRPr lang="it-IT" sz="18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p:txBody>
      </p:sp>
      <p:sp>
        <p:nvSpPr>
          <p:cNvPr id="528" name="CustomShape 5"/>
          <p:cNvSpPr/>
          <p:nvPr/>
        </p:nvSpPr>
        <p:spPr>
          <a:xfrm>
            <a:off x="318429" y="2170371"/>
            <a:ext cx="6231999" cy="59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200" b="0" strike="noStrike" spc="-1" dirty="0">
                <a:latin typeface="Arial"/>
              </a:rPr>
              <a:t>PUNTO 1 Strada Circonvallazione Lotto 1          500.000,00 €   	Fondi Statali</a:t>
            </a:r>
          </a:p>
          <a:p>
            <a:pPr>
              <a:lnSpc>
                <a:spcPct val="100000"/>
              </a:lnSpc>
            </a:pPr>
            <a:endParaRPr lang="it-IT" sz="1200" b="0" strike="noStrike" spc="-1" dirty="0">
              <a:latin typeface="Arial"/>
            </a:endParaRPr>
          </a:p>
          <a:p>
            <a:pPr>
              <a:lnSpc>
                <a:spcPct val="100000"/>
              </a:lnSpc>
            </a:pPr>
            <a:r>
              <a:rPr lang="it-IT" sz="1200" b="0" strike="noStrike" spc="-1" dirty="0">
                <a:latin typeface="Arial"/>
              </a:rPr>
              <a:t>PUNTO 1 Strada Circonvallazione Lotto 2      1.000.000,00 € 	Fondi Statali</a:t>
            </a:r>
          </a:p>
          <a:p>
            <a:pPr>
              <a:lnSpc>
                <a:spcPct val="100000"/>
              </a:lnSpc>
            </a:pPr>
            <a:r>
              <a:rPr lang="it-IT" sz="1200" b="0" strike="noStrike" spc="-1" dirty="0">
                <a:latin typeface="Arial"/>
              </a:rPr>
              <a:t>		</a:t>
            </a:r>
          </a:p>
          <a:p>
            <a:pPr>
              <a:lnSpc>
                <a:spcPct val="100000"/>
              </a:lnSpc>
            </a:pPr>
            <a:r>
              <a:rPr lang="it-IT" sz="1200" b="0" strike="noStrike" spc="-1" dirty="0">
                <a:latin typeface="Arial"/>
              </a:rPr>
              <a:t>STRADA CASTELLO	                                445.500,00 €	 </a:t>
            </a:r>
          </a:p>
          <a:p>
            <a:pPr>
              <a:lnSpc>
                <a:spcPct val="100000"/>
              </a:lnSpc>
            </a:pPr>
            <a:r>
              <a:rPr lang="it-IT" sz="1200" b="0" strike="noStrike" spc="-1" dirty="0">
                <a:latin typeface="Arial"/>
              </a:rPr>
              <a:t>		</a:t>
            </a:r>
          </a:p>
          <a:p>
            <a:pPr>
              <a:lnSpc>
                <a:spcPct val="100000"/>
              </a:lnSpc>
            </a:pPr>
            <a:r>
              <a:rPr lang="it-IT" sz="1200" b="0" strike="noStrike" spc="-1" dirty="0">
                <a:latin typeface="Arial"/>
              </a:rPr>
              <a:t>PONTE		                                350.000,00 €	Fondi Stato/Regione</a:t>
            </a:r>
          </a:p>
          <a:p>
            <a:pPr>
              <a:lnSpc>
                <a:spcPct val="100000"/>
              </a:lnSpc>
            </a:pPr>
            <a:endParaRPr lang="it-IT" sz="1200" b="0" strike="noStrike" spc="-1" dirty="0">
              <a:latin typeface="Arial"/>
            </a:endParaRPr>
          </a:p>
          <a:p>
            <a:pPr>
              <a:lnSpc>
                <a:spcPct val="100000"/>
              </a:lnSpc>
            </a:pPr>
            <a:r>
              <a:rPr lang="it-IT" sz="1200" b="0" strike="noStrike" spc="-1" dirty="0">
                <a:latin typeface="Arial"/>
              </a:rPr>
              <a:t>PUNTO 6 - piazza </a:t>
            </a:r>
            <a:r>
              <a:rPr lang="it-IT" sz="1200" b="0" strike="noStrike" spc="-1" dirty="0" err="1">
                <a:latin typeface="Arial"/>
              </a:rPr>
              <a:t>matteotti</a:t>
            </a:r>
            <a:r>
              <a:rPr lang="it-IT" sz="1200" b="0" strike="noStrike" spc="-1" dirty="0">
                <a:latin typeface="Arial"/>
              </a:rPr>
              <a:t>	</a:t>
            </a:r>
            <a:r>
              <a:rPr lang="it-IT" sz="1200" spc="-1" dirty="0"/>
              <a:t>           150.000,00 €    </a:t>
            </a:r>
            <a:r>
              <a:rPr lang="it-IT" sz="1200" b="0" strike="noStrike" spc="-1" dirty="0">
                <a:latin typeface="Arial"/>
              </a:rPr>
              <a:t>	Oneri (2022-2025)</a:t>
            </a:r>
          </a:p>
          <a:p>
            <a:pPr>
              <a:lnSpc>
                <a:spcPct val="100000"/>
              </a:lnSpc>
            </a:pPr>
            <a:endParaRPr lang="it-IT" sz="1200" b="0" strike="noStrike" spc="-1" dirty="0">
              <a:latin typeface="Arial"/>
            </a:endParaRPr>
          </a:p>
          <a:p>
            <a:pPr>
              <a:lnSpc>
                <a:spcPct val="100000"/>
              </a:lnSpc>
            </a:pPr>
            <a:r>
              <a:rPr lang="it-IT" sz="1200" b="0" strike="noStrike" spc="-1" dirty="0">
                <a:latin typeface="Arial"/>
              </a:rPr>
              <a:t>VIA LIBERAZIONE		           191.500,00 €	Oneri (2022-2025)</a:t>
            </a:r>
          </a:p>
          <a:p>
            <a:pPr>
              <a:lnSpc>
                <a:spcPct val="100000"/>
              </a:lnSpc>
            </a:pPr>
            <a:endParaRPr lang="it-IT" sz="1200" b="0" strike="noStrike" spc="-1" dirty="0">
              <a:latin typeface="Arial"/>
            </a:endParaRPr>
          </a:p>
          <a:p>
            <a:pPr>
              <a:lnSpc>
                <a:spcPct val="100000"/>
              </a:lnSpc>
            </a:pPr>
            <a:r>
              <a:rPr lang="it-IT" sz="1200" b="0" strike="noStrike" spc="-1" dirty="0">
                <a:latin typeface="Arial"/>
              </a:rPr>
              <a:t>VIA BARBERIS: non quantificabile visti gli interventi prettamente privati che necessiteranno di contributi REGIONE/COMUNE per rifacimento facciate.</a:t>
            </a:r>
          </a:p>
          <a:p>
            <a:pPr>
              <a:lnSpc>
                <a:spcPct val="100000"/>
              </a:lnSpc>
            </a:pPr>
            <a:endParaRPr lang="it-IT" sz="1200" b="0" strike="noStrike" spc="-1" dirty="0">
              <a:latin typeface="Arial"/>
            </a:endParaRPr>
          </a:p>
          <a:p>
            <a:pPr>
              <a:lnSpc>
                <a:spcPct val="100000"/>
              </a:lnSpc>
            </a:pPr>
            <a:r>
              <a:rPr lang="it-IT" sz="1200" b="0" strike="noStrike" spc="-1" dirty="0">
                <a:latin typeface="Arial"/>
              </a:rPr>
              <a:t>MUSEO DELLE VIGNE: progetto che necessità per la sua realizzazione </a:t>
            </a:r>
          </a:p>
          <a:p>
            <a:pPr>
              <a:lnSpc>
                <a:spcPct val="100000"/>
              </a:lnSpc>
            </a:pPr>
            <a:r>
              <a:rPr lang="it-IT" sz="1200" b="0" strike="noStrike" spc="-1" dirty="0">
                <a:latin typeface="Arial"/>
              </a:rPr>
              <a:t>di Fondi Europei e l’intervento di altri enti potenziali Partner del progetto</a:t>
            </a:r>
          </a:p>
          <a:p>
            <a:pPr>
              <a:lnSpc>
                <a:spcPct val="100000"/>
              </a:lnSpc>
            </a:pPr>
            <a:r>
              <a:rPr lang="it-IT" sz="1200" b="0" strike="noStrike" spc="-1" dirty="0">
                <a:latin typeface="Arial"/>
              </a:rPr>
              <a:t> stesso.</a:t>
            </a:r>
          </a:p>
          <a:p>
            <a:pPr>
              <a:lnSpc>
                <a:spcPct val="100000"/>
              </a:lnSpc>
            </a:pPr>
            <a:endParaRPr lang="it-IT" sz="1200" b="0" strike="noStrike" spc="-1" dirty="0">
              <a:latin typeface="Arial"/>
            </a:endParaRPr>
          </a:p>
          <a:p>
            <a:pPr>
              <a:lnSpc>
                <a:spcPct val="100000"/>
              </a:lnSpc>
            </a:pPr>
            <a:r>
              <a:rPr lang="it-IT" sz="1200" b="0" strike="noStrike" spc="-1" dirty="0">
                <a:latin typeface="Arial"/>
              </a:rPr>
              <a:t>STALLE dei DORIA (nuova Sede Enoteca Regionale): progetto che  necessità</a:t>
            </a:r>
          </a:p>
          <a:p>
            <a:pPr>
              <a:lnSpc>
                <a:spcPct val="100000"/>
              </a:lnSpc>
            </a:pPr>
            <a:r>
              <a:rPr lang="it-IT" sz="1200" b="0" strike="noStrike" spc="-1" dirty="0">
                <a:latin typeface="Arial"/>
              </a:rPr>
              <a:t>di Fondi Europei anche vista la destinazione all’utilizzo da parte di un</a:t>
            </a:r>
          </a:p>
          <a:p>
            <a:pPr>
              <a:lnSpc>
                <a:spcPct val="100000"/>
              </a:lnSpc>
            </a:pPr>
            <a:r>
              <a:rPr lang="it-IT" sz="1200" b="0" strike="noStrike" spc="-1" dirty="0">
                <a:latin typeface="Arial"/>
              </a:rPr>
              <a:t> Ente Regionale.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7" y="947542"/>
            <a:ext cx="6163197" cy="150665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r>
              <a:rPr lang="en-US" sz="1200" b="0" strike="noStrike" spc="-1" dirty="0">
                <a:solidFill>
                  <a:srgbClr val="000000"/>
                </a:solidFill>
                <a:latin typeface="Century Gothic"/>
                <a:ea typeface="DejaVu Sans"/>
              </a:rPr>
              <a:t>1- </a:t>
            </a:r>
            <a:r>
              <a:rPr lang="it-IT" sz="1200" spc="-1" dirty="0">
                <a:solidFill>
                  <a:srgbClr val="000000"/>
                </a:solidFill>
                <a:latin typeface="Century Gothic"/>
                <a:ea typeface="DejaVu Sans"/>
              </a:rPr>
              <a:t>IL NUOVO EDIFICIO SCOLASTICO</a:t>
            </a:r>
            <a:endParaRPr lang="it-IT" sz="1200" b="0" strike="noStrike" spc="-1" dirty="0">
              <a:solidFill>
                <a:srgbClr val="000000"/>
              </a:solidFill>
              <a:latin typeface="Century Gothic"/>
              <a:ea typeface="DejaVu Sans"/>
            </a:endParaRPr>
          </a:p>
          <a:p>
            <a:pPr algn="just">
              <a:lnSpc>
                <a:spcPct val="100000"/>
              </a:lnSpc>
            </a:pPr>
            <a:endParaRPr lang="it-IT" sz="1200" spc="-1" dirty="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500" b="1" strike="noStrike" spc="-1" dirty="0">
                <a:solidFill>
                  <a:srgbClr val="3280C6"/>
                </a:solidFill>
                <a:latin typeface="Century Gothic"/>
                <a:ea typeface="DejaVu Sans"/>
              </a:rPr>
              <a:t>CAPITOLO 5</a:t>
            </a:r>
            <a:br>
              <a:rPr sz="1500" dirty="0"/>
            </a:br>
            <a:br>
              <a:rPr sz="1500" dirty="0"/>
            </a:br>
            <a:r>
              <a:rPr lang="en-US" sz="1500" b="1" spc="-1" dirty="0">
                <a:solidFill>
                  <a:srgbClr val="000000"/>
                </a:solidFill>
                <a:latin typeface="Century Gothic"/>
              </a:rPr>
              <a:t> </a:t>
            </a:r>
            <a:r>
              <a:rPr lang="en-US" sz="1500" b="1" spc="-1" dirty="0" err="1">
                <a:solidFill>
                  <a:srgbClr val="000000"/>
                </a:solidFill>
                <a:latin typeface="Century Gothic"/>
              </a:rPr>
              <a:t>Investimenti</a:t>
            </a:r>
            <a:r>
              <a:rPr lang="en-US" sz="1500" b="1" spc="-1" dirty="0">
                <a:solidFill>
                  <a:srgbClr val="000000"/>
                </a:solidFill>
                <a:latin typeface="Century Gothic"/>
              </a:rPr>
              <a:t> in </a:t>
            </a:r>
            <a:r>
              <a:rPr lang="en-US" sz="1500" b="1" spc="-1" dirty="0" err="1">
                <a:solidFill>
                  <a:srgbClr val="000000"/>
                </a:solidFill>
                <a:latin typeface="Century Gothic"/>
              </a:rPr>
              <a:t>corso</a:t>
            </a:r>
            <a:endParaRPr lang="it-IT" sz="1500" spc="-1" dirty="0"/>
          </a:p>
          <a:p>
            <a:pPr algn="ctr">
              <a:lnSpc>
                <a:spcPct val="90000"/>
              </a:lnSpc>
            </a:pPr>
            <a:endParaRPr lang="it-IT" sz="1400" b="0" strike="noStrike" spc="-1" dirty="0">
              <a:latin typeface="Arial"/>
            </a:endParaRPr>
          </a:p>
        </p:txBody>
      </p:sp>
      <p:sp>
        <p:nvSpPr>
          <p:cNvPr id="535" name="CustomShape 6"/>
          <p:cNvSpPr/>
          <p:nvPr/>
        </p:nvSpPr>
        <p:spPr>
          <a:xfrm>
            <a:off x="2926508" y="8661862"/>
            <a:ext cx="897347" cy="99648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2" name="CasellaDiTesto 11"/>
          <p:cNvSpPr txBox="1"/>
          <p:nvPr/>
        </p:nvSpPr>
        <p:spPr>
          <a:xfrm>
            <a:off x="631767" y="1512916"/>
            <a:ext cx="5885412" cy="3046988"/>
          </a:xfrm>
          <a:prstGeom prst="rect">
            <a:avLst/>
          </a:prstGeom>
          <a:noFill/>
        </p:spPr>
        <p:txBody>
          <a:bodyPr wrap="square" rtlCol="0">
            <a:spAutoFit/>
          </a:bodyPr>
          <a:lstStyle/>
          <a:p>
            <a:r>
              <a:rPr lang="it-IT" sz="1200" dirty="0">
                <a:latin typeface="Century Gothic" pitchFamily="34" charset="0"/>
              </a:rPr>
              <a:t>Il progetto prevede la costruzione di un edificio con i seguenti parametri:</a:t>
            </a:r>
          </a:p>
          <a:p>
            <a:r>
              <a:rPr lang="it-IT" sz="1200" dirty="0">
                <a:latin typeface="Century Gothic" pitchFamily="34" charset="0"/>
              </a:rPr>
              <a:t>Superficie coperta: 2.617 mq</a:t>
            </a:r>
          </a:p>
          <a:p>
            <a:r>
              <a:rPr lang="it-IT" sz="1200" dirty="0">
                <a:latin typeface="Century Gothic" pitchFamily="34" charset="0"/>
              </a:rPr>
              <a:t>Superficie lorda abitabile: 4.700 mq</a:t>
            </a:r>
          </a:p>
          <a:p>
            <a:r>
              <a:rPr lang="it-IT" sz="1200" dirty="0">
                <a:latin typeface="Century Gothic" pitchFamily="34" charset="0"/>
              </a:rPr>
              <a:t>Superficie utile abitabile: 4075 mq</a:t>
            </a:r>
          </a:p>
          <a:p>
            <a:r>
              <a:rPr lang="it-IT" sz="1200" dirty="0">
                <a:latin typeface="Century Gothic" pitchFamily="34" charset="0"/>
              </a:rPr>
              <a:t>Superficie accessoria: 395 mq</a:t>
            </a:r>
          </a:p>
          <a:p>
            <a:r>
              <a:rPr lang="it-IT" sz="1200" dirty="0">
                <a:latin typeface="Century Gothic" pitchFamily="34" charset="0"/>
              </a:rPr>
              <a:t>Rapporto di copertura: 0.23</a:t>
            </a:r>
          </a:p>
          <a:p>
            <a:r>
              <a:rPr lang="it-IT" sz="1200" dirty="0">
                <a:latin typeface="Century Gothic" pitchFamily="34" charset="0"/>
              </a:rPr>
              <a:t>Volume edificato: 17.934 </a:t>
            </a:r>
            <a:r>
              <a:rPr lang="it-IT" sz="1200" dirty="0" err="1">
                <a:latin typeface="Century Gothic" pitchFamily="34" charset="0"/>
              </a:rPr>
              <a:t>mc</a:t>
            </a:r>
            <a:endParaRPr lang="it-IT" sz="1200" dirty="0">
              <a:latin typeface="Century Gothic" pitchFamily="34" charset="0"/>
            </a:endParaRPr>
          </a:p>
          <a:p>
            <a:endParaRPr lang="it-IT" sz="1200" dirty="0">
              <a:latin typeface="Century Gothic" pitchFamily="34" charset="0"/>
            </a:endParaRPr>
          </a:p>
          <a:p>
            <a:r>
              <a:rPr lang="it-IT" sz="1200" dirty="0">
                <a:latin typeface="Century Gothic" pitchFamily="34" charset="0"/>
              </a:rPr>
              <a:t>L’edificio  ospiterà la scuola materna, primaria e secondaria e sarà dotate di aule tecnologiche, biblioteca, palestra , campo sportivo, auditorium e mensa.</a:t>
            </a:r>
          </a:p>
          <a:p>
            <a:endParaRPr lang="it-IT" sz="1200" dirty="0">
              <a:latin typeface="Century Gothic" pitchFamily="34" charset="0"/>
            </a:endParaRPr>
          </a:p>
          <a:p>
            <a:r>
              <a:rPr lang="it-IT" sz="1200" dirty="0">
                <a:latin typeface="Century Gothic" pitchFamily="34" charset="0"/>
              </a:rPr>
              <a:t>Il costo  complessivo è di   6.920.000 Euro che è coperto dai seguenti fondi:</a:t>
            </a:r>
          </a:p>
          <a:p>
            <a:endParaRPr lang="it-IT" sz="1200" dirty="0">
              <a:latin typeface="Century Gothic" pitchFamily="34" charset="0"/>
            </a:endParaRPr>
          </a:p>
          <a:p>
            <a:r>
              <a:rPr lang="it-IT" sz="1200" dirty="0">
                <a:latin typeface="Century Gothic" pitchFamily="34" charset="0"/>
              </a:rPr>
              <a:t>Contributo Statale 	4.920.000 Euro</a:t>
            </a:r>
          </a:p>
          <a:p>
            <a:r>
              <a:rPr lang="it-IT" sz="1200" dirty="0">
                <a:latin typeface="Century Gothic" pitchFamily="34" charset="0"/>
              </a:rPr>
              <a:t>Donazione		2.000.000 Euro</a:t>
            </a:r>
          </a:p>
        </p:txBody>
      </p:sp>
      <p:pic>
        <p:nvPicPr>
          <p:cNvPr id="13" name="Immagine 12" descr="nuova scuola.JPG"/>
          <p:cNvPicPr>
            <a:picLocks noChangeAspect="1"/>
          </p:cNvPicPr>
          <p:nvPr/>
        </p:nvPicPr>
        <p:blipFill>
          <a:blip r:embed="rId3" cstate="print"/>
          <a:stretch>
            <a:fillRect/>
          </a:stretch>
        </p:blipFill>
        <p:spPr>
          <a:xfrm>
            <a:off x="353713" y="4588626"/>
            <a:ext cx="6109535" cy="38737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B_IMG_1534959695870.jpg"/>
          <p:cNvPicPr>
            <a:picLocks noChangeAspect="1"/>
          </p:cNvPicPr>
          <p:nvPr/>
        </p:nvPicPr>
        <p:blipFill>
          <a:blip r:embed="rId2" cstate="print"/>
          <a:stretch>
            <a:fillRect/>
          </a:stretch>
        </p:blipFill>
        <p:spPr>
          <a:xfrm>
            <a:off x="543721" y="3159919"/>
            <a:ext cx="5877114" cy="307324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8" y="947542"/>
            <a:ext cx="5949045" cy="261464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r>
              <a:rPr lang="en-US" sz="1200" spc="-1" dirty="0">
                <a:solidFill>
                  <a:srgbClr val="000000"/>
                </a:solidFill>
                <a:latin typeface="Century Gothic"/>
                <a:ea typeface="DejaVu Sans"/>
              </a:rPr>
              <a:t>2 </a:t>
            </a:r>
            <a:r>
              <a:rPr lang="en-US" sz="1200" b="0" strike="noStrike" spc="-1" dirty="0">
                <a:solidFill>
                  <a:srgbClr val="000000"/>
                </a:solidFill>
                <a:latin typeface="Century Gothic"/>
                <a:ea typeface="DejaVu Sans"/>
              </a:rPr>
              <a:t>- </a:t>
            </a:r>
            <a:r>
              <a:rPr lang="it-IT" sz="1200" spc="-1" dirty="0">
                <a:solidFill>
                  <a:srgbClr val="000000"/>
                </a:solidFill>
                <a:latin typeface="Century Gothic"/>
                <a:ea typeface="DejaVu Sans"/>
              </a:rPr>
              <a:t>RIQUALIFICAZIONE AREA PALAZZO COMUNALE</a:t>
            </a:r>
          </a:p>
          <a:p>
            <a:pPr algn="just">
              <a:lnSpc>
                <a:spcPct val="100000"/>
              </a:lnSpc>
            </a:pPr>
            <a:endParaRPr lang="it-IT" sz="1200" b="0" strike="noStrike" spc="-1" dirty="0">
              <a:solidFill>
                <a:srgbClr val="000000"/>
              </a:solidFill>
              <a:latin typeface="Century Gothic"/>
              <a:ea typeface="DejaVu Sans"/>
            </a:endParaRPr>
          </a:p>
          <a:p>
            <a:pPr algn="just">
              <a:lnSpc>
                <a:spcPct val="100000"/>
              </a:lnSpc>
            </a:pPr>
            <a:r>
              <a:rPr lang="it-IT" sz="1200" spc="-1" dirty="0">
                <a:solidFill>
                  <a:srgbClr val="000000"/>
                </a:solidFill>
                <a:latin typeface="Century Gothic"/>
                <a:ea typeface="DejaVu Sans"/>
              </a:rPr>
              <a:t>Intervento di ripristino dell’are intorno al palazzo comunale adibita a parcheggio,  con la piantumazione di Lecci ed  Ulivi, a sostituzione dei Pini Marittimi che hanno di fatto reso dissestato il terreno.</a:t>
            </a:r>
          </a:p>
          <a:p>
            <a:pPr algn="just">
              <a:lnSpc>
                <a:spcPct val="100000"/>
              </a:lnSpc>
            </a:pPr>
            <a:endParaRPr lang="it-IT" sz="1200" b="0" strike="noStrike" spc="-1" dirty="0">
              <a:solidFill>
                <a:srgbClr val="000000"/>
              </a:solidFill>
              <a:latin typeface="Century Gothic"/>
              <a:ea typeface="DejaVu Sans"/>
            </a:endParaRPr>
          </a:p>
          <a:p>
            <a:pPr algn="just">
              <a:lnSpc>
                <a:spcPct val="100000"/>
              </a:lnSpc>
            </a:pPr>
            <a:r>
              <a:rPr lang="it-IT" sz="1200" spc="-1" dirty="0">
                <a:solidFill>
                  <a:srgbClr val="000000"/>
                </a:solidFill>
                <a:latin typeface="Century Gothic"/>
                <a:ea typeface="DejaVu Sans"/>
              </a:rPr>
              <a:t>L’intervento in atto, ha un costo di 150.000 Euro coperto con Fondi Comunali.</a:t>
            </a:r>
            <a:endParaRPr lang="it-IT" sz="1200" b="0" strike="noStrike" spc="-1" dirty="0">
              <a:solidFill>
                <a:srgbClr val="000000"/>
              </a:solidFill>
              <a:latin typeface="Century Gothic"/>
              <a:ea typeface="DejaVu Sans"/>
            </a:endParaRPr>
          </a:p>
          <a:p>
            <a:pPr algn="just">
              <a:lnSpc>
                <a:spcPct val="100000"/>
              </a:lnSpc>
            </a:pPr>
            <a:endParaRPr lang="it-IT" sz="1200" spc="-1" dirty="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500" b="1" strike="noStrike" spc="-1" dirty="0">
                <a:solidFill>
                  <a:srgbClr val="3280C6"/>
                </a:solidFill>
                <a:latin typeface="Century Gothic"/>
                <a:ea typeface="DejaVu Sans"/>
              </a:rPr>
              <a:t>CAPITOLO 5</a:t>
            </a:r>
            <a:br>
              <a:rPr sz="1500" dirty="0"/>
            </a:br>
            <a:br>
              <a:rPr sz="1500" dirty="0"/>
            </a:br>
            <a:r>
              <a:rPr lang="en-US" sz="1500" b="1" spc="-1" dirty="0">
                <a:solidFill>
                  <a:srgbClr val="000000"/>
                </a:solidFill>
                <a:latin typeface="Century Gothic"/>
              </a:rPr>
              <a:t> </a:t>
            </a:r>
            <a:r>
              <a:rPr lang="en-US" sz="1500" b="1" spc="-1" dirty="0" err="1">
                <a:solidFill>
                  <a:srgbClr val="000000"/>
                </a:solidFill>
                <a:latin typeface="Century Gothic"/>
              </a:rPr>
              <a:t>Investimenti</a:t>
            </a:r>
            <a:r>
              <a:rPr lang="en-US" sz="1500" b="1" spc="-1" dirty="0">
                <a:solidFill>
                  <a:srgbClr val="000000"/>
                </a:solidFill>
                <a:latin typeface="Century Gothic"/>
              </a:rPr>
              <a:t> in </a:t>
            </a:r>
            <a:r>
              <a:rPr lang="en-US" sz="1500" b="1" spc="-1" dirty="0" err="1">
                <a:solidFill>
                  <a:srgbClr val="000000"/>
                </a:solidFill>
                <a:latin typeface="Century Gothic"/>
              </a:rPr>
              <a:t>corso</a:t>
            </a:r>
            <a:endParaRPr lang="it-IT" sz="1500" spc="-1" dirty="0"/>
          </a:p>
          <a:p>
            <a:pPr algn="ctr">
              <a:lnSpc>
                <a:spcPct val="90000"/>
              </a:lnSpc>
            </a:pPr>
            <a:endParaRPr lang="it-IT" sz="1400" b="0" strike="noStrike" spc="-1" dirty="0">
              <a:latin typeface="Arial"/>
            </a:endParaRPr>
          </a:p>
        </p:txBody>
      </p:sp>
      <p:sp>
        <p:nvSpPr>
          <p:cNvPr id="535" name="CustomShape 6"/>
          <p:cNvSpPr/>
          <p:nvPr/>
        </p:nvSpPr>
        <p:spPr>
          <a:xfrm>
            <a:off x="2926508" y="8661862"/>
            <a:ext cx="897347" cy="99648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8" name="Immagine 7" descr="comune.JPG"/>
          <p:cNvPicPr>
            <a:picLocks noChangeAspect="1"/>
          </p:cNvPicPr>
          <p:nvPr/>
        </p:nvPicPr>
        <p:blipFill>
          <a:blip r:embed="rId3" cstate="print"/>
          <a:stretch>
            <a:fillRect/>
          </a:stretch>
        </p:blipFill>
        <p:spPr>
          <a:xfrm>
            <a:off x="3886200" y="2822344"/>
            <a:ext cx="2558143" cy="5657850"/>
          </a:xfrm>
          <a:prstGeom prst="rect">
            <a:avLst/>
          </a:prstGeom>
        </p:spPr>
      </p:pic>
      <p:pic>
        <p:nvPicPr>
          <p:cNvPr id="9" name="Immagine 8" descr="comune 1.JPG"/>
          <p:cNvPicPr>
            <a:picLocks noChangeAspect="1"/>
          </p:cNvPicPr>
          <p:nvPr/>
        </p:nvPicPr>
        <p:blipFill>
          <a:blip r:embed="rId4" cstate="print"/>
          <a:stretch>
            <a:fillRect/>
          </a:stretch>
        </p:blipFill>
        <p:spPr>
          <a:xfrm>
            <a:off x="633643" y="3991429"/>
            <a:ext cx="3039648" cy="309154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8" y="947542"/>
            <a:ext cx="5949045" cy="266081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r>
              <a:rPr lang="en-US" sz="1100" b="0" strike="noStrike" spc="-1" dirty="0">
                <a:solidFill>
                  <a:srgbClr val="000000"/>
                </a:solidFill>
                <a:latin typeface="Century Gothic"/>
                <a:ea typeface="DejaVu Sans"/>
              </a:rPr>
              <a:t>3 – </a:t>
            </a:r>
            <a:r>
              <a:rPr lang="it-IT" sz="1100" spc="-1" dirty="0">
                <a:solidFill>
                  <a:srgbClr val="000000"/>
                </a:solidFill>
                <a:latin typeface="Century Gothic"/>
                <a:ea typeface="DejaVu Sans"/>
              </a:rPr>
              <a:t>IL CINEMA - TEATRO</a:t>
            </a:r>
          </a:p>
          <a:p>
            <a:pPr algn="just">
              <a:lnSpc>
                <a:spcPct val="100000"/>
              </a:lnSpc>
            </a:pPr>
            <a:endParaRPr lang="it-IT" sz="1100" b="0" strike="noStrike" spc="-1" dirty="0">
              <a:solidFill>
                <a:srgbClr val="000000"/>
              </a:solidFill>
              <a:latin typeface="Century Gothic"/>
              <a:ea typeface="DejaVu Sans"/>
            </a:endParaRPr>
          </a:p>
          <a:p>
            <a:pPr algn="just">
              <a:lnSpc>
                <a:spcPct val="100000"/>
              </a:lnSpc>
            </a:pPr>
            <a:r>
              <a:rPr lang="it-IT" sz="1100" spc="-1" dirty="0">
                <a:solidFill>
                  <a:srgbClr val="000000"/>
                </a:solidFill>
                <a:latin typeface="Century Gothic"/>
                <a:ea typeface="DejaVu Sans"/>
              </a:rPr>
              <a:t>Il Cinema teatro “Il Cristallo” è di proprietà della Parrocchia, il quale sarà oggetto di interventi,  per rispettare le nuove norme di sicurezza.</a:t>
            </a:r>
          </a:p>
          <a:p>
            <a:pPr algn="just">
              <a:lnSpc>
                <a:spcPct val="100000"/>
              </a:lnSpc>
            </a:pPr>
            <a:endParaRPr lang="it-IT" sz="1100" spc="-1" dirty="0">
              <a:solidFill>
                <a:srgbClr val="000000"/>
              </a:solidFill>
              <a:latin typeface="Century Gothic"/>
              <a:ea typeface="DejaVu Sans"/>
            </a:endParaRPr>
          </a:p>
          <a:p>
            <a:pPr algn="just">
              <a:lnSpc>
                <a:spcPct val="100000"/>
              </a:lnSpc>
            </a:pPr>
            <a:r>
              <a:rPr lang="it-IT" sz="1100" spc="-1" dirty="0">
                <a:solidFill>
                  <a:srgbClr val="000000"/>
                </a:solidFill>
                <a:latin typeface="Century Gothic"/>
                <a:ea typeface="DejaVu Sans"/>
              </a:rPr>
              <a:t>Il Comune, realizzerà al piano terra il nuovo Ufficio del Turismo ed al secondo piano un’area a servizio di attività sociali.</a:t>
            </a:r>
          </a:p>
          <a:p>
            <a:pPr algn="just">
              <a:lnSpc>
                <a:spcPct val="100000"/>
              </a:lnSpc>
            </a:pPr>
            <a:endParaRPr lang="it-IT" sz="1100" spc="-1" dirty="0">
              <a:solidFill>
                <a:srgbClr val="000000"/>
              </a:solidFill>
              <a:latin typeface="Century Gothic"/>
              <a:ea typeface="DejaVu Sans"/>
            </a:endParaRPr>
          </a:p>
          <a:p>
            <a:pPr algn="just">
              <a:lnSpc>
                <a:spcPct val="100000"/>
              </a:lnSpc>
            </a:pPr>
            <a:r>
              <a:rPr lang="it-IT" sz="1100" spc="-1" dirty="0">
                <a:solidFill>
                  <a:srgbClr val="000000"/>
                </a:solidFill>
                <a:latin typeface="Century Gothic"/>
                <a:ea typeface="DejaVu Sans"/>
              </a:rPr>
              <a:t>Il costo della realizzazione degli interventi sopra citati saranno di circa 50.000</a:t>
            </a: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500" b="1" strike="noStrike" spc="-1" dirty="0">
                <a:solidFill>
                  <a:srgbClr val="3280C6"/>
                </a:solidFill>
                <a:latin typeface="Century Gothic"/>
                <a:ea typeface="DejaVu Sans"/>
              </a:rPr>
              <a:t>CAPITOLO 5</a:t>
            </a:r>
            <a:br>
              <a:rPr sz="1500" dirty="0"/>
            </a:br>
            <a:br>
              <a:rPr sz="1500" dirty="0"/>
            </a:br>
            <a:r>
              <a:rPr lang="en-US" sz="1500" b="1" spc="-1" dirty="0">
                <a:solidFill>
                  <a:srgbClr val="000000"/>
                </a:solidFill>
                <a:latin typeface="Century Gothic"/>
              </a:rPr>
              <a:t> </a:t>
            </a:r>
            <a:r>
              <a:rPr lang="en-US" sz="1500" b="1" spc="-1" dirty="0" err="1">
                <a:solidFill>
                  <a:srgbClr val="000000"/>
                </a:solidFill>
                <a:latin typeface="Century Gothic"/>
              </a:rPr>
              <a:t>Investimenti</a:t>
            </a:r>
            <a:r>
              <a:rPr lang="en-US" sz="1500" b="1" spc="-1" dirty="0">
                <a:solidFill>
                  <a:srgbClr val="000000"/>
                </a:solidFill>
                <a:latin typeface="Century Gothic"/>
              </a:rPr>
              <a:t> in </a:t>
            </a:r>
            <a:r>
              <a:rPr lang="en-US" sz="1500" b="1" spc="-1" dirty="0" err="1">
                <a:solidFill>
                  <a:srgbClr val="000000"/>
                </a:solidFill>
                <a:latin typeface="Century Gothic"/>
              </a:rPr>
              <a:t>corso</a:t>
            </a:r>
            <a:endParaRPr lang="it-IT" sz="1500" spc="-1" dirty="0"/>
          </a:p>
          <a:p>
            <a:pPr algn="ctr">
              <a:lnSpc>
                <a:spcPct val="90000"/>
              </a:lnSpc>
            </a:pPr>
            <a:endParaRPr lang="it-IT" sz="1400" b="0" strike="noStrike" spc="-1" dirty="0">
              <a:latin typeface="Arial"/>
            </a:endParaRPr>
          </a:p>
        </p:txBody>
      </p:sp>
      <p:sp>
        <p:nvSpPr>
          <p:cNvPr id="535" name="CustomShape 6"/>
          <p:cNvSpPr/>
          <p:nvPr/>
        </p:nvSpPr>
        <p:spPr>
          <a:xfrm>
            <a:off x="3077029" y="8810172"/>
            <a:ext cx="827315" cy="804631"/>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11" name="Immagine 10" descr="cinema cristallo 2.jpg"/>
          <p:cNvPicPr>
            <a:picLocks noChangeAspect="1"/>
          </p:cNvPicPr>
          <p:nvPr/>
        </p:nvPicPr>
        <p:blipFill>
          <a:blip r:embed="rId3" cstate="print"/>
          <a:stretch>
            <a:fillRect/>
          </a:stretch>
        </p:blipFill>
        <p:spPr>
          <a:xfrm>
            <a:off x="1335316" y="3294744"/>
            <a:ext cx="3889828" cy="2584603"/>
          </a:xfrm>
          <a:prstGeom prst="rect">
            <a:avLst/>
          </a:prstGeom>
        </p:spPr>
      </p:pic>
      <p:pic>
        <p:nvPicPr>
          <p:cNvPr id="12" name="Immagine 11" descr="cinema_cristallo_dolceacqua.jpg"/>
          <p:cNvPicPr>
            <a:picLocks noChangeAspect="1"/>
          </p:cNvPicPr>
          <p:nvPr/>
        </p:nvPicPr>
        <p:blipFill>
          <a:blip r:embed="rId4" cstate="print"/>
          <a:stretch>
            <a:fillRect/>
          </a:stretch>
        </p:blipFill>
        <p:spPr>
          <a:xfrm>
            <a:off x="1480455" y="6038584"/>
            <a:ext cx="3759201" cy="239609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8" y="947542"/>
            <a:ext cx="5949045" cy="333792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r>
              <a:rPr lang="en-US" sz="1100" b="0" strike="noStrike" spc="-1" dirty="0">
                <a:solidFill>
                  <a:srgbClr val="000000"/>
                </a:solidFill>
                <a:latin typeface="Century Gothic"/>
                <a:ea typeface="DejaVu Sans"/>
              </a:rPr>
              <a:t>3 – </a:t>
            </a:r>
            <a:r>
              <a:rPr lang="it-IT" sz="1100" spc="-1" dirty="0">
                <a:solidFill>
                  <a:srgbClr val="000000"/>
                </a:solidFill>
                <a:latin typeface="Century Gothic"/>
                <a:ea typeface="DejaVu Sans"/>
              </a:rPr>
              <a:t>IL COMPLETAMENTO DELLA PISTA CICLABILE</a:t>
            </a:r>
          </a:p>
          <a:p>
            <a:pPr algn="just">
              <a:lnSpc>
                <a:spcPct val="100000"/>
              </a:lnSpc>
            </a:pPr>
            <a:endParaRPr lang="it-IT" sz="1100" spc="-1" dirty="0">
              <a:solidFill>
                <a:srgbClr val="000000"/>
              </a:solidFill>
              <a:latin typeface="Century Gothic"/>
              <a:ea typeface="DejaVu Sans"/>
            </a:endParaRPr>
          </a:p>
          <a:p>
            <a:pPr algn="just">
              <a:lnSpc>
                <a:spcPct val="100000"/>
              </a:lnSpc>
            </a:pPr>
            <a:r>
              <a:rPr lang="it-IT" sz="1100" spc="-1" dirty="0">
                <a:solidFill>
                  <a:srgbClr val="000000"/>
                </a:solidFill>
                <a:latin typeface="Century Gothic"/>
                <a:ea typeface="DejaVu Sans"/>
              </a:rPr>
              <a:t>Una pista ciclabile collega il Comune di Dolceacqua con la costa, raggiungendo il Comune di Ventimiglia, fino al nuovo porto turistico, ed il Comune di </a:t>
            </a:r>
            <a:r>
              <a:rPr lang="it-IT" sz="1100" spc="-1" dirty="0" err="1">
                <a:solidFill>
                  <a:srgbClr val="000000"/>
                </a:solidFill>
                <a:latin typeface="Century Gothic"/>
                <a:ea typeface="DejaVu Sans"/>
              </a:rPr>
              <a:t>Bordigherà</a:t>
            </a:r>
            <a:r>
              <a:rPr lang="it-IT" sz="1100" spc="-1" dirty="0">
                <a:solidFill>
                  <a:srgbClr val="000000"/>
                </a:solidFill>
                <a:latin typeface="Century Gothic"/>
                <a:ea typeface="DejaVu Sans"/>
              </a:rPr>
              <a:t>.</a:t>
            </a:r>
          </a:p>
          <a:p>
            <a:pPr algn="just">
              <a:lnSpc>
                <a:spcPct val="100000"/>
              </a:lnSpc>
            </a:pPr>
            <a:endParaRPr lang="it-IT" sz="1100" spc="-1" dirty="0">
              <a:solidFill>
                <a:srgbClr val="000000"/>
              </a:solidFill>
              <a:latin typeface="Century Gothic"/>
              <a:ea typeface="DejaVu Sans"/>
            </a:endParaRPr>
          </a:p>
          <a:p>
            <a:pPr algn="just">
              <a:lnSpc>
                <a:spcPct val="100000"/>
              </a:lnSpc>
            </a:pPr>
            <a:r>
              <a:rPr lang="it-IT" sz="1100" spc="-1" dirty="0">
                <a:solidFill>
                  <a:srgbClr val="000000"/>
                </a:solidFill>
                <a:latin typeface="Century Gothic"/>
                <a:ea typeface="DejaVu Sans"/>
              </a:rPr>
              <a:t>Un percorso di </a:t>
            </a:r>
            <a:r>
              <a:rPr lang="it-IT" sz="1100" spc="-1" dirty="0" err="1">
                <a:solidFill>
                  <a:srgbClr val="000000"/>
                </a:solidFill>
                <a:latin typeface="Century Gothic"/>
                <a:ea typeface="DejaVu Sans"/>
              </a:rPr>
              <a:t>ca</a:t>
            </a:r>
            <a:r>
              <a:rPr lang="it-IT" sz="1100" spc="-1" dirty="0">
                <a:solidFill>
                  <a:srgbClr val="000000"/>
                </a:solidFill>
                <a:latin typeface="Century Gothic"/>
                <a:ea typeface="DejaVu Sans"/>
              </a:rPr>
              <a:t> 30 Km, che dalla costa risale lungo il fiume Nervia è già esistente, ma nell’ultimo tratto finale ha necessità di essere completato con interventi di ripristino dell’asfalto e di protezione degli argini.</a:t>
            </a:r>
          </a:p>
          <a:p>
            <a:pPr algn="just">
              <a:lnSpc>
                <a:spcPct val="100000"/>
              </a:lnSpc>
            </a:pPr>
            <a:endParaRPr lang="it-IT" sz="1100" spc="-1" dirty="0">
              <a:solidFill>
                <a:srgbClr val="000000"/>
              </a:solidFill>
              <a:latin typeface="Century Gothic"/>
              <a:ea typeface="DejaVu Sans"/>
            </a:endParaRPr>
          </a:p>
          <a:p>
            <a:pPr algn="just">
              <a:lnSpc>
                <a:spcPct val="100000"/>
              </a:lnSpc>
            </a:pPr>
            <a:r>
              <a:rPr lang="it-IT" sz="1100" spc="-1" dirty="0">
                <a:solidFill>
                  <a:srgbClr val="000000"/>
                </a:solidFill>
                <a:latin typeface="Century Gothic"/>
                <a:ea typeface="DejaVu Sans"/>
              </a:rPr>
              <a:t>Il costo previsto è di </a:t>
            </a:r>
            <a:r>
              <a:rPr lang="it-IT" sz="1100" spc="-1" dirty="0" err="1">
                <a:solidFill>
                  <a:srgbClr val="000000"/>
                </a:solidFill>
                <a:latin typeface="Century Gothic"/>
                <a:ea typeface="DejaVu Sans"/>
              </a:rPr>
              <a:t>ca</a:t>
            </a:r>
            <a:r>
              <a:rPr lang="it-IT" sz="1100" spc="-1" dirty="0">
                <a:solidFill>
                  <a:srgbClr val="000000"/>
                </a:solidFill>
                <a:latin typeface="Century Gothic"/>
                <a:ea typeface="DejaVu Sans"/>
              </a:rPr>
              <a:t> 250.000 Euro che saranno coperti attraverso fondi della Regione Liguria.</a:t>
            </a:r>
          </a:p>
          <a:p>
            <a:pPr algn="just">
              <a:lnSpc>
                <a:spcPct val="100000"/>
              </a:lnSpc>
            </a:pPr>
            <a:r>
              <a:rPr lang="it-IT" sz="1100" spc="-1" dirty="0">
                <a:solidFill>
                  <a:srgbClr val="000000"/>
                </a:solidFill>
                <a:latin typeface="Century Gothic"/>
                <a:ea typeface="DejaVu Sans"/>
              </a:rPr>
              <a:t> </a:t>
            </a:r>
          </a:p>
          <a:p>
            <a:pPr algn="just">
              <a:lnSpc>
                <a:spcPct val="100000"/>
              </a:lnSpc>
            </a:pPr>
            <a:endParaRPr lang="it-IT" sz="1100" spc="-1" dirty="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500" b="1" strike="noStrike" spc="-1" dirty="0">
                <a:solidFill>
                  <a:srgbClr val="3280C6"/>
                </a:solidFill>
                <a:latin typeface="Century Gothic"/>
                <a:ea typeface="DejaVu Sans"/>
              </a:rPr>
              <a:t>CAPITOLO 5</a:t>
            </a:r>
            <a:br>
              <a:rPr sz="1500" dirty="0"/>
            </a:br>
            <a:br>
              <a:rPr sz="1500" dirty="0"/>
            </a:br>
            <a:r>
              <a:rPr lang="en-US" sz="1500" b="1" spc="-1" dirty="0">
                <a:solidFill>
                  <a:srgbClr val="000000"/>
                </a:solidFill>
                <a:latin typeface="Century Gothic"/>
              </a:rPr>
              <a:t> </a:t>
            </a:r>
            <a:r>
              <a:rPr lang="en-US" sz="1500" b="1" spc="-1" dirty="0" err="1">
                <a:solidFill>
                  <a:srgbClr val="000000"/>
                </a:solidFill>
                <a:latin typeface="Century Gothic"/>
              </a:rPr>
              <a:t>Investimenti</a:t>
            </a:r>
            <a:r>
              <a:rPr lang="en-US" sz="1500" b="1" spc="-1" dirty="0">
                <a:solidFill>
                  <a:srgbClr val="000000"/>
                </a:solidFill>
                <a:latin typeface="Century Gothic"/>
              </a:rPr>
              <a:t> in </a:t>
            </a:r>
            <a:r>
              <a:rPr lang="en-US" sz="1500" b="1" spc="-1" dirty="0" err="1">
                <a:solidFill>
                  <a:srgbClr val="000000"/>
                </a:solidFill>
                <a:latin typeface="Century Gothic"/>
              </a:rPr>
              <a:t>corso</a:t>
            </a:r>
            <a:endParaRPr lang="it-IT" sz="1500" spc="-1" dirty="0"/>
          </a:p>
          <a:p>
            <a:pPr algn="ctr">
              <a:lnSpc>
                <a:spcPct val="90000"/>
              </a:lnSpc>
            </a:pPr>
            <a:endParaRPr lang="it-IT" sz="1400" b="0" strike="noStrike" spc="-1" dirty="0">
              <a:latin typeface="Arial"/>
            </a:endParaRPr>
          </a:p>
        </p:txBody>
      </p:sp>
      <p:sp>
        <p:nvSpPr>
          <p:cNvPr id="535" name="CustomShape 6"/>
          <p:cNvSpPr/>
          <p:nvPr/>
        </p:nvSpPr>
        <p:spPr>
          <a:xfrm>
            <a:off x="3077029" y="8810172"/>
            <a:ext cx="827315" cy="804631"/>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8" name="Immagine 7" descr="ciclabile 1.JPG"/>
          <p:cNvPicPr>
            <a:picLocks noChangeAspect="1"/>
          </p:cNvPicPr>
          <p:nvPr/>
        </p:nvPicPr>
        <p:blipFill>
          <a:blip r:embed="rId3" cstate="print"/>
          <a:stretch>
            <a:fillRect/>
          </a:stretch>
        </p:blipFill>
        <p:spPr>
          <a:xfrm>
            <a:off x="576947" y="3251200"/>
            <a:ext cx="2790367" cy="5256356"/>
          </a:xfrm>
          <a:prstGeom prst="rect">
            <a:avLst/>
          </a:prstGeom>
        </p:spPr>
      </p:pic>
      <p:pic>
        <p:nvPicPr>
          <p:cNvPr id="9" name="Immagine 8" descr="ciclabile 2.JPG"/>
          <p:cNvPicPr>
            <a:picLocks noChangeAspect="1"/>
          </p:cNvPicPr>
          <p:nvPr/>
        </p:nvPicPr>
        <p:blipFill>
          <a:blip r:embed="rId4" cstate="print"/>
          <a:stretch>
            <a:fillRect/>
          </a:stretch>
        </p:blipFill>
        <p:spPr>
          <a:xfrm>
            <a:off x="3629478" y="3280228"/>
            <a:ext cx="2607120" cy="522922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2362"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7" y="947542"/>
            <a:ext cx="6163197" cy="169131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spc="-1" dirty="0">
                <a:solidFill>
                  <a:srgbClr val="000000"/>
                </a:solidFill>
                <a:latin typeface="Century Gothic"/>
                <a:ea typeface="DejaVu Sans"/>
              </a:rPr>
              <a:t>A</a:t>
            </a:r>
            <a:r>
              <a:rPr lang="en-US" sz="1200" b="0" strike="noStrike" spc="-1" dirty="0">
                <a:solidFill>
                  <a:srgbClr val="000000"/>
                </a:solidFill>
                <a:latin typeface="Century Gothic"/>
                <a:ea typeface="DejaVu Sans"/>
              </a:rPr>
              <a:t>- </a:t>
            </a:r>
            <a:r>
              <a:rPr lang="it-IT" sz="1200" b="0" strike="noStrike" spc="-1" dirty="0">
                <a:solidFill>
                  <a:srgbClr val="000000"/>
                </a:solidFill>
                <a:latin typeface="Century Gothic"/>
                <a:ea typeface="DejaVu Sans"/>
              </a:rPr>
              <a:t>L’EDIFICIO SCOLASTICO TRASFORMATO IN ALBERGO</a:t>
            </a:r>
          </a:p>
          <a:p>
            <a:pPr algn="just">
              <a:lnSpc>
                <a:spcPct val="100000"/>
              </a:lnSpc>
            </a:pPr>
            <a:endParaRPr lang="it-IT" sz="1200" spc="-1" dirty="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10000"/>
          </a:bodyPr>
          <a:lstStyle/>
          <a:p>
            <a:pPr algn="ctr">
              <a:lnSpc>
                <a:spcPct val="90000"/>
              </a:lnSpc>
            </a:pPr>
            <a:r>
              <a:rPr lang="it-IT" sz="1500" b="1" strike="noStrike" spc="-1" dirty="0">
                <a:solidFill>
                  <a:srgbClr val="3280C6"/>
                </a:solidFill>
                <a:latin typeface="Century Gothic"/>
                <a:ea typeface="DejaVu Sans"/>
              </a:rPr>
              <a:t>CAPITOLO 6</a:t>
            </a:r>
            <a:br>
              <a:rPr sz="1500" dirty="0"/>
            </a:br>
            <a:br>
              <a:rPr sz="1500" dirty="0"/>
            </a:br>
            <a:r>
              <a:rPr lang="en-US" sz="1500" b="1" spc="-1" dirty="0" err="1">
                <a:solidFill>
                  <a:srgbClr val="000000"/>
                </a:solidFill>
                <a:latin typeface="Century Gothic"/>
              </a:rPr>
              <a:t>Aree</a:t>
            </a:r>
            <a:r>
              <a:rPr lang="en-US" sz="1500" b="1" spc="-1" dirty="0">
                <a:solidFill>
                  <a:srgbClr val="000000"/>
                </a:solidFill>
                <a:latin typeface="Century Gothic"/>
              </a:rPr>
              <a:t> </a:t>
            </a:r>
            <a:r>
              <a:rPr lang="en-US" sz="1500" b="1" spc="-1" dirty="0" err="1">
                <a:solidFill>
                  <a:srgbClr val="000000"/>
                </a:solidFill>
                <a:latin typeface="Century Gothic"/>
              </a:rPr>
              <a:t>pubbliche</a:t>
            </a:r>
            <a:r>
              <a:rPr lang="en-US" sz="1500" b="1" spc="-1" dirty="0">
                <a:solidFill>
                  <a:srgbClr val="000000"/>
                </a:solidFill>
                <a:latin typeface="Century Gothic"/>
              </a:rPr>
              <a:t> e  private </a:t>
            </a:r>
            <a:r>
              <a:rPr lang="en-US" sz="1500" b="1" spc="-1" dirty="0" err="1">
                <a:solidFill>
                  <a:srgbClr val="000000"/>
                </a:solidFill>
                <a:latin typeface="Century Gothic"/>
              </a:rPr>
              <a:t>che</a:t>
            </a:r>
            <a:r>
              <a:rPr lang="en-US" sz="1500" b="1" spc="-1" dirty="0">
                <a:solidFill>
                  <a:srgbClr val="000000"/>
                </a:solidFill>
                <a:latin typeface="Century Gothic"/>
              </a:rPr>
              <a:t> </a:t>
            </a:r>
            <a:r>
              <a:rPr lang="en-US" sz="1500" b="1" spc="-1" dirty="0" err="1">
                <a:solidFill>
                  <a:srgbClr val="000000"/>
                </a:solidFill>
                <a:latin typeface="Century Gothic"/>
              </a:rPr>
              <a:t>possono</a:t>
            </a:r>
            <a:r>
              <a:rPr lang="en-US" sz="1500" b="1" spc="-1" dirty="0">
                <a:solidFill>
                  <a:srgbClr val="000000"/>
                </a:solidFill>
                <a:latin typeface="Century Gothic"/>
              </a:rPr>
              <a:t> </a:t>
            </a:r>
            <a:r>
              <a:rPr lang="en-US" sz="1500" b="1" spc="-1" dirty="0" err="1">
                <a:solidFill>
                  <a:srgbClr val="000000"/>
                </a:solidFill>
                <a:latin typeface="Century Gothic"/>
              </a:rPr>
              <a:t>avere</a:t>
            </a:r>
            <a:r>
              <a:rPr lang="en-US" sz="1500" b="1" spc="-1" dirty="0">
                <a:solidFill>
                  <a:srgbClr val="000000"/>
                </a:solidFill>
                <a:latin typeface="Century Gothic"/>
              </a:rPr>
              <a:t> forte </a:t>
            </a:r>
            <a:r>
              <a:rPr lang="en-US" sz="1500" b="1" spc="-1" dirty="0" err="1">
                <a:solidFill>
                  <a:srgbClr val="000000"/>
                </a:solidFill>
                <a:latin typeface="Century Gothic"/>
              </a:rPr>
              <a:t>valenza</a:t>
            </a:r>
            <a:r>
              <a:rPr lang="en-US" sz="1500" b="1" spc="-1" dirty="0">
                <a:solidFill>
                  <a:srgbClr val="000000"/>
                </a:solidFill>
                <a:latin typeface="Century Gothic"/>
              </a:rPr>
              <a:t> </a:t>
            </a:r>
          </a:p>
          <a:p>
            <a:pPr algn="ctr">
              <a:lnSpc>
                <a:spcPct val="90000"/>
              </a:lnSpc>
            </a:pPr>
            <a:r>
              <a:rPr lang="en-US" sz="1500" b="1" spc="-1" dirty="0">
                <a:solidFill>
                  <a:srgbClr val="000000"/>
                </a:solidFill>
                <a:latin typeface="Century Gothic"/>
              </a:rPr>
              <a:t>di </a:t>
            </a:r>
            <a:r>
              <a:rPr lang="en-US" sz="1500" b="1" spc="-1" dirty="0" err="1">
                <a:solidFill>
                  <a:srgbClr val="000000"/>
                </a:solidFill>
                <a:latin typeface="Century Gothic"/>
              </a:rPr>
              <a:t>intervento</a:t>
            </a:r>
            <a:r>
              <a:rPr lang="en-US" sz="1500" b="1" spc="-1" dirty="0">
                <a:solidFill>
                  <a:srgbClr val="000000"/>
                </a:solidFill>
                <a:latin typeface="Century Gothic"/>
              </a:rPr>
              <a:t> e </a:t>
            </a:r>
            <a:r>
              <a:rPr lang="en-US" sz="1500" b="1" spc="-1" dirty="0" err="1">
                <a:solidFill>
                  <a:srgbClr val="000000"/>
                </a:solidFill>
                <a:latin typeface="Century Gothic"/>
              </a:rPr>
              <a:t>sviluppo</a:t>
            </a:r>
            <a:r>
              <a:rPr lang="en-US" sz="1500" b="1" spc="-1" dirty="0">
                <a:solidFill>
                  <a:srgbClr val="000000"/>
                </a:solidFill>
                <a:latin typeface="Century Gothic"/>
              </a:rPr>
              <a:t>:</a:t>
            </a:r>
            <a:endParaRPr lang="it-IT" sz="1500" spc="-1" dirty="0"/>
          </a:p>
          <a:p>
            <a:pPr algn="ctr">
              <a:lnSpc>
                <a:spcPct val="90000"/>
              </a:lnSpc>
            </a:pPr>
            <a:endParaRPr lang="it-IT" sz="1400" b="0" strike="noStrike" spc="-1" dirty="0">
              <a:latin typeface="Arial"/>
            </a:endParaRPr>
          </a:p>
        </p:txBody>
      </p:sp>
      <p:sp>
        <p:nvSpPr>
          <p:cNvPr id="535" name="CustomShape 6"/>
          <p:cNvSpPr/>
          <p:nvPr/>
        </p:nvSpPr>
        <p:spPr>
          <a:xfrm>
            <a:off x="2926508" y="8661862"/>
            <a:ext cx="897347" cy="99648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025" name="Rectangle 1"/>
          <p:cNvSpPr>
            <a:spLocks noChangeArrowheads="1"/>
          </p:cNvSpPr>
          <p:nvPr/>
        </p:nvSpPr>
        <p:spPr bwMode="auto">
          <a:xfrm>
            <a:off x="482138" y="1769482"/>
            <a:ext cx="5935287"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Si tratta di un edificio di proprietà del Comune, composto da due piani fuoristrada ed un </a:t>
            </a:r>
            <a:r>
              <a:rPr kumimoji="0" lang="it-IT" sz="1200" b="0" i="0" u="none" strike="noStrike" cap="none" normalizeH="0" baseline="0" dirty="0" err="1">
                <a:ln>
                  <a:noFill/>
                </a:ln>
                <a:solidFill>
                  <a:schemeClr val="tx1"/>
                </a:solidFill>
                <a:effectLst/>
                <a:latin typeface="Century Gothic" pitchFamily="34" charset="0"/>
                <a:ea typeface="Calibri" pitchFamily="34" charset="0"/>
                <a:cs typeface="Times New Roman" pitchFamily="18" charset="0"/>
              </a:rPr>
              <a:t>semiterrato</a:t>
            </a:r>
            <a:r>
              <a:rPr kumimoji="0" lang="it-IT" sz="12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a:t>
            </a:r>
            <a:endParaRPr kumimoji="0" lang="it-IT" sz="12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Ha una superficie tot di MQ 672,75 per un Volume di </a:t>
            </a:r>
            <a:r>
              <a:rPr kumimoji="0" lang="it-IT" sz="1200" b="0" i="0" u="none" strike="noStrike" cap="none" normalizeH="0" baseline="0" dirty="0" err="1">
                <a:ln>
                  <a:noFill/>
                </a:ln>
                <a:solidFill>
                  <a:schemeClr val="tx1"/>
                </a:solidFill>
                <a:effectLst/>
                <a:latin typeface="Century Gothic" pitchFamily="34" charset="0"/>
                <a:ea typeface="Calibri" pitchFamily="34" charset="0"/>
                <a:cs typeface="Times New Roman" pitchFamily="18" charset="0"/>
              </a:rPr>
              <a:t>MC</a:t>
            </a:r>
            <a:r>
              <a:rPr kumimoji="0" lang="it-IT" sz="12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7.063,87</a:t>
            </a:r>
            <a:r>
              <a:rPr kumimoji="0" lang="it-IT" sz="1200" b="0" i="0" u="none" strike="noStrike" cap="none" normalizeH="0" dirty="0">
                <a:ln>
                  <a:noFill/>
                </a:ln>
                <a:solidFill>
                  <a:schemeClr val="tx1"/>
                </a:solidFill>
                <a:effectLst/>
                <a:latin typeface="Century Gothic" pitchFamily="34" charset="0"/>
                <a:ea typeface="Calibri" pitchFamily="34" charset="0"/>
                <a:cs typeface="Times New Roman" pitchFamily="18" charset="0"/>
              </a:rPr>
              <a:t> ed un terreno di </a:t>
            </a:r>
            <a:r>
              <a:rPr kumimoji="0" lang="it-IT" sz="1200" b="0" i="0" u="none" strike="noStrike" cap="none" normalizeH="0" dirty="0" err="1">
                <a:ln>
                  <a:noFill/>
                </a:ln>
                <a:solidFill>
                  <a:schemeClr val="tx1"/>
                </a:solidFill>
                <a:effectLst/>
                <a:latin typeface="Century Gothic" pitchFamily="34" charset="0"/>
                <a:ea typeface="Calibri" pitchFamily="34" charset="0"/>
                <a:cs typeface="Times New Roman" pitchFamily="18" charset="0"/>
              </a:rPr>
              <a:t>ca</a:t>
            </a:r>
            <a:r>
              <a:rPr kumimoji="0" lang="it-IT" sz="1200" b="0" i="0" u="none" strike="noStrike" cap="none" normalizeH="0" dirty="0">
                <a:ln>
                  <a:noFill/>
                </a:ln>
                <a:solidFill>
                  <a:schemeClr val="tx1"/>
                </a:solidFill>
                <a:effectLst/>
                <a:latin typeface="Century Gothic" pitchFamily="34" charset="0"/>
                <a:ea typeface="Calibri" pitchFamily="34" charset="0"/>
                <a:cs typeface="Times New Roman" pitchFamily="18" charset="0"/>
              </a:rPr>
              <a:t> 600 mq ed uno di </a:t>
            </a:r>
            <a:r>
              <a:rPr kumimoji="0" lang="it-IT" sz="1200" b="0" i="0" u="none" strike="noStrike" cap="none" normalizeH="0" dirty="0" err="1">
                <a:ln>
                  <a:noFill/>
                </a:ln>
                <a:solidFill>
                  <a:schemeClr val="tx1"/>
                </a:solidFill>
                <a:effectLst/>
                <a:latin typeface="Century Gothic" pitchFamily="34" charset="0"/>
                <a:ea typeface="Calibri" pitchFamily="34" charset="0"/>
                <a:cs typeface="Times New Roman" pitchFamily="18" charset="0"/>
              </a:rPr>
              <a:t>ca</a:t>
            </a:r>
            <a:r>
              <a:rPr kumimoji="0" lang="it-IT" sz="1200" b="0" i="0" u="none" strike="noStrike" cap="none" normalizeH="0" dirty="0">
                <a:ln>
                  <a:noFill/>
                </a:ln>
                <a:solidFill>
                  <a:schemeClr val="tx1"/>
                </a:solidFill>
                <a:effectLst/>
                <a:latin typeface="Century Gothic" pitchFamily="34" charset="0"/>
                <a:ea typeface="Calibri" pitchFamily="34" charset="0"/>
                <a:cs typeface="Times New Roman" pitchFamily="18" charset="0"/>
              </a:rPr>
              <a:t> 400 mq..</a:t>
            </a:r>
            <a:endParaRPr kumimoji="0" lang="it-IT" sz="12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it-IT" sz="1200" dirty="0">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it-IT" sz="1200" dirty="0">
                <a:latin typeface="Century Gothic" pitchFamily="34" charset="0"/>
                <a:ea typeface="Calibri" pitchFamily="34" charset="0"/>
                <a:cs typeface="Times New Roman" pitchFamily="18" charset="0"/>
              </a:rPr>
              <a:t>L’intenzione dell’Amministrazione Comunale è di  vendere questo lotto e trasformarlo in un Albergo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entury Gothic"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entury Gothic" pitchFamily="34" charset="0"/>
                <a:cs typeface="Times New Roman" pitchFamily="18" charset="0"/>
              </a:rPr>
              <a:t>L’intervento permetterebbe una riqualificazione dell’edificio</a:t>
            </a:r>
            <a:r>
              <a:rPr kumimoji="0" lang="it-IT" sz="1200" b="0" i="0" u="none" strike="noStrike" cap="none" normalizeH="0" dirty="0">
                <a:ln>
                  <a:noFill/>
                </a:ln>
                <a:solidFill>
                  <a:schemeClr val="tx1"/>
                </a:solidFill>
                <a:effectLst/>
                <a:latin typeface="Century Gothic" pitchFamily="34" charset="0"/>
                <a:cs typeface="Times New Roman" pitchFamily="18" charset="0"/>
              </a:rPr>
              <a:t> e contestualmente  proporre una nuova offerta turistica .</a:t>
            </a:r>
            <a:endParaRPr kumimoji="0" lang="it-IT" sz="1800" b="0" i="0" u="none" strike="noStrike" cap="none" normalizeH="0" baseline="0" dirty="0">
              <a:ln>
                <a:noFill/>
              </a:ln>
              <a:solidFill>
                <a:schemeClr val="tx1"/>
              </a:solidFill>
              <a:effectLst/>
              <a:latin typeface="Century Gothic" pitchFamily="34" charset="0"/>
              <a:cs typeface="Arial" pitchFamily="34" charset="0"/>
            </a:endParaRPr>
          </a:p>
        </p:txBody>
      </p:sp>
      <p:pic>
        <p:nvPicPr>
          <p:cNvPr id="11" name="Immagine 10" descr="albergo.jpg"/>
          <p:cNvPicPr>
            <a:picLocks noChangeAspect="1"/>
          </p:cNvPicPr>
          <p:nvPr/>
        </p:nvPicPr>
        <p:blipFill>
          <a:blip r:embed="rId3" cstate="print"/>
          <a:stretch>
            <a:fillRect/>
          </a:stretch>
        </p:blipFill>
        <p:spPr>
          <a:xfrm>
            <a:off x="933452" y="4006580"/>
            <a:ext cx="4868833" cy="437923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2362"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694803" y="1080546"/>
            <a:ext cx="6163197" cy="169131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400" b="1" strike="noStrike" spc="-1" dirty="0" err="1">
                <a:solidFill>
                  <a:srgbClr val="000000"/>
                </a:solidFill>
                <a:latin typeface="Century Gothic"/>
                <a:ea typeface="DejaVu Sans"/>
              </a:rPr>
              <a:t>Proprietà</a:t>
            </a:r>
            <a:r>
              <a:rPr lang="en-US" sz="1400" b="1" strike="noStrike" spc="-1" dirty="0">
                <a:solidFill>
                  <a:srgbClr val="000000"/>
                </a:solidFill>
                <a:latin typeface="Century Gothic"/>
                <a:ea typeface="DejaVu Sans"/>
              </a:rPr>
              <a:t> </a:t>
            </a:r>
            <a:r>
              <a:rPr lang="en-US" sz="1400" b="1" strike="noStrike" spc="-1" dirty="0" err="1">
                <a:solidFill>
                  <a:srgbClr val="000000"/>
                </a:solidFill>
                <a:latin typeface="Century Gothic"/>
                <a:ea typeface="DejaVu Sans"/>
              </a:rPr>
              <a:t>Comunale</a:t>
            </a:r>
            <a:r>
              <a:rPr lang="en-US" sz="1400" b="1" strike="noStrike" spc="-1" dirty="0">
                <a:solidFill>
                  <a:srgbClr val="000000"/>
                </a:solidFill>
                <a:latin typeface="Century Gothic"/>
                <a:ea typeface="DejaVu Sans"/>
              </a:rPr>
              <a:t> </a:t>
            </a:r>
            <a:endParaRPr lang="it-IT" sz="14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spc="-1" dirty="0">
                <a:solidFill>
                  <a:srgbClr val="000000"/>
                </a:solidFill>
                <a:latin typeface="Century Gothic"/>
                <a:ea typeface="DejaVu Sans"/>
              </a:rPr>
              <a:t>A </a:t>
            </a:r>
            <a:r>
              <a:rPr lang="en-US" sz="1200" b="0" strike="noStrike" spc="-1" dirty="0">
                <a:solidFill>
                  <a:srgbClr val="000000"/>
                </a:solidFill>
                <a:latin typeface="Century Gothic"/>
                <a:ea typeface="DejaVu Sans"/>
              </a:rPr>
              <a:t>- </a:t>
            </a:r>
            <a:r>
              <a:rPr lang="it-IT" sz="1200" b="0" strike="noStrike" spc="-1" dirty="0">
                <a:solidFill>
                  <a:srgbClr val="000000"/>
                </a:solidFill>
                <a:latin typeface="Century Gothic"/>
                <a:ea typeface="DejaVu Sans"/>
              </a:rPr>
              <a:t>PALAZZO DELLE SCUOLE  TRASFORMATO IN ALBERGO</a:t>
            </a:r>
          </a:p>
          <a:p>
            <a:pPr algn="just">
              <a:lnSpc>
                <a:spcPct val="100000"/>
              </a:lnSpc>
            </a:pPr>
            <a:endParaRPr lang="it-IT" sz="1200" spc="-1" dirty="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lnSpcReduction="10000"/>
          </a:bodyPr>
          <a:lstStyle/>
          <a:p>
            <a:pPr algn="ctr">
              <a:lnSpc>
                <a:spcPct val="90000"/>
              </a:lnSpc>
            </a:pPr>
            <a:r>
              <a:rPr lang="it-IT" sz="1500" b="1" strike="noStrike" spc="-1" dirty="0">
                <a:solidFill>
                  <a:srgbClr val="3280C6"/>
                </a:solidFill>
                <a:latin typeface="Century Gothic"/>
                <a:ea typeface="DejaVu Sans"/>
              </a:rPr>
              <a:t>CAPITOLO </a:t>
            </a:r>
            <a:r>
              <a:rPr lang="it-IT" sz="1500" b="1" spc="-1" dirty="0">
                <a:solidFill>
                  <a:srgbClr val="3280C6"/>
                </a:solidFill>
                <a:latin typeface="Century Gothic"/>
                <a:ea typeface="DejaVu Sans"/>
              </a:rPr>
              <a:t>6</a:t>
            </a:r>
            <a:br>
              <a:rPr dirty="0"/>
            </a:br>
            <a:br>
              <a:rPr dirty="0"/>
            </a:br>
            <a:r>
              <a:rPr lang="it-IT" sz="1400" b="1" strike="noStrike" spc="-1" dirty="0">
                <a:solidFill>
                  <a:srgbClr val="000000"/>
                </a:solidFill>
                <a:latin typeface="Century Gothic"/>
                <a:ea typeface="DejaVu Sans"/>
              </a:rPr>
              <a:t>interventi di riqualificazione urbana</a:t>
            </a:r>
            <a:endParaRPr lang="it-IT" sz="1400" b="0" strike="noStrike" spc="-1" dirty="0">
              <a:latin typeface="Arial"/>
            </a:endParaRPr>
          </a:p>
        </p:txBody>
      </p:sp>
      <p:sp>
        <p:nvSpPr>
          <p:cNvPr id="535" name="CustomShape 6"/>
          <p:cNvSpPr/>
          <p:nvPr/>
        </p:nvSpPr>
        <p:spPr>
          <a:xfrm>
            <a:off x="2926508" y="8661862"/>
            <a:ext cx="897347" cy="99648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9" name="Immagine 8" descr="IMG-20171127-WA0008.jpg"/>
          <p:cNvPicPr>
            <a:picLocks noChangeAspect="1"/>
          </p:cNvPicPr>
          <p:nvPr/>
        </p:nvPicPr>
        <p:blipFill>
          <a:blip r:embed="rId3" cstate="print"/>
          <a:stretch>
            <a:fillRect/>
          </a:stretch>
        </p:blipFill>
        <p:spPr>
          <a:xfrm>
            <a:off x="781398" y="5203767"/>
            <a:ext cx="5020886" cy="2824248"/>
          </a:xfrm>
          <a:prstGeom prst="rect">
            <a:avLst/>
          </a:prstGeom>
        </p:spPr>
      </p:pic>
      <p:pic>
        <p:nvPicPr>
          <p:cNvPr id="10" name="Immagine 9" descr="IMG-20171127-WA0012.jpg"/>
          <p:cNvPicPr>
            <a:picLocks noChangeAspect="1"/>
          </p:cNvPicPr>
          <p:nvPr/>
        </p:nvPicPr>
        <p:blipFill>
          <a:blip r:embed="rId4" cstate="print"/>
          <a:stretch>
            <a:fillRect/>
          </a:stretch>
        </p:blipFill>
        <p:spPr>
          <a:xfrm>
            <a:off x="798022" y="2111434"/>
            <a:ext cx="4995024" cy="280970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78672" y="1147048"/>
            <a:ext cx="6163197" cy="186059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private </a:t>
            </a:r>
            <a:r>
              <a:rPr lang="en-US" sz="1200" b="1" strike="noStrike" spc="-1" dirty="0" err="1">
                <a:solidFill>
                  <a:srgbClr val="000000"/>
                </a:solidFill>
                <a:latin typeface="Century Gothic"/>
                <a:ea typeface="DejaVu Sans"/>
              </a:rPr>
              <a:t>che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200" b="1"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1-  EX AREA MOBISOL</a:t>
            </a: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2-  EX PALAZZO COMUNALE</a:t>
            </a: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3-  PALAZZO EX COMUNITA’ MONTANA</a:t>
            </a: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4-  AREA TESORINI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2" name="CustomShape 4"/>
          <p:cNvSpPr/>
          <p:nvPr/>
        </p:nvSpPr>
        <p:spPr>
          <a:xfrm>
            <a:off x="498764" y="2540922"/>
            <a:ext cx="3059084" cy="7132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US" sz="1200" b="0" strike="noStrike" spc="-1" dirty="0" err="1">
                <a:solidFill>
                  <a:srgbClr val="000000"/>
                </a:solidFill>
                <a:latin typeface="Century Gothic"/>
                <a:ea typeface="DejaVu Sans"/>
              </a:rPr>
              <a:t>Questo</a:t>
            </a:r>
            <a:r>
              <a:rPr lang="en-US" sz="1200" b="0" strike="noStrike" spc="-1" dirty="0">
                <a:solidFill>
                  <a:srgbClr val="000000"/>
                </a:solidFill>
                <a:latin typeface="Century Gothic"/>
                <a:ea typeface="DejaVu Sans"/>
              </a:rPr>
              <a:t> ultimo  </a:t>
            </a:r>
            <a:r>
              <a:rPr lang="en-US" sz="1200" b="0" strike="noStrike" spc="-1" dirty="0" err="1">
                <a:solidFill>
                  <a:srgbClr val="000000"/>
                </a:solidFill>
                <a:latin typeface="Century Gothic"/>
                <a:ea typeface="DejaVu Sans"/>
              </a:rPr>
              <a:t>capitolo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prende</a:t>
            </a:r>
            <a:r>
              <a:rPr lang="en-US" sz="1200" b="0" strike="noStrike" spc="-1" dirty="0">
                <a:solidFill>
                  <a:srgbClr val="000000"/>
                </a:solidFill>
                <a:latin typeface="Century Gothic"/>
                <a:ea typeface="DejaVu Sans"/>
              </a:rPr>
              <a:t> in </a:t>
            </a:r>
            <a:r>
              <a:rPr lang="en-US" sz="1200" b="0" strike="noStrike" spc="-1" dirty="0" err="1">
                <a:solidFill>
                  <a:srgbClr val="000000"/>
                </a:solidFill>
                <a:latin typeface="Century Gothic"/>
                <a:ea typeface="DejaVu Sans"/>
              </a:rPr>
              <a:t>esame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quattro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aree</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proprietà</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privata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insistono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sul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territorio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comunale</a:t>
            </a:r>
            <a:r>
              <a:rPr lang="en-US" sz="1200" b="0" strike="noStrike" spc="-1" dirty="0">
                <a:solidFill>
                  <a:srgbClr val="000000"/>
                </a:solidFill>
                <a:latin typeface="Century Gothic"/>
                <a:ea typeface="DejaVu Sans"/>
              </a:rPr>
              <a:t> ma </a:t>
            </a:r>
            <a:r>
              <a:rPr lang="en-US" sz="1200" b="0" strike="noStrike" spc="-1" dirty="0" err="1">
                <a:solidFill>
                  <a:srgbClr val="000000"/>
                </a:solidFill>
                <a:latin typeface="Century Gothic"/>
                <a:ea typeface="DejaVu Sans"/>
              </a:rPr>
              <a:t>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rappresentano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potenziali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punti</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sviluppo</a:t>
            </a:r>
            <a:r>
              <a:rPr lang="en-US" sz="1200" b="0" strike="noStrike" spc="-1" dirty="0">
                <a:solidFill>
                  <a:srgbClr val="000000"/>
                </a:solidFill>
                <a:latin typeface="Century Gothic"/>
                <a:ea typeface="DejaVu Sans"/>
              </a:rPr>
              <a:t> se </a:t>
            </a:r>
            <a:r>
              <a:rPr lang="en-US" sz="1200" b="0" strike="noStrike" spc="-1" dirty="0" err="1">
                <a:solidFill>
                  <a:srgbClr val="000000"/>
                </a:solidFill>
                <a:latin typeface="Century Gothic"/>
                <a:ea typeface="DejaVu Sans"/>
              </a:rPr>
              <a:t>resi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organici</a:t>
            </a:r>
            <a:r>
              <a:rPr lang="en-US" sz="1200" b="0" strike="noStrike" spc="-1" dirty="0">
                <a:solidFill>
                  <a:srgbClr val="000000"/>
                </a:solidFill>
                <a:latin typeface="Century Gothic"/>
                <a:ea typeface="DejaVu Sans"/>
              </a:rPr>
              <a:t> con </a:t>
            </a:r>
            <a:r>
              <a:rPr lang="en-US" sz="1200" b="0" strike="noStrike" spc="-1" dirty="0" err="1">
                <a:solidFill>
                  <a:srgbClr val="000000"/>
                </a:solidFill>
                <a:latin typeface="Century Gothic"/>
                <a:ea typeface="DejaVu Sans"/>
              </a:rPr>
              <a:t>gli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obbiettivi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indicati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nel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Masterplan</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loro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destinazione</a:t>
            </a:r>
            <a:r>
              <a:rPr lang="en-US" sz="1200" b="0" strike="noStrike" spc="-1" dirty="0">
                <a:solidFill>
                  <a:srgbClr val="000000"/>
                </a:solidFill>
                <a:latin typeface="Century Gothic"/>
                <a:ea typeface="DejaVu Sans"/>
              </a:rPr>
              <a:t> finale </a:t>
            </a:r>
            <a:r>
              <a:rPr lang="en-US" sz="1200" b="0" strike="noStrike" spc="-1" dirty="0" err="1">
                <a:solidFill>
                  <a:srgbClr val="000000"/>
                </a:solidFill>
                <a:latin typeface="Century Gothic"/>
                <a:ea typeface="DejaVu Sans"/>
              </a:rPr>
              <a:t>può</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variare</a:t>
            </a:r>
            <a:r>
              <a:rPr lang="en-US" sz="1200" b="0" strike="noStrike" spc="-1" dirty="0">
                <a:solidFill>
                  <a:srgbClr val="000000"/>
                </a:solidFill>
                <a:latin typeface="Century Gothic"/>
                <a:ea typeface="DejaVu Sans"/>
              </a:rPr>
              <a:t> : </a:t>
            </a:r>
            <a:r>
              <a:rPr lang="en-US" sz="1200" b="0" strike="noStrike" spc="-1" dirty="0" err="1">
                <a:solidFill>
                  <a:srgbClr val="000000"/>
                </a:solidFill>
                <a:latin typeface="Century Gothic"/>
                <a:ea typeface="DejaVu Sans"/>
              </a:rPr>
              <a:t>da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nuovi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impianti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produttivi</a:t>
            </a:r>
            <a:r>
              <a:rPr lang="en-US" sz="1200" b="0" strike="noStrike" spc="-1" dirty="0">
                <a:solidFill>
                  <a:srgbClr val="000000"/>
                </a:solidFill>
                <a:latin typeface="Century Gothic"/>
                <a:ea typeface="DejaVu Sans"/>
              </a:rPr>
              <a:t>, a Centro turistico ( ex area </a:t>
            </a:r>
            <a:r>
              <a:rPr lang="en-US" sz="1200" b="0" strike="noStrike" spc="-1" dirty="0" err="1">
                <a:solidFill>
                  <a:srgbClr val="000000"/>
                </a:solidFill>
                <a:latin typeface="Century Gothic"/>
                <a:ea typeface="DejaVu Sans"/>
              </a:rPr>
              <a:t>fabbrica</a:t>
            </a:r>
            <a:r>
              <a:rPr lang="en-US" sz="1200" b="0" strike="noStrike" spc="-1" dirty="0">
                <a:solidFill>
                  <a:srgbClr val="000000"/>
                </a:solidFill>
                <a:latin typeface="Century Gothic"/>
                <a:ea typeface="DejaVu Sans"/>
              </a:rPr>
              <a:t>), a polo </a:t>
            </a:r>
            <a:r>
              <a:rPr lang="en-US" sz="1200" b="0" strike="noStrike" spc="-1" dirty="0" err="1">
                <a:solidFill>
                  <a:srgbClr val="000000"/>
                </a:solidFill>
                <a:latin typeface="Century Gothic"/>
                <a:ea typeface="DejaVu Sans"/>
              </a:rPr>
              <a:t>Universitario</a:t>
            </a:r>
            <a:r>
              <a:rPr lang="en-US" sz="1200" b="0" strike="noStrike" spc="-1" dirty="0">
                <a:solidFill>
                  <a:srgbClr val="000000"/>
                </a:solidFill>
                <a:latin typeface="Century Gothic"/>
                <a:ea typeface="DejaVu Sans"/>
              </a:rPr>
              <a:t> ( ex Area </a:t>
            </a:r>
            <a:r>
              <a:rPr lang="en-US" sz="1200" b="0" strike="noStrike" spc="-1" dirty="0" err="1">
                <a:solidFill>
                  <a:srgbClr val="000000"/>
                </a:solidFill>
                <a:latin typeface="Century Gothic"/>
                <a:ea typeface="DejaVu Sans"/>
              </a:rPr>
              <a:t>Mobisol</a:t>
            </a:r>
            <a:r>
              <a:rPr lang="en-US" sz="1200" b="0" strike="noStrike" spc="-1" dirty="0">
                <a:solidFill>
                  <a:srgbClr val="000000"/>
                </a:solidFill>
                <a:latin typeface="Century Gothic"/>
                <a:ea typeface="DejaVu Sans"/>
              </a:rPr>
              <a:t>), ad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trasformazione</a:t>
            </a:r>
            <a:r>
              <a:rPr lang="en-US" sz="1200" b="0" strike="noStrike" spc="-1" dirty="0">
                <a:solidFill>
                  <a:srgbClr val="000000"/>
                </a:solidFill>
                <a:latin typeface="Century Gothic"/>
                <a:ea typeface="DejaVu Sans"/>
              </a:rPr>
              <a:t> in </a:t>
            </a:r>
            <a:r>
              <a:rPr lang="en-US" sz="1300" b="0" strike="noStrike" spc="-1" dirty="0" err="1">
                <a:solidFill>
                  <a:srgbClr val="000000"/>
                </a:solidFill>
                <a:latin typeface="Century Gothic"/>
                <a:ea typeface="DejaVu Sans"/>
              </a:rPr>
              <a:t>appartamenti</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pregio</a:t>
            </a:r>
            <a:r>
              <a:rPr lang="en-US" sz="1200" b="0" strike="noStrike" spc="-1" dirty="0">
                <a:solidFill>
                  <a:srgbClr val="000000"/>
                </a:solidFill>
                <a:latin typeface="Century Gothic"/>
                <a:ea typeface="DejaVu Sans"/>
              </a:rPr>
              <a:t>, ad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nuova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sede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comunale</a:t>
            </a:r>
            <a:r>
              <a:rPr lang="en-US" sz="1200" b="0" strike="noStrike" spc="-1" dirty="0">
                <a:solidFill>
                  <a:srgbClr val="000000"/>
                </a:solidFill>
                <a:latin typeface="Century Gothic"/>
                <a:ea typeface="DejaVu Sans"/>
              </a:rPr>
              <a:t> ( Palazzo ex </a:t>
            </a:r>
            <a:r>
              <a:rPr lang="en-US" sz="1200" b="0" strike="noStrike" spc="-1" dirty="0" err="1">
                <a:solidFill>
                  <a:srgbClr val="000000"/>
                </a:solidFill>
                <a:latin typeface="Century Gothic"/>
                <a:ea typeface="DejaVu Sans"/>
              </a:rPr>
              <a:t>Comuntià</a:t>
            </a:r>
            <a:r>
              <a:rPr lang="en-US" sz="1200" b="0" strike="noStrike" spc="-1" dirty="0">
                <a:solidFill>
                  <a:srgbClr val="000000"/>
                </a:solidFill>
                <a:latin typeface="Century Gothic"/>
                <a:ea typeface="DejaVu Sans"/>
              </a:rPr>
              <a:t> Montana). Dove </a:t>
            </a:r>
            <a:r>
              <a:rPr lang="en-US" sz="1200" b="0" strike="noStrike" spc="-1" dirty="0" err="1">
                <a:solidFill>
                  <a:srgbClr val="000000"/>
                </a:solidFill>
                <a:latin typeface="Century Gothic"/>
                <a:ea typeface="DejaVu Sans"/>
              </a:rPr>
              <a:t>ora</a:t>
            </a:r>
            <a:r>
              <a:rPr lang="en-US" sz="1200" b="0" strike="noStrike" spc="-1" dirty="0">
                <a:solidFill>
                  <a:srgbClr val="000000"/>
                </a:solidFill>
                <a:latin typeface="Century Gothic"/>
                <a:ea typeface="DejaVu Sans"/>
              </a:rPr>
              <a:t> ha </a:t>
            </a:r>
            <a:r>
              <a:rPr lang="en-US" sz="1200" b="0" strike="noStrike" spc="-1" dirty="0" err="1">
                <a:solidFill>
                  <a:srgbClr val="000000"/>
                </a:solidFill>
                <a:latin typeface="Century Gothic"/>
                <a:ea typeface="DejaVu Sans"/>
              </a:rPr>
              <a:t>sede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il</a:t>
            </a:r>
            <a:r>
              <a:rPr lang="en-US" sz="1200" b="0" strike="noStrike" spc="-1" dirty="0">
                <a:solidFill>
                  <a:srgbClr val="000000"/>
                </a:solidFill>
                <a:latin typeface="Century Gothic"/>
                <a:ea typeface="DejaVu Sans"/>
              </a:rPr>
              <a:t> Comune, </a:t>
            </a:r>
            <a:r>
              <a:rPr lang="en-US" sz="1200" b="0" strike="noStrike" spc="-1" dirty="0" err="1">
                <a:solidFill>
                  <a:srgbClr val="000000"/>
                </a:solidFill>
                <a:latin typeface="Century Gothic"/>
                <a:ea typeface="DejaVu Sans"/>
              </a:rPr>
              <a:t>si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potrebbe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valutare</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possibilità</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trasformare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l’intera</a:t>
            </a:r>
            <a:r>
              <a:rPr lang="en-US" sz="1200" b="0" strike="noStrike" spc="-1" dirty="0">
                <a:solidFill>
                  <a:srgbClr val="000000"/>
                </a:solidFill>
                <a:latin typeface="Century Gothic"/>
                <a:ea typeface="DejaVu Sans"/>
              </a:rPr>
              <a:t> area in un </a:t>
            </a:r>
            <a:r>
              <a:rPr lang="en-US" sz="1200" b="0" strike="noStrike" spc="-1" dirty="0" err="1">
                <a:solidFill>
                  <a:srgbClr val="000000"/>
                </a:solidFill>
                <a:latin typeface="Century Gothic"/>
                <a:ea typeface="DejaVu Sans"/>
              </a:rPr>
              <a:t>nuovo</a:t>
            </a:r>
            <a:r>
              <a:rPr lang="en-US" sz="1200" b="0" strike="noStrike" spc="-1" dirty="0">
                <a:solidFill>
                  <a:srgbClr val="000000"/>
                </a:solidFill>
                <a:latin typeface="Century Gothic"/>
                <a:ea typeface="DejaVu Sans"/>
              </a:rPr>
              <a:t> polo </a:t>
            </a:r>
            <a:r>
              <a:rPr lang="en-US" sz="1200" b="0" strike="noStrike" spc="-1" dirty="0" err="1">
                <a:solidFill>
                  <a:srgbClr val="000000"/>
                </a:solidFill>
                <a:latin typeface="Century Gothic"/>
                <a:ea typeface="DejaVu Sans"/>
              </a:rPr>
              <a:t>residenziale</a:t>
            </a:r>
            <a:r>
              <a:rPr lang="en-US" sz="1200" b="0" strike="noStrike" spc="-1" dirty="0">
                <a:solidFill>
                  <a:srgbClr val="000000"/>
                </a:solidFill>
                <a:latin typeface="Century Gothic"/>
                <a:ea typeface="DejaVu Sans"/>
              </a:rPr>
              <a:t> per </a:t>
            </a:r>
            <a:r>
              <a:rPr lang="en-US" sz="1200" b="0" strike="noStrike" spc="-1" dirty="0" err="1">
                <a:solidFill>
                  <a:srgbClr val="000000"/>
                </a:solidFill>
                <a:latin typeface="Century Gothic"/>
                <a:ea typeface="DejaVu Sans"/>
              </a:rPr>
              <a:t>edilizia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convenzionata</a:t>
            </a:r>
            <a:r>
              <a:rPr lang="en-US" sz="1200" b="0" strike="noStrike" spc="-1" dirty="0">
                <a:solidFill>
                  <a:srgbClr val="000000"/>
                </a:solidFill>
                <a:latin typeface="Century Gothic"/>
                <a:ea typeface="DejaVu Sans"/>
              </a:rPr>
              <a:t> al fine di </a:t>
            </a:r>
            <a:r>
              <a:rPr lang="en-US" sz="1200" b="0" strike="noStrike" spc="-1" dirty="0" err="1">
                <a:solidFill>
                  <a:srgbClr val="000000"/>
                </a:solidFill>
                <a:latin typeface="Century Gothic"/>
                <a:ea typeface="DejaVu Sans"/>
              </a:rPr>
              <a:t>favorire</a:t>
            </a:r>
            <a:r>
              <a:rPr lang="en-US" sz="1200" b="0" strike="noStrike" spc="-1" dirty="0">
                <a:solidFill>
                  <a:srgbClr val="000000"/>
                </a:solidFill>
                <a:latin typeface="Century Gothic"/>
                <a:ea typeface="DejaVu Sans"/>
              </a:rPr>
              <a:t> un </a:t>
            </a:r>
            <a:r>
              <a:rPr lang="en-US" sz="1200" b="0" strike="noStrike" spc="-1" dirty="0" err="1">
                <a:solidFill>
                  <a:srgbClr val="000000"/>
                </a:solidFill>
                <a:latin typeface="Century Gothic"/>
                <a:ea typeface="DejaVu Sans"/>
              </a:rPr>
              <a:t>ritorno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delle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famiglie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nella</a:t>
            </a:r>
            <a:r>
              <a:rPr lang="en-US" sz="1200" b="0" strike="noStrike" spc="-1" dirty="0">
                <a:solidFill>
                  <a:srgbClr val="000000"/>
                </a:solidFill>
                <a:latin typeface="Century Gothic"/>
                <a:ea typeface="DejaVu Sans"/>
              </a:rPr>
              <a:t> vita </a:t>
            </a:r>
            <a:r>
              <a:rPr lang="en-US" sz="1200" b="0" strike="noStrike" spc="-1" dirty="0" err="1">
                <a:solidFill>
                  <a:srgbClr val="000000"/>
                </a:solidFill>
                <a:latin typeface="Century Gothic"/>
                <a:ea typeface="DejaVu Sans"/>
              </a:rPr>
              <a:t>sociale</a:t>
            </a:r>
            <a:r>
              <a:rPr lang="en-US" sz="1200" b="0" strike="noStrike" spc="-1" dirty="0">
                <a:solidFill>
                  <a:srgbClr val="000000"/>
                </a:solidFill>
                <a:latin typeface="Century Gothic"/>
                <a:ea typeface="DejaVu Sans"/>
              </a:rPr>
              <a:t> e commerciale del </a:t>
            </a:r>
            <a:r>
              <a:rPr lang="en-US" sz="1200" b="0" strike="noStrike" spc="-1" dirty="0" err="1">
                <a:solidFill>
                  <a:srgbClr val="000000"/>
                </a:solidFill>
                <a:latin typeface="Century Gothic"/>
                <a:ea typeface="DejaVu Sans"/>
              </a:rPr>
              <a:t>paese</a:t>
            </a:r>
            <a:r>
              <a:rPr lang="en-US" sz="1200" b="0"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b="0" strike="noStrike" spc="-1" dirty="0" err="1">
                <a:solidFill>
                  <a:srgbClr val="000000"/>
                </a:solidFill>
                <a:latin typeface="Century Gothic"/>
                <a:ea typeface="DejaVu Sans"/>
              </a:rPr>
              <a:t>Perchè</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ciò</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possa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avvenire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diventa</a:t>
            </a:r>
            <a:r>
              <a:rPr lang="en-US" sz="1200" b="0" strike="noStrike" spc="-1" dirty="0">
                <a:solidFill>
                  <a:srgbClr val="000000"/>
                </a:solidFill>
                <a:latin typeface="Century Gothic"/>
                <a:ea typeface="DejaVu Sans"/>
              </a:rPr>
              <a:t> molto </a:t>
            </a:r>
            <a:r>
              <a:rPr lang="en-US" sz="1200" b="0" strike="noStrike" spc="-1" dirty="0" err="1">
                <a:solidFill>
                  <a:srgbClr val="000000"/>
                </a:solidFill>
                <a:latin typeface="Century Gothic"/>
                <a:ea typeface="DejaVu Sans"/>
              </a:rPr>
              <a:t>importante</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ricerca</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investitori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comprendano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l’enorme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potenziale</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sviluppo</a:t>
            </a:r>
            <a:r>
              <a:rPr lang="en-US" sz="1200" b="0" strike="noStrike" spc="-1" dirty="0">
                <a:solidFill>
                  <a:srgbClr val="000000"/>
                </a:solidFill>
                <a:latin typeface="Century Gothic"/>
                <a:ea typeface="DejaVu Sans"/>
              </a:rPr>
              <a:t> per </a:t>
            </a:r>
            <a:r>
              <a:rPr lang="en-US" sz="1200" b="0" strike="noStrike" spc="-1" dirty="0" err="1">
                <a:solidFill>
                  <a:srgbClr val="000000"/>
                </a:solidFill>
                <a:latin typeface="Century Gothic"/>
                <a:ea typeface="DejaVu Sans"/>
              </a:rPr>
              <a:t>il</a:t>
            </a:r>
            <a:r>
              <a:rPr lang="en-US" sz="1200" b="0" strike="noStrike" spc="-1" dirty="0">
                <a:solidFill>
                  <a:srgbClr val="000000"/>
                </a:solidFill>
                <a:latin typeface="Century Gothic"/>
                <a:ea typeface="DejaVu Sans"/>
              </a:rPr>
              <a:t> Comune di Dolceacqua se </a:t>
            </a:r>
            <a:r>
              <a:rPr lang="en-US" sz="1200" b="0" strike="noStrike" spc="-1" dirty="0" err="1">
                <a:solidFill>
                  <a:srgbClr val="000000"/>
                </a:solidFill>
                <a:latin typeface="Century Gothic"/>
                <a:ea typeface="DejaVu Sans"/>
              </a:rPr>
              <a:t>tutte</a:t>
            </a:r>
            <a:r>
              <a:rPr lang="en-US" sz="1200" b="0" strike="noStrike" spc="-1" dirty="0">
                <a:solidFill>
                  <a:srgbClr val="000000"/>
                </a:solidFill>
                <a:latin typeface="Century Gothic"/>
                <a:ea typeface="DejaVu Sans"/>
              </a:rPr>
              <a:t> le component </a:t>
            </a:r>
            <a:r>
              <a:rPr lang="en-US" sz="1200" b="0" strike="noStrike" spc="-1" dirty="0" err="1">
                <a:solidFill>
                  <a:srgbClr val="000000"/>
                </a:solidFill>
                <a:latin typeface="Century Gothic"/>
                <a:ea typeface="DejaVu Sans"/>
              </a:rPr>
              <a:t>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articolano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Masterplan</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verranno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attuate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nel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dettaglio</a:t>
            </a:r>
            <a:r>
              <a:rPr lang="en-US" sz="1200" b="0" strike="noStrike" spc="-1" dirty="0">
                <a:solidFill>
                  <a:srgbClr val="000000"/>
                </a:solidFill>
                <a:latin typeface="Century Gothic"/>
                <a:ea typeface="DejaVu Sans"/>
              </a:rPr>
              <a:t>.</a:t>
            </a:r>
            <a:endParaRPr lang="it-IT" sz="1200" b="0" strike="noStrike" spc="-1" dirty="0">
              <a:latin typeface="Arial"/>
            </a:endParaRPr>
          </a:p>
          <a:p>
            <a:pPr>
              <a:lnSpc>
                <a:spcPct val="100000"/>
              </a:lnSpc>
            </a:pPr>
            <a:endParaRPr lang="it-IT" sz="1050" b="0" strike="noStrike" spc="-1" dirty="0">
              <a:latin typeface="Arial"/>
            </a:endParaRPr>
          </a:p>
        </p:txBody>
      </p:sp>
      <p:sp>
        <p:nvSpPr>
          <p:cNvPr id="533" name="CustomShape 5"/>
          <p:cNvSpPr/>
          <p:nvPr/>
        </p:nvSpPr>
        <p:spPr>
          <a:xfrm>
            <a:off x="0" y="274594"/>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10000"/>
          </a:bodyPr>
          <a:lstStyle/>
          <a:p>
            <a:pPr algn="ctr">
              <a:lnSpc>
                <a:spcPct val="90000"/>
              </a:lnSpc>
            </a:pPr>
            <a:r>
              <a:rPr lang="it-IT" sz="1500" b="1" strike="noStrike" spc="-1" dirty="0">
                <a:solidFill>
                  <a:srgbClr val="3280C6"/>
                </a:solidFill>
                <a:latin typeface="Century Gothic"/>
                <a:ea typeface="DejaVu Sans"/>
              </a:rPr>
              <a:t>CAPITOLO 6</a:t>
            </a:r>
            <a:br>
              <a:rPr dirty="0"/>
            </a:br>
            <a:br>
              <a:rPr dirty="0"/>
            </a:br>
            <a:r>
              <a:rPr lang="it-IT" sz="1400" b="1" strike="noStrike" spc="-1" dirty="0">
                <a:solidFill>
                  <a:srgbClr val="000000"/>
                </a:solidFill>
                <a:latin typeface="Century Gothic"/>
                <a:ea typeface="DejaVu Sans"/>
              </a:rPr>
              <a:t>interventi di </a:t>
            </a:r>
            <a:r>
              <a:rPr lang="it-IT" sz="1700" b="1" strike="noStrike" spc="-1" dirty="0">
                <a:solidFill>
                  <a:srgbClr val="000000"/>
                </a:solidFill>
                <a:latin typeface="Century Gothic"/>
                <a:ea typeface="DejaVu Sans"/>
              </a:rPr>
              <a:t>riqualificazione</a:t>
            </a:r>
            <a:r>
              <a:rPr lang="it-IT" sz="1400" b="1" strike="noStrike" spc="-1" dirty="0">
                <a:solidFill>
                  <a:srgbClr val="000000"/>
                </a:solidFill>
                <a:latin typeface="Century Gothic"/>
                <a:ea typeface="DejaVu Sans"/>
              </a:rPr>
              <a:t> urbana</a:t>
            </a:r>
            <a:endParaRPr lang="it-IT" sz="1400" b="0" strike="noStrike" spc="-1" dirty="0">
              <a:latin typeface="Arial"/>
            </a:endParaRPr>
          </a:p>
        </p:txBody>
      </p:sp>
      <p:sp>
        <p:nvSpPr>
          <p:cNvPr id="535" name="CustomShape 6"/>
          <p:cNvSpPr/>
          <p:nvPr/>
        </p:nvSpPr>
        <p:spPr>
          <a:xfrm>
            <a:off x="2926508" y="8911244"/>
            <a:ext cx="697841" cy="747101"/>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9" name="CustomShape 3"/>
          <p:cNvSpPr/>
          <p:nvPr/>
        </p:nvSpPr>
        <p:spPr>
          <a:xfrm>
            <a:off x="3690852" y="1562792"/>
            <a:ext cx="2610196" cy="7988008"/>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CustomShape 1"/>
          <p:cNvSpPr/>
          <p:nvPr/>
        </p:nvSpPr>
        <p:spPr>
          <a:xfrm>
            <a:off x="0" y="390260"/>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8500" lnSpcReduction="20000"/>
          </a:bodyPr>
          <a:lstStyle/>
          <a:p>
            <a:pPr algn="ctr">
              <a:lnSpc>
                <a:spcPct val="90000"/>
              </a:lnSpc>
            </a:pPr>
            <a:r>
              <a:rPr lang="it-IT" sz="1500" b="1" spc="-1" dirty="0">
                <a:solidFill>
                  <a:srgbClr val="3280C6"/>
                </a:solidFill>
                <a:latin typeface="Century Gothic"/>
              </a:rPr>
              <a:t>CAPITOLO 6</a:t>
            </a:r>
            <a:br>
              <a:rPr lang="it-IT" sz="1500" dirty="0"/>
            </a:br>
            <a:br>
              <a:rPr lang="it-IT" sz="1500" dirty="0"/>
            </a:br>
            <a:r>
              <a:rPr lang="it-IT" sz="1500" b="1" spc="-1" dirty="0">
                <a:solidFill>
                  <a:srgbClr val="000000"/>
                </a:solidFill>
                <a:latin typeface="Century Gothic"/>
              </a:rPr>
              <a:t>Aree pubbliche e  private che possono avere forte </a:t>
            </a:r>
          </a:p>
          <a:p>
            <a:pPr algn="ctr">
              <a:lnSpc>
                <a:spcPct val="90000"/>
              </a:lnSpc>
            </a:pPr>
            <a:r>
              <a:rPr lang="it-IT" sz="1500" b="1" spc="-1" dirty="0">
                <a:solidFill>
                  <a:srgbClr val="000000"/>
                </a:solidFill>
                <a:latin typeface="Century Gothic"/>
              </a:rPr>
              <a:t>valenza di intervento e sviluppo:</a:t>
            </a:r>
            <a:endParaRPr lang="it-IT" sz="1500" spc="-1" dirty="0"/>
          </a:p>
        </p:txBody>
      </p:sp>
      <p:sp>
        <p:nvSpPr>
          <p:cNvPr id="537" name="CustomShape 2"/>
          <p:cNvSpPr/>
          <p:nvPr/>
        </p:nvSpPr>
        <p:spPr>
          <a:xfrm>
            <a:off x="508581" y="975749"/>
            <a:ext cx="5676088" cy="138354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1-  EX AREA MOBISOL</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b="0" strike="noStrike" spc="-1" dirty="0" err="1">
                <a:solidFill>
                  <a:srgbClr val="000000"/>
                </a:solidFill>
                <a:latin typeface="Century Gothic"/>
                <a:ea typeface="DejaVu Sans"/>
              </a:rPr>
              <a:t>L’area</a:t>
            </a:r>
            <a:r>
              <a:rPr lang="en-US" sz="1200" b="0" strike="noStrike" spc="-1" dirty="0">
                <a:solidFill>
                  <a:srgbClr val="000000"/>
                </a:solidFill>
                <a:latin typeface="Century Gothic"/>
                <a:ea typeface="DejaVu Sans"/>
              </a:rPr>
              <a:t> in </a:t>
            </a:r>
            <a:r>
              <a:rPr lang="en-US" sz="1200" b="0" strike="noStrike" spc="-1" dirty="0" err="1">
                <a:solidFill>
                  <a:srgbClr val="000000"/>
                </a:solidFill>
                <a:latin typeface="Century Gothic"/>
                <a:ea typeface="DejaVu Sans"/>
              </a:rPr>
              <a:t>oggetto</a:t>
            </a:r>
            <a:r>
              <a:rPr lang="en-US" sz="1200" b="0" strike="noStrike" spc="-1" dirty="0">
                <a:solidFill>
                  <a:srgbClr val="000000"/>
                </a:solidFill>
                <a:latin typeface="Century Gothic"/>
                <a:ea typeface="DejaVu Sans"/>
              </a:rPr>
              <a:t> è </a:t>
            </a:r>
            <a:r>
              <a:rPr lang="en-US" sz="1200" b="0" strike="noStrike" spc="-1" dirty="0" err="1">
                <a:solidFill>
                  <a:srgbClr val="000000"/>
                </a:solidFill>
                <a:latin typeface="Century Gothic"/>
                <a:ea typeface="DejaVu Sans"/>
              </a:rPr>
              <a:t>privata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corpi</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fabbrica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esistenti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compresa</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zona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retrostante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occupano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superificie</a:t>
            </a:r>
            <a:r>
              <a:rPr lang="en-US" sz="1200" b="0" strike="noStrike" spc="-1" dirty="0">
                <a:solidFill>
                  <a:srgbClr val="000000"/>
                </a:solidFill>
                <a:latin typeface="Century Gothic"/>
                <a:ea typeface="DejaVu Sans"/>
              </a:rPr>
              <a:t> di circa 5500 </a:t>
            </a:r>
            <a:r>
              <a:rPr lang="en-US" sz="1200" b="0" strike="noStrike" spc="-1" dirty="0" err="1">
                <a:solidFill>
                  <a:srgbClr val="000000"/>
                </a:solidFill>
                <a:latin typeface="Century Gothic"/>
                <a:ea typeface="DejaVu Sans"/>
              </a:rPr>
              <a:t>mq</a:t>
            </a:r>
            <a:r>
              <a:rPr lang="en-US"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p:txBody>
      </p:sp>
      <p:sp>
        <p:nvSpPr>
          <p:cNvPr id="538" name="CustomShape 3"/>
          <p:cNvSpPr/>
          <p:nvPr/>
        </p:nvSpPr>
        <p:spPr>
          <a:xfrm>
            <a:off x="817510" y="5680927"/>
            <a:ext cx="2400229" cy="2889685"/>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0" name="CustomShape 4"/>
          <p:cNvSpPr/>
          <p:nvPr/>
        </p:nvSpPr>
        <p:spPr>
          <a:xfrm>
            <a:off x="2996475" y="8711739"/>
            <a:ext cx="877256" cy="944880"/>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1" name="CustomShape 5"/>
          <p:cNvSpPr/>
          <p:nvPr/>
        </p:nvSpPr>
        <p:spPr>
          <a:xfrm>
            <a:off x="3823853" y="2277688"/>
            <a:ext cx="2576947" cy="6251171"/>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2" name="CustomShape 6"/>
          <p:cNvSpPr/>
          <p:nvPr/>
        </p:nvSpPr>
        <p:spPr>
          <a:xfrm>
            <a:off x="802530" y="2418214"/>
            <a:ext cx="2321652" cy="2910365"/>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0" y="249382"/>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lnSpcReduction="10000"/>
          </a:bodyPr>
          <a:lstStyle/>
          <a:p>
            <a:pPr algn="ctr">
              <a:lnSpc>
                <a:spcPct val="90000"/>
              </a:lnSpc>
            </a:pPr>
            <a:r>
              <a:rPr lang="it-IT" sz="1400" b="1" strike="noStrike" spc="-1" dirty="0">
                <a:solidFill>
                  <a:srgbClr val="3280C6"/>
                </a:solidFill>
                <a:latin typeface="Century Gothic"/>
                <a:ea typeface="DejaVu Sans"/>
              </a:rPr>
              <a:t>CAPITOLO 6</a:t>
            </a:r>
            <a:br>
              <a:rPr dirty="0"/>
            </a:br>
            <a:br>
              <a:rPr dirty="0"/>
            </a:br>
            <a:r>
              <a:rPr lang="it-IT" sz="1300" b="1" strike="noStrike" spc="-1" dirty="0">
                <a:solidFill>
                  <a:srgbClr val="000000"/>
                </a:solidFill>
                <a:latin typeface="Century Gothic"/>
                <a:ea typeface="DejaVu Sans"/>
              </a:rPr>
              <a:t>interventi di riqualificazione urbana</a:t>
            </a:r>
            <a:endParaRPr lang="it-IT" sz="1300" b="0" strike="noStrike" spc="-1" dirty="0">
              <a:latin typeface="Arial"/>
            </a:endParaRPr>
          </a:p>
        </p:txBody>
      </p:sp>
      <p:sp>
        <p:nvSpPr>
          <p:cNvPr id="544" name="CustomShape 2"/>
          <p:cNvSpPr/>
          <p:nvPr/>
        </p:nvSpPr>
        <p:spPr>
          <a:xfrm>
            <a:off x="460532" y="1038086"/>
            <a:ext cx="5840515" cy="139892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private </a:t>
            </a:r>
            <a:r>
              <a:rPr lang="en-US" sz="1200" b="1" strike="noStrike" spc="-1" dirty="0" err="1">
                <a:solidFill>
                  <a:srgbClr val="000000"/>
                </a:solidFill>
                <a:latin typeface="Century Gothic"/>
                <a:ea typeface="DejaVu Sans"/>
              </a:rPr>
              <a:t>che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050" b="1" strike="noStrike" spc="-1" dirty="0">
                <a:solidFill>
                  <a:srgbClr val="000000"/>
                </a:solidFill>
                <a:latin typeface="Century Gothic"/>
                <a:ea typeface="DejaVu Sans"/>
              </a:rPr>
              <a:t>:</a:t>
            </a: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50" b="0" strike="noStrike" spc="-1" dirty="0">
                <a:solidFill>
                  <a:srgbClr val="000000"/>
                </a:solidFill>
                <a:latin typeface="Century Gothic"/>
                <a:ea typeface="DejaVu Sans"/>
              </a:rPr>
              <a:t>2-  EX PALAZZO COMUNALE</a:t>
            </a: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45" name="CustomShape 3"/>
          <p:cNvSpPr/>
          <p:nvPr/>
        </p:nvSpPr>
        <p:spPr>
          <a:xfrm>
            <a:off x="447050" y="1713935"/>
            <a:ext cx="5870622" cy="281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US" sz="1300" b="0" strike="noStrike" spc="-1" dirty="0" err="1">
                <a:solidFill>
                  <a:srgbClr val="000000"/>
                </a:solidFill>
                <a:latin typeface="Century Gothic"/>
                <a:ea typeface="DejaVu Sans"/>
              </a:rPr>
              <a:t>Posizionato</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nel</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centro</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Paese</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lungo</a:t>
            </a:r>
            <a:r>
              <a:rPr lang="en-US" sz="1300" b="0" strike="noStrike" spc="-1" dirty="0">
                <a:solidFill>
                  <a:srgbClr val="000000"/>
                </a:solidFill>
                <a:latin typeface="Century Gothic"/>
                <a:ea typeface="DejaVu Sans"/>
              </a:rPr>
              <a:t> la </a:t>
            </a:r>
            <a:r>
              <a:rPr lang="en-US" sz="1300" b="0" strike="noStrike" spc="-1" dirty="0" err="1">
                <a:solidFill>
                  <a:srgbClr val="000000"/>
                </a:solidFill>
                <a:latin typeface="Century Gothic"/>
                <a:ea typeface="DejaVu Sans"/>
              </a:rPr>
              <a:t>strada</a:t>
            </a:r>
            <a:r>
              <a:rPr lang="en-US" sz="1300" b="0" strike="noStrike" spc="-1" dirty="0">
                <a:solidFill>
                  <a:srgbClr val="000000"/>
                </a:solidFill>
                <a:latin typeface="Century Gothic"/>
                <a:ea typeface="DejaVu Sans"/>
              </a:rPr>
              <a:t> Provinciale, </a:t>
            </a:r>
            <a:r>
              <a:rPr lang="en-US" sz="1300" b="0" strike="noStrike" spc="-1" dirty="0" err="1">
                <a:solidFill>
                  <a:srgbClr val="000000"/>
                </a:solidFill>
                <a:latin typeface="Century Gothic"/>
                <a:ea typeface="DejaVu Sans"/>
              </a:rPr>
              <a:t>il</a:t>
            </a:r>
            <a:r>
              <a:rPr lang="en-US" sz="1300" b="0" strike="noStrike" spc="-1" dirty="0">
                <a:solidFill>
                  <a:srgbClr val="000000"/>
                </a:solidFill>
                <a:latin typeface="Century Gothic"/>
                <a:ea typeface="DejaVu Sans"/>
              </a:rPr>
              <a:t> palazzo di </a:t>
            </a:r>
            <a:r>
              <a:rPr lang="en-US" sz="1300" b="0" strike="noStrike" spc="-1" dirty="0" err="1">
                <a:solidFill>
                  <a:srgbClr val="000000"/>
                </a:solidFill>
                <a:latin typeface="Century Gothic"/>
                <a:ea typeface="DejaVu Sans"/>
              </a:rPr>
              <a:t>proprieta</a:t>
            </a:r>
            <a:r>
              <a:rPr lang="en-US" sz="1300" b="0" strike="noStrike" spc="-1" dirty="0">
                <a:solidFill>
                  <a:srgbClr val="000000"/>
                </a:solidFill>
                <a:latin typeface="Century Gothic"/>
                <a:ea typeface="DejaVu Sans"/>
              </a:rPr>
              <a:t>’ della Fondazione Padre Giovanni Mauro, è </a:t>
            </a:r>
            <a:r>
              <a:rPr lang="en-US" sz="1300" b="0" strike="noStrike" spc="-1" dirty="0" err="1">
                <a:solidFill>
                  <a:srgbClr val="000000"/>
                </a:solidFill>
                <a:latin typeface="Century Gothic"/>
                <a:ea typeface="DejaVu Sans"/>
              </a:rPr>
              <a:t>costituito</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da</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livelli</a:t>
            </a:r>
            <a:r>
              <a:rPr lang="en-US" sz="1300" b="0" strike="noStrike" spc="-1" dirty="0">
                <a:solidFill>
                  <a:srgbClr val="000000"/>
                </a:solidFill>
                <a:latin typeface="Century Gothic"/>
                <a:ea typeface="DejaVu Sans"/>
              </a:rPr>
              <a:t> per </a:t>
            </a:r>
            <a:r>
              <a:rPr lang="en-US" sz="1300" b="0" strike="noStrike" spc="-1" dirty="0" err="1">
                <a:solidFill>
                  <a:srgbClr val="000000"/>
                </a:solidFill>
                <a:latin typeface="Century Gothic"/>
                <a:ea typeface="DejaVu Sans"/>
              </a:rPr>
              <a:t>una</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metratura</a:t>
            </a:r>
            <a:r>
              <a:rPr lang="en-US" sz="1300" b="0" strike="noStrike" spc="-1" dirty="0">
                <a:solidFill>
                  <a:srgbClr val="000000"/>
                </a:solidFill>
                <a:latin typeface="Century Gothic"/>
                <a:ea typeface="DejaVu Sans"/>
              </a:rPr>
              <a:t> 325 MQ </a:t>
            </a:r>
            <a:r>
              <a:rPr lang="en-US" sz="1300" b="0" strike="noStrike" spc="-1" dirty="0" err="1">
                <a:solidFill>
                  <a:srgbClr val="000000"/>
                </a:solidFill>
                <a:latin typeface="Century Gothic"/>
                <a:ea typeface="DejaVu Sans"/>
              </a:rPr>
              <a:t>lordi</a:t>
            </a:r>
            <a:r>
              <a:rPr lang="en-US" sz="1300" b="0" strike="noStrike" spc="-1" dirty="0">
                <a:solidFill>
                  <a:srgbClr val="000000"/>
                </a:solidFill>
                <a:latin typeface="Century Gothic"/>
                <a:ea typeface="DejaVu Sans"/>
              </a:rPr>
              <a:t>  per piano.  Ha </a:t>
            </a:r>
            <a:r>
              <a:rPr lang="en-US" sz="1300" b="0" strike="noStrike" spc="-1" dirty="0" err="1">
                <a:solidFill>
                  <a:srgbClr val="000000"/>
                </a:solidFill>
                <a:latin typeface="Century Gothic"/>
                <a:ea typeface="DejaVu Sans"/>
              </a:rPr>
              <a:t>anche</a:t>
            </a:r>
            <a:r>
              <a:rPr lang="en-US" sz="1300" b="0" strike="noStrike" spc="-1" dirty="0">
                <a:solidFill>
                  <a:srgbClr val="000000"/>
                </a:solidFill>
                <a:latin typeface="Century Gothic"/>
                <a:ea typeface="DejaVu Sans"/>
              </a:rPr>
              <a:t> un </a:t>
            </a:r>
            <a:r>
              <a:rPr lang="en-US" sz="1300" b="0" strike="noStrike" spc="-1" dirty="0" err="1">
                <a:solidFill>
                  <a:srgbClr val="000000"/>
                </a:solidFill>
                <a:latin typeface="Century Gothic"/>
                <a:ea typeface="DejaVu Sans"/>
              </a:rPr>
              <a:t>giardino</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che</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si</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collega</a:t>
            </a:r>
            <a:r>
              <a:rPr lang="en-US" sz="1300" b="0" strike="noStrike" spc="-1" dirty="0">
                <a:solidFill>
                  <a:srgbClr val="000000"/>
                </a:solidFill>
                <a:latin typeface="Century Gothic"/>
                <a:ea typeface="DejaVu Sans"/>
              </a:rPr>
              <a:t> con </a:t>
            </a:r>
            <a:r>
              <a:rPr lang="en-US" sz="1300" b="0" strike="noStrike" spc="-1" dirty="0" err="1">
                <a:solidFill>
                  <a:srgbClr val="000000"/>
                </a:solidFill>
                <a:latin typeface="Century Gothic"/>
                <a:ea typeface="DejaVu Sans"/>
              </a:rPr>
              <a:t>il</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parcheggio</a:t>
            </a:r>
            <a:r>
              <a:rPr lang="en-US" sz="1300" b="0" strike="noStrike" spc="-1" dirty="0">
                <a:solidFill>
                  <a:srgbClr val="000000"/>
                </a:solidFill>
                <a:latin typeface="Century Gothic"/>
                <a:ea typeface="DejaVu Sans"/>
              </a:rPr>
              <a:t> San Filippo.</a:t>
            </a:r>
            <a:endParaRPr lang="it-IT" sz="1300" b="0" strike="noStrike" spc="-1" dirty="0">
              <a:latin typeface="Arial"/>
            </a:endParaRPr>
          </a:p>
        </p:txBody>
      </p:sp>
      <p:sp>
        <p:nvSpPr>
          <p:cNvPr id="546" name="CustomShape 4"/>
          <p:cNvSpPr/>
          <p:nvPr/>
        </p:nvSpPr>
        <p:spPr>
          <a:xfrm>
            <a:off x="575594" y="2992582"/>
            <a:ext cx="2500115" cy="2626822"/>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7" name="CustomShape 5"/>
          <p:cNvSpPr/>
          <p:nvPr/>
        </p:nvSpPr>
        <p:spPr>
          <a:xfrm>
            <a:off x="548640" y="6001787"/>
            <a:ext cx="2510444" cy="2693325"/>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8" name="CustomShape 6"/>
          <p:cNvSpPr/>
          <p:nvPr/>
        </p:nvSpPr>
        <p:spPr>
          <a:xfrm>
            <a:off x="3740727" y="2826326"/>
            <a:ext cx="2560320" cy="5985165"/>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50" name="CustomShape 7"/>
          <p:cNvSpPr/>
          <p:nvPr/>
        </p:nvSpPr>
        <p:spPr>
          <a:xfrm>
            <a:off x="2942706" y="8911244"/>
            <a:ext cx="864524" cy="994756"/>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CustomShape 1"/>
          <p:cNvSpPr/>
          <p:nvPr/>
        </p:nvSpPr>
        <p:spPr>
          <a:xfrm>
            <a:off x="415951" y="910853"/>
            <a:ext cx="5968224" cy="139892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private </a:t>
            </a:r>
            <a:r>
              <a:rPr lang="en-US" sz="1200" b="1" strike="noStrike" spc="-1" dirty="0" err="1">
                <a:solidFill>
                  <a:srgbClr val="000000"/>
                </a:solidFill>
                <a:latin typeface="Century Gothic"/>
                <a:ea typeface="DejaVu Sans"/>
              </a:rPr>
              <a:t>che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200" b="1"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50" b="0" strike="noStrike" spc="-1" dirty="0">
                <a:solidFill>
                  <a:srgbClr val="000000"/>
                </a:solidFill>
                <a:latin typeface="Century Gothic"/>
                <a:ea typeface="DejaVu Sans"/>
              </a:rPr>
              <a:t>3-  PALAZZO EX COMUNITA’ MONTANA</a:t>
            </a: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52" name="CustomShape 2"/>
          <p:cNvSpPr/>
          <p:nvPr/>
        </p:nvSpPr>
        <p:spPr>
          <a:xfrm>
            <a:off x="422148" y="1548258"/>
            <a:ext cx="6144907" cy="164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dirty="0">
                <a:solidFill>
                  <a:srgbClr val="000000"/>
                </a:solidFill>
                <a:latin typeface="Century Gothic"/>
                <a:ea typeface="DejaVu Sans"/>
              </a:rPr>
              <a:t>Il Palazzo, di </a:t>
            </a:r>
            <a:r>
              <a:rPr lang="en-US" sz="1200" b="0" strike="noStrike" spc="-1" dirty="0" err="1">
                <a:solidFill>
                  <a:srgbClr val="000000"/>
                </a:solidFill>
                <a:latin typeface="Century Gothic"/>
                <a:ea typeface="DejaVu Sans"/>
              </a:rPr>
              <a:t>proprietà</a:t>
            </a:r>
            <a:r>
              <a:rPr lang="en-US" sz="1200" b="0" strike="noStrike" spc="-1" dirty="0">
                <a:solidFill>
                  <a:srgbClr val="000000"/>
                </a:solidFill>
                <a:latin typeface="Century Gothic"/>
                <a:ea typeface="DejaVu Sans"/>
              </a:rPr>
              <a:t> della </a:t>
            </a:r>
            <a:r>
              <a:rPr lang="en-US" sz="1200" b="0" strike="noStrike" spc="-1" dirty="0" err="1">
                <a:solidFill>
                  <a:srgbClr val="000000"/>
                </a:solidFill>
                <a:latin typeface="Century Gothic"/>
                <a:ea typeface="DejaVu Sans"/>
              </a:rPr>
              <a:t>Regione</a:t>
            </a:r>
            <a:r>
              <a:rPr lang="en-US" sz="1200" b="0" strike="noStrike" spc="-1" dirty="0">
                <a:solidFill>
                  <a:srgbClr val="000000"/>
                </a:solidFill>
                <a:latin typeface="Century Gothic"/>
                <a:ea typeface="DejaVu Sans"/>
              </a:rPr>
              <a:t> Liguria, è </a:t>
            </a:r>
            <a:r>
              <a:rPr lang="en-US" sz="1200" b="0" strike="noStrike" spc="-1" dirty="0" err="1">
                <a:solidFill>
                  <a:srgbClr val="000000"/>
                </a:solidFill>
                <a:latin typeface="Century Gothic"/>
                <a:ea typeface="DejaVu Sans"/>
              </a:rPr>
              <a:t>stato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restaurato</a:t>
            </a:r>
            <a:r>
              <a:rPr lang="en-US" sz="1200" b="0" strike="noStrike" spc="-1" dirty="0">
                <a:solidFill>
                  <a:srgbClr val="000000"/>
                </a:solidFill>
                <a:latin typeface="Century Gothic"/>
                <a:ea typeface="DejaVu Sans"/>
              </a:rPr>
              <a:t> 15 </a:t>
            </a:r>
            <a:r>
              <a:rPr lang="en-US" sz="1200" b="0" strike="noStrike" spc="-1" dirty="0" err="1">
                <a:solidFill>
                  <a:srgbClr val="000000"/>
                </a:solidFill>
                <a:latin typeface="Century Gothic"/>
                <a:ea typeface="DejaVu Sans"/>
              </a:rPr>
              <a:t>anni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fà</a:t>
            </a:r>
            <a:r>
              <a:rPr lang="en-US" sz="1200" b="0" strike="noStrike" spc="-1" dirty="0">
                <a:solidFill>
                  <a:srgbClr val="000000"/>
                </a:solidFill>
                <a:latin typeface="Century Gothic"/>
                <a:ea typeface="DejaVu Sans"/>
              </a:rPr>
              <a:t> per </a:t>
            </a:r>
            <a:r>
              <a:rPr lang="en-US" sz="1200" b="0" strike="noStrike" spc="-1" dirty="0" err="1">
                <a:solidFill>
                  <a:srgbClr val="000000"/>
                </a:solidFill>
                <a:latin typeface="Century Gothic"/>
                <a:ea typeface="DejaVu Sans"/>
              </a:rPr>
              <a:t>diventare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sede</a:t>
            </a:r>
            <a:r>
              <a:rPr lang="en-US" sz="1200" b="0" strike="noStrike" spc="-1" dirty="0">
                <a:solidFill>
                  <a:srgbClr val="000000"/>
                </a:solidFill>
                <a:latin typeface="Century Gothic"/>
                <a:ea typeface="DejaVu Sans"/>
              </a:rPr>
              <a:t> della </a:t>
            </a:r>
            <a:r>
              <a:rPr lang="en-US" sz="1200" b="0" strike="noStrike" spc="-1" dirty="0" err="1">
                <a:solidFill>
                  <a:srgbClr val="000000"/>
                </a:solidFill>
                <a:latin typeface="Century Gothic"/>
                <a:ea typeface="DejaVu Sans"/>
              </a:rPr>
              <a:t>Comunità</a:t>
            </a:r>
            <a:r>
              <a:rPr lang="en-US" sz="1200" b="0" strike="noStrike" spc="-1" dirty="0">
                <a:solidFill>
                  <a:srgbClr val="000000"/>
                </a:solidFill>
                <a:latin typeface="Century Gothic"/>
                <a:ea typeface="DejaVu Sans"/>
              </a:rPr>
              <a:t> Montana, </a:t>
            </a:r>
            <a:r>
              <a:rPr lang="en-US" sz="1200" b="0" strike="noStrike" spc="-1" dirty="0" err="1">
                <a:solidFill>
                  <a:srgbClr val="000000"/>
                </a:solidFill>
                <a:latin typeface="Century Gothic"/>
                <a:ea typeface="DejaVu Sans"/>
              </a:rPr>
              <a:t>oggi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dismessa</a:t>
            </a:r>
            <a:r>
              <a:rPr lang="en-US" sz="1200" b="0" strike="noStrike" spc="-1" dirty="0">
                <a:solidFill>
                  <a:srgbClr val="000000"/>
                </a:solidFill>
                <a:latin typeface="Century Gothic"/>
                <a:ea typeface="DejaVu Sans"/>
              </a:rPr>
              <a:t>.</a:t>
            </a:r>
            <a:r>
              <a:rPr lang="it-IT" sz="1200" b="0" strike="noStrike" spc="-1" dirty="0">
                <a:solidFill>
                  <a:srgbClr val="000000"/>
                </a:solidFill>
                <a:latin typeface="Arial"/>
                <a:ea typeface="DejaVu Sans"/>
              </a:rPr>
              <a:t> </a:t>
            </a:r>
            <a:r>
              <a:rPr lang="en-US" sz="1200" b="0" strike="noStrike" spc="-1" dirty="0" err="1">
                <a:solidFill>
                  <a:srgbClr val="000000"/>
                </a:solidFill>
                <a:latin typeface="Century Gothic"/>
                <a:ea typeface="DejaVu Sans"/>
              </a:rPr>
              <a:t>Situato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all’ingresso</a:t>
            </a:r>
            <a:r>
              <a:rPr lang="en-US" sz="1200" b="0" strike="noStrike" spc="-1" dirty="0">
                <a:solidFill>
                  <a:srgbClr val="000000"/>
                </a:solidFill>
                <a:latin typeface="Century Gothic"/>
                <a:ea typeface="DejaVu Sans"/>
              </a:rPr>
              <a:t> del </a:t>
            </a:r>
            <a:r>
              <a:rPr lang="en-US" sz="1200" b="0" strike="noStrike" spc="-1" dirty="0" err="1">
                <a:solidFill>
                  <a:srgbClr val="000000"/>
                </a:solidFill>
                <a:latin typeface="Century Gothic"/>
                <a:ea typeface="DejaVu Sans"/>
              </a:rPr>
              <a:t>Paese</a:t>
            </a:r>
            <a:r>
              <a:rPr lang="en-US" sz="1200" b="0" strike="noStrike" spc="-1" dirty="0">
                <a:solidFill>
                  <a:srgbClr val="000000"/>
                </a:solidFill>
                <a:latin typeface="Century Gothic"/>
                <a:ea typeface="DejaVu Sans"/>
              </a:rPr>
              <a:t> (500 </a:t>
            </a:r>
            <a:r>
              <a:rPr lang="en-US" sz="1200" b="0" strike="noStrike" spc="-1" dirty="0" err="1">
                <a:solidFill>
                  <a:srgbClr val="000000"/>
                </a:solidFill>
                <a:latin typeface="Century Gothic"/>
                <a:ea typeface="DejaVu Sans"/>
              </a:rPr>
              <a:t>metri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dal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centro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cittadino</a:t>
            </a:r>
            <a:r>
              <a:rPr lang="en-US" sz="1200" b="0" strike="noStrike" spc="-1" dirty="0">
                <a:solidFill>
                  <a:srgbClr val="000000"/>
                </a:solidFill>
                <a:latin typeface="Century Gothic"/>
                <a:ea typeface="DejaVu Sans"/>
              </a:rPr>
              <a:t>) è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palazzina</a:t>
            </a:r>
            <a:r>
              <a:rPr lang="en-US" sz="1200" b="0" strike="noStrike" spc="-1" dirty="0">
                <a:solidFill>
                  <a:srgbClr val="000000"/>
                </a:solidFill>
                <a:latin typeface="Century Gothic"/>
                <a:ea typeface="DejaVu Sans"/>
              </a:rPr>
              <a:t> di 4 </a:t>
            </a:r>
            <a:r>
              <a:rPr lang="en-US" sz="1200" b="0" strike="noStrike" spc="-1" dirty="0" err="1">
                <a:solidFill>
                  <a:srgbClr val="000000"/>
                </a:solidFill>
                <a:latin typeface="Century Gothic"/>
                <a:ea typeface="DejaVu Sans"/>
              </a:rPr>
              <a:t>piani</a:t>
            </a:r>
            <a:r>
              <a:rPr lang="en-US" sz="1200" b="0" strike="noStrike" spc="-1" dirty="0">
                <a:solidFill>
                  <a:srgbClr val="000000"/>
                </a:solidFill>
                <a:latin typeface="Century Gothic"/>
                <a:ea typeface="DejaVu Sans"/>
              </a:rPr>
              <a:t> con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media a piano di ca 260 </a:t>
            </a:r>
            <a:r>
              <a:rPr lang="en-US" sz="1200" b="0" strike="noStrike" spc="-1" dirty="0" err="1">
                <a:solidFill>
                  <a:srgbClr val="000000"/>
                </a:solidFill>
                <a:latin typeface="Century Gothic"/>
                <a:ea typeface="DejaVu Sans"/>
              </a:rPr>
              <a:t>Mq</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lordi</a:t>
            </a:r>
            <a:r>
              <a:rPr lang="en-US" sz="1200" b="0" strike="noStrike" spc="-1" dirty="0">
                <a:solidFill>
                  <a:srgbClr val="000000"/>
                </a:solidFill>
                <a:latin typeface="Century Gothic"/>
                <a:ea typeface="DejaVu Sans"/>
              </a:rPr>
              <a:t> per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superficie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totale</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oltre</a:t>
            </a:r>
            <a:r>
              <a:rPr lang="en-US" sz="1200" b="0" strike="noStrike" spc="-1" dirty="0">
                <a:solidFill>
                  <a:srgbClr val="000000"/>
                </a:solidFill>
                <a:latin typeface="Century Gothic"/>
                <a:ea typeface="DejaVu Sans"/>
              </a:rPr>
              <a:t> 1.000 </a:t>
            </a:r>
            <a:r>
              <a:rPr lang="en-US" sz="1200" b="0" strike="noStrike" spc="-1" dirty="0" err="1">
                <a:solidFill>
                  <a:srgbClr val="000000"/>
                </a:solidFill>
                <a:latin typeface="Century Gothic"/>
                <a:ea typeface="DejaVu Sans"/>
              </a:rPr>
              <a:t>mq</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lordi</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proprietà</a:t>
            </a:r>
            <a:r>
              <a:rPr lang="en-US" sz="1200" b="0" strike="noStrike" spc="-1" dirty="0">
                <a:solidFill>
                  <a:srgbClr val="000000"/>
                </a:solidFill>
                <a:latin typeface="Century Gothic"/>
                <a:ea typeface="DejaVu Sans"/>
              </a:rPr>
              <a:t>  ha </a:t>
            </a:r>
            <a:r>
              <a:rPr lang="en-US" sz="1200" b="0" strike="noStrike" spc="-1" dirty="0" err="1">
                <a:solidFill>
                  <a:srgbClr val="000000"/>
                </a:solidFill>
                <a:latin typeface="Century Gothic"/>
                <a:ea typeface="DejaVu Sans"/>
              </a:rPr>
              <a:t>nelle</a:t>
            </a:r>
            <a:r>
              <a:rPr lang="en-US" sz="1200" b="0" strike="noStrike" spc="-1" dirty="0">
                <a:solidFill>
                  <a:srgbClr val="000000"/>
                </a:solidFill>
                <a:latin typeface="Century Gothic"/>
                <a:ea typeface="DejaVu Sans"/>
              </a:rPr>
              <a:t> sue </a:t>
            </a:r>
            <a:r>
              <a:rPr lang="en-US" sz="1200" b="0" strike="noStrike" spc="-1" dirty="0" err="1">
                <a:solidFill>
                  <a:srgbClr val="000000"/>
                </a:solidFill>
                <a:latin typeface="Century Gothic"/>
                <a:ea typeface="DejaVu Sans"/>
              </a:rPr>
              <a:t>dispobiltà</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anche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terreni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circostanti</a:t>
            </a:r>
            <a:r>
              <a:rPr lang="en-US" sz="1200" b="0" strike="noStrike" spc="-1" dirty="0">
                <a:solidFill>
                  <a:srgbClr val="000000"/>
                </a:solidFill>
                <a:latin typeface="Century Gothic"/>
                <a:ea typeface="DejaVu Sans"/>
              </a:rPr>
              <a:t> .</a:t>
            </a:r>
            <a:endParaRPr lang="it-IT" sz="1200" b="0" strike="noStrike" spc="-1" dirty="0">
              <a:latin typeface="Arial"/>
            </a:endParaRPr>
          </a:p>
          <a:p>
            <a:pPr>
              <a:lnSpc>
                <a:spcPct val="100000"/>
              </a:lnSpc>
            </a:pPr>
            <a:endParaRPr lang="it-IT" sz="1100" b="0" strike="noStrike" spc="-1" dirty="0">
              <a:latin typeface="Arial"/>
            </a:endParaRPr>
          </a:p>
        </p:txBody>
      </p:sp>
      <p:sp>
        <p:nvSpPr>
          <p:cNvPr id="553" name="CustomShape 3"/>
          <p:cNvSpPr/>
          <p:nvPr/>
        </p:nvSpPr>
        <p:spPr>
          <a:xfrm>
            <a:off x="565265" y="6134793"/>
            <a:ext cx="3092335" cy="2460568"/>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54" name="CustomShape 4"/>
          <p:cNvSpPr/>
          <p:nvPr/>
        </p:nvSpPr>
        <p:spPr>
          <a:xfrm>
            <a:off x="548640" y="3045617"/>
            <a:ext cx="2926080" cy="2690165"/>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55" name="CustomShape 5"/>
          <p:cNvSpPr/>
          <p:nvPr/>
        </p:nvSpPr>
        <p:spPr>
          <a:xfrm>
            <a:off x="0" y="269607"/>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10000"/>
          </a:bodyPr>
          <a:lstStyle/>
          <a:p>
            <a:pPr algn="ctr">
              <a:lnSpc>
                <a:spcPct val="90000"/>
              </a:lnSpc>
            </a:pPr>
            <a:r>
              <a:rPr lang="it-IT" sz="1500" b="1" strike="noStrike" spc="-1" dirty="0">
                <a:solidFill>
                  <a:srgbClr val="3280C6"/>
                </a:solidFill>
                <a:latin typeface="Century Gothic"/>
                <a:ea typeface="DejaVu Sans"/>
              </a:rPr>
              <a:t>CAPITOLO 6</a:t>
            </a:r>
            <a:br>
              <a:rPr dirty="0"/>
            </a:br>
            <a:br>
              <a:rPr dirty="0"/>
            </a:br>
            <a:r>
              <a:rPr lang="it-IT" sz="1400" b="1" strike="noStrike" spc="-1" dirty="0">
                <a:solidFill>
                  <a:srgbClr val="000000"/>
                </a:solidFill>
                <a:latin typeface="Century Gothic"/>
                <a:ea typeface="DejaVu Sans"/>
              </a:rPr>
              <a:t>interventi di </a:t>
            </a:r>
            <a:r>
              <a:rPr lang="it-IT" sz="1700" b="1" strike="noStrike" spc="-1" dirty="0">
                <a:solidFill>
                  <a:srgbClr val="000000"/>
                </a:solidFill>
                <a:latin typeface="Century Gothic"/>
                <a:ea typeface="DejaVu Sans"/>
              </a:rPr>
              <a:t>riqualificazione</a:t>
            </a:r>
            <a:r>
              <a:rPr lang="it-IT" sz="1400" b="1" strike="noStrike" spc="-1" dirty="0">
                <a:solidFill>
                  <a:srgbClr val="000000"/>
                </a:solidFill>
                <a:latin typeface="Century Gothic"/>
                <a:ea typeface="DejaVu Sans"/>
              </a:rPr>
              <a:t> urbana</a:t>
            </a:r>
            <a:endParaRPr lang="it-IT" sz="1400" b="0" strike="noStrike" spc="-1" dirty="0">
              <a:latin typeface="Arial"/>
            </a:endParaRPr>
          </a:p>
        </p:txBody>
      </p:sp>
      <p:sp>
        <p:nvSpPr>
          <p:cNvPr id="556" name="CustomShape 6"/>
          <p:cNvSpPr/>
          <p:nvPr/>
        </p:nvSpPr>
        <p:spPr>
          <a:xfrm>
            <a:off x="4062359" y="2842952"/>
            <a:ext cx="2454819" cy="6001790"/>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58" name="CustomShape 7"/>
          <p:cNvSpPr/>
          <p:nvPr/>
        </p:nvSpPr>
        <p:spPr>
          <a:xfrm>
            <a:off x="3283299" y="8744989"/>
            <a:ext cx="856439" cy="961505"/>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CustomShape 1"/>
          <p:cNvSpPr/>
          <p:nvPr/>
        </p:nvSpPr>
        <p:spPr>
          <a:xfrm>
            <a:off x="507541" y="969500"/>
            <a:ext cx="5876634" cy="16066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private </a:t>
            </a:r>
            <a:r>
              <a:rPr lang="en-US" sz="1200" b="1" strike="noStrike" spc="-1" dirty="0" err="1">
                <a:solidFill>
                  <a:srgbClr val="000000"/>
                </a:solidFill>
                <a:latin typeface="Century Gothic"/>
                <a:ea typeface="DejaVu Sans"/>
              </a:rPr>
              <a:t>che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200" b="1"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4-  AREA TESORINI</a:t>
            </a: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Elephant"/>
                <a:ea typeface="DejaVu Sans"/>
              </a:rPr>
              <a:t> </a:t>
            </a:r>
            <a:endParaRPr lang="it-IT" sz="1000" b="0" strike="noStrike" spc="-1" dirty="0">
              <a:latin typeface="Arial"/>
            </a:endParaRPr>
          </a:p>
        </p:txBody>
      </p:sp>
      <p:sp>
        <p:nvSpPr>
          <p:cNvPr id="560" name="CustomShape 2"/>
          <p:cNvSpPr/>
          <p:nvPr/>
        </p:nvSpPr>
        <p:spPr>
          <a:xfrm>
            <a:off x="594699" y="1628887"/>
            <a:ext cx="5889227" cy="829543"/>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00000"/>
              </a:lnSpc>
            </a:pPr>
            <a:r>
              <a:rPr lang="it-IT" sz="1200" b="0" strike="noStrike" spc="-1" dirty="0">
                <a:solidFill>
                  <a:srgbClr val="000000"/>
                </a:solidFill>
                <a:latin typeface="Century Gothic"/>
                <a:ea typeface="Times New Roman"/>
              </a:rPr>
              <a:t>Il terreno é situato lungo la S.P.  64 di Valle Nervia in Via Roma a poca distanza dal centro storico del borgo.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Times New Roman"/>
              </a:rPr>
              <a:t>L’area, costituita da fasce di terreno molto ampie, si sviluppa su una superficie di Mq.  32630, al suo interno insistono alcuni capannoni e case. </a:t>
            </a:r>
            <a:endParaRPr lang="it-IT" sz="1200" b="0" strike="noStrike" spc="-1" dirty="0">
              <a:latin typeface="Arial"/>
            </a:endParaRPr>
          </a:p>
        </p:txBody>
      </p:sp>
      <p:sp>
        <p:nvSpPr>
          <p:cNvPr id="561" name="CustomShape 3"/>
          <p:cNvSpPr/>
          <p:nvPr/>
        </p:nvSpPr>
        <p:spPr>
          <a:xfrm>
            <a:off x="599879" y="6134793"/>
            <a:ext cx="2775088" cy="2683066"/>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62" name="CustomShape 4"/>
          <p:cNvSpPr/>
          <p:nvPr/>
        </p:nvSpPr>
        <p:spPr>
          <a:xfrm>
            <a:off x="0" y="223294"/>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400" b="1" strike="noStrike" spc="-1" dirty="0">
                <a:solidFill>
                  <a:srgbClr val="3280C6"/>
                </a:solidFill>
                <a:latin typeface="Century Gothic"/>
                <a:ea typeface="DejaVu Sans"/>
              </a:rPr>
              <a:t>CAPITOLO 6</a:t>
            </a:r>
            <a:br>
              <a:rPr dirty="0"/>
            </a:br>
            <a:r>
              <a:rPr lang="it-IT" sz="1400" b="1" strike="noStrike" spc="-1" dirty="0">
                <a:solidFill>
                  <a:srgbClr val="000000"/>
                </a:solidFill>
                <a:latin typeface="Century Gothic"/>
                <a:ea typeface="DejaVu Sans"/>
              </a:rPr>
              <a:t>interventi di </a:t>
            </a:r>
            <a:r>
              <a:rPr lang="it-IT" sz="1700" b="1" strike="noStrike" spc="-1" dirty="0">
                <a:solidFill>
                  <a:srgbClr val="000000"/>
                </a:solidFill>
                <a:latin typeface="Century Gothic"/>
                <a:ea typeface="DejaVu Sans"/>
              </a:rPr>
              <a:t>riqualificazione</a:t>
            </a:r>
            <a:r>
              <a:rPr lang="it-IT" sz="1400" b="1" strike="noStrike" spc="-1" dirty="0">
                <a:solidFill>
                  <a:srgbClr val="000000"/>
                </a:solidFill>
                <a:latin typeface="Century Gothic"/>
                <a:ea typeface="DejaVu Sans"/>
              </a:rPr>
              <a:t> urbana</a:t>
            </a:r>
            <a:endParaRPr lang="it-IT" sz="1400" b="0" strike="noStrike" spc="-1" dirty="0">
              <a:latin typeface="Arial"/>
            </a:endParaRPr>
          </a:p>
        </p:txBody>
      </p:sp>
      <p:sp>
        <p:nvSpPr>
          <p:cNvPr id="564" name="CustomShape 5"/>
          <p:cNvSpPr/>
          <p:nvPr/>
        </p:nvSpPr>
        <p:spPr>
          <a:xfrm>
            <a:off x="3057426" y="8877993"/>
            <a:ext cx="899432" cy="1028007"/>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65" name="CustomShape 6"/>
          <p:cNvSpPr/>
          <p:nvPr/>
        </p:nvSpPr>
        <p:spPr>
          <a:xfrm>
            <a:off x="3681560" y="2809702"/>
            <a:ext cx="2885496" cy="6101542"/>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66" name="CustomShape 7"/>
          <p:cNvSpPr/>
          <p:nvPr/>
        </p:nvSpPr>
        <p:spPr>
          <a:xfrm>
            <a:off x="583254" y="3010476"/>
            <a:ext cx="2675335" cy="2658804"/>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86" name="CustomShape 2"/>
          <p:cNvSpPr/>
          <p:nvPr/>
        </p:nvSpPr>
        <p:spPr>
          <a:xfrm>
            <a:off x="274164" y="505469"/>
            <a:ext cx="5877254"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it-IT" sz="1800" b="1" strike="noStrike" spc="-1" dirty="0">
                <a:solidFill>
                  <a:srgbClr val="000000"/>
                </a:solidFill>
                <a:latin typeface="Century Gothic"/>
              </a:rPr>
              <a:t>1 c-DATI COMUNE</a:t>
            </a:r>
            <a:endParaRPr lang="it-IT" sz="1800" b="0" strike="noStrike" spc="-1" dirty="0">
              <a:latin typeface="Arial"/>
            </a:endParaRPr>
          </a:p>
        </p:txBody>
      </p:sp>
      <p:sp>
        <p:nvSpPr>
          <p:cNvPr id="187" name="CustomShape 3"/>
          <p:cNvSpPr/>
          <p:nvPr/>
        </p:nvSpPr>
        <p:spPr>
          <a:xfrm>
            <a:off x="366018" y="1140226"/>
            <a:ext cx="5652396" cy="73720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a:lnSpc>
                <a:spcPct val="100000"/>
              </a:lnSpc>
              <a:spcBef>
                <a:spcPts val="1001"/>
              </a:spcBef>
            </a:pPr>
            <a:r>
              <a:rPr lang="it-IT" sz="1300" b="1" strike="noStrike" spc="-1" dirty="0">
                <a:solidFill>
                  <a:srgbClr val="000000"/>
                </a:solidFill>
                <a:latin typeface="Century Gothic"/>
              </a:rPr>
              <a:t>LOCALIZZAZIONE</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STATO: ITALIA  - REGIONE: LIGURIA - PROVINCIA. IMPERIA</a:t>
            </a:r>
            <a:endParaRPr lang="it-IT" sz="1300" b="0" strike="noStrike" spc="-1" dirty="0">
              <a:latin typeface="Arial"/>
            </a:endParaRPr>
          </a:p>
          <a:p>
            <a:pPr>
              <a:lnSpc>
                <a:spcPct val="100000"/>
              </a:lnSpc>
              <a:spcBef>
                <a:spcPts val="1001"/>
              </a:spcBef>
            </a:pPr>
            <a:r>
              <a:rPr lang="it-IT" sz="1300" b="1" strike="noStrike" spc="-1" dirty="0">
                <a:solidFill>
                  <a:srgbClr val="000000"/>
                </a:solidFill>
                <a:latin typeface="Century Gothic"/>
              </a:rPr>
              <a:t>AMMINISTRAZIONE</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SINDACO: Fulvio Gazzola ( lista civica TUTTI PER DOLCEACQUA) 27/05/2019</a:t>
            </a:r>
            <a:endParaRPr lang="it-IT" sz="1300" b="0" strike="noStrike" spc="-1" dirty="0">
              <a:latin typeface="Arial"/>
            </a:endParaRPr>
          </a:p>
          <a:p>
            <a:pPr>
              <a:lnSpc>
                <a:spcPct val="100000"/>
              </a:lnSpc>
              <a:spcBef>
                <a:spcPts val="1001"/>
              </a:spcBef>
            </a:pPr>
            <a:r>
              <a:rPr lang="it-IT" sz="1300" b="1" strike="noStrike" spc="-1" dirty="0">
                <a:solidFill>
                  <a:srgbClr val="000000"/>
                </a:solidFill>
                <a:latin typeface="Century Gothic"/>
              </a:rPr>
              <a:t>TERRITORIO</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COORDINATE: 43°52’01,98’’ N – 7°32’53,42’’ E</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ALTITUDINE: 51 </a:t>
            </a:r>
            <a:r>
              <a:rPr lang="it-IT" sz="1300" b="0" strike="noStrike" spc="-1" dirty="0" err="1">
                <a:solidFill>
                  <a:srgbClr val="000000"/>
                </a:solidFill>
                <a:latin typeface="Century Gothic"/>
              </a:rPr>
              <a:t>mt</a:t>
            </a:r>
            <a:r>
              <a:rPr lang="it-IT" sz="1300" b="0" strike="noStrike" spc="-1" dirty="0">
                <a:solidFill>
                  <a:srgbClr val="000000"/>
                </a:solidFill>
                <a:latin typeface="Century Gothic"/>
              </a:rPr>
              <a:t> </a:t>
            </a:r>
            <a:r>
              <a:rPr lang="it-IT" sz="1300" b="0" strike="noStrike" spc="-1" dirty="0" err="1">
                <a:solidFill>
                  <a:srgbClr val="000000"/>
                </a:solidFill>
                <a:latin typeface="Century Gothic"/>
              </a:rPr>
              <a:t>slm</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SUPERFICIE: 20,28 KMQ</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ABITANTI: 2092 dato al 30/06/2019</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DENSITA’: 103,16 </a:t>
            </a:r>
            <a:r>
              <a:rPr lang="it-IT" sz="1300" b="0" strike="noStrike" spc="-1" dirty="0" err="1">
                <a:solidFill>
                  <a:srgbClr val="000000"/>
                </a:solidFill>
                <a:latin typeface="Century Gothic"/>
              </a:rPr>
              <a:t>ab</a:t>
            </a:r>
            <a:r>
              <a:rPr lang="it-IT" sz="1300" b="0" strike="noStrike" spc="-1" dirty="0">
                <a:solidFill>
                  <a:srgbClr val="000000"/>
                </a:solidFill>
                <a:latin typeface="Century Gothic"/>
              </a:rPr>
              <a:t>/Kmq</a:t>
            </a:r>
            <a:endParaRPr lang="it-IT" sz="1300" b="0" strike="noStrike" spc="-1" dirty="0">
              <a:latin typeface="Arial"/>
            </a:endParaRPr>
          </a:p>
          <a:p>
            <a:pPr>
              <a:lnSpc>
                <a:spcPct val="100000"/>
              </a:lnSpc>
              <a:spcBef>
                <a:spcPts val="1001"/>
              </a:spcBef>
            </a:pPr>
            <a:r>
              <a:rPr lang="it-IT" sz="1300" b="1" strike="noStrike" spc="-1" dirty="0">
                <a:solidFill>
                  <a:srgbClr val="000000"/>
                </a:solidFill>
                <a:latin typeface="Century Gothic"/>
              </a:rPr>
              <a:t>ALTRE INFORMAZIONI</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CODICE POSTALE: 18035</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CODICE ISTAT: 008029</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CODICE CATASTALE: D318</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PREFISSO TELEFONICO: 0184</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GEMELLAGGI: </a:t>
            </a:r>
            <a:r>
              <a:rPr lang="it-IT" sz="1300" b="0" strike="noStrike" spc="-1" dirty="0" err="1">
                <a:solidFill>
                  <a:srgbClr val="000000"/>
                </a:solidFill>
                <a:latin typeface="Century Gothic"/>
              </a:rPr>
              <a:t>Gorbio</a:t>
            </a:r>
            <a:r>
              <a:rPr lang="it-IT" sz="1300" b="0" strike="noStrike" spc="-1" dirty="0">
                <a:solidFill>
                  <a:srgbClr val="000000"/>
                </a:solidFill>
                <a:latin typeface="Century Gothic"/>
              </a:rPr>
              <a:t> ( FRANCIA) –</a:t>
            </a:r>
          </a:p>
          <a:p>
            <a:pPr>
              <a:lnSpc>
                <a:spcPct val="100000"/>
              </a:lnSpc>
              <a:spcBef>
                <a:spcPts val="1001"/>
              </a:spcBef>
            </a:pPr>
            <a:r>
              <a:rPr lang="it-IT" sz="1300" spc="-1" dirty="0">
                <a:solidFill>
                  <a:srgbClr val="000000"/>
                </a:solidFill>
                <a:latin typeface="Century Gothic"/>
              </a:rPr>
              <a:t>PATTO </a:t>
            </a:r>
            <a:r>
              <a:rPr lang="it-IT" sz="1300" spc="-1" dirty="0" err="1">
                <a:solidFill>
                  <a:srgbClr val="000000"/>
                </a:solidFill>
                <a:latin typeface="Century Gothic"/>
              </a:rPr>
              <a:t>DI</a:t>
            </a:r>
            <a:r>
              <a:rPr lang="it-IT" sz="1300" spc="-1" dirty="0">
                <a:solidFill>
                  <a:srgbClr val="000000"/>
                </a:solidFill>
                <a:latin typeface="Century Gothic"/>
              </a:rPr>
              <a:t> AMICIZIA: </a:t>
            </a:r>
            <a:r>
              <a:rPr lang="it-IT" sz="1300" b="0" strike="noStrike" spc="-1" dirty="0">
                <a:solidFill>
                  <a:srgbClr val="000000"/>
                </a:solidFill>
                <a:latin typeface="Century Gothic"/>
              </a:rPr>
              <a:t> Alpicat ( SPAGNA ) </a:t>
            </a:r>
            <a:r>
              <a:rPr lang="it-IT" sz="1300" b="0" strike="noStrike" spc="-1" dirty="0" err="1">
                <a:solidFill>
                  <a:srgbClr val="000000"/>
                </a:solidFill>
                <a:latin typeface="Century Gothic"/>
              </a:rPr>
              <a:t>Vyatoskoye</a:t>
            </a:r>
            <a:r>
              <a:rPr lang="it-IT" sz="1300" b="0" strike="noStrike" spc="-1" dirty="0">
                <a:solidFill>
                  <a:srgbClr val="000000"/>
                </a:solidFill>
                <a:latin typeface="Century Gothic"/>
              </a:rPr>
              <a:t> (RUSSIA)</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SIITI </a:t>
            </a:r>
            <a:r>
              <a:rPr lang="it-IT" sz="1300" b="0" strike="noStrike" spc="-1" dirty="0" err="1">
                <a:solidFill>
                  <a:srgbClr val="000000"/>
                </a:solidFill>
                <a:latin typeface="Century Gothic"/>
              </a:rPr>
              <a:t>DI</a:t>
            </a:r>
            <a:r>
              <a:rPr lang="it-IT" sz="1300" b="0" strike="noStrike" spc="-1" dirty="0">
                <a:solidFill>
                  <a:srgbClr val="000000"/>
                </a:solidFill>
                <a:latin typeface="Century Gothic"/>
              </a:rPr>
              <a:t> INTERESSE COMUNITARIO : Area SIC Monte </a:t>
            </a:r>
            <a:r>
              <a:rPr lang="it-IT" sz="1300" b="0" strike="noStrike" spc="-1" dirty="0" err="1">
                <a:solidFill>
                  <a:srgbClr val="000000"/>
                </a:solidFill>
                <a:latin typeface="Century Gothic"/>
              </a:rPr>
              <a:t>Abelio</a:t>
            </a:r>
            <a:r>
              <a:rPr lang="it-IT" sz="1300" b="0" strike="noStrike" spc="-1" dirty="0">
                <a:solidFill>
                  <a:srgbClr val="000000"/>
                </a:solidFill>
                <a:latin typeface="Century Gothic"/>
              </a:rPr>
              <a:t> –DM 25/03/2005</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ETNIE E MINORANZE STRANIERE: 207 dato ISTAT 31/12/2018</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BANDIERA ARANCIONE: dal 2007</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CERTIFICAZIONI AMBIENTALI: UNI ISO 14001- </a:t>
            </a:r>
            <a:r>
              <a:rPr lang="it-IT" sz="1300" b="0" strike="noStrike" spc="-1" dirty="0" err="1">
                <a:solidFill>
                  <a:srgbClr val="000000"/>
                </a:solidFill>
                <a:latin typeface="Century Gothic"/>
              </a:rPr>
              <a:t>EEA@</a:t>
            </a:r>
            <a:r>
              <a:rPr lang="it-IT" sz="1300" b="0" strike="noStrike" spc="-1" dirty="0">
                <a:solidFill>
                  <a:srgbClr val="000000"/>
                </a:solidFill>
                <a:latin typeface="Century Gothic"/>
              </a:rPr>
              <a:t> (</a:t>
            </a:r>
            <a:r>
              <a:rPr lang="it-IT" sz="1300" b="0" strike="noStrike" spc="-1" dirty="0" err="1">
                <a:solidFill>
                  <a:srgbClr val="000000"/>
                </a:solidFill>
                <a:latin typeface="Century Gothic"/>
              </a:rPr>
              <a:t>european</a:t>
            </a:r>
            <a:r>
              <a:rPr lang="it-IT" sz="1300" b="0" strike="noStrike" spc="-1" dirty="0">
                <a:solidFill>
                  <a:srgbClr val="000000"/>
                </a:solidFill>
                <a:latin typeface="Century Gothic"/>
              </a:rPr>
              <a:t> </a:t>
            </a:r>
            <a:r>
              <a:rPr lang="it-IT" sz="1300" b="0" strike="noStrike" spc="-1" dirty="0" err="1">
                <a:solidFill>
                  <a:srgbClr val="000000"/>
                </a:solidFill>
                <a:latin typeface="Century Gothic"/>
              </a:rPr>
              <a:t>energy</a:t>
            </a:r>
            <a:r>
              <a:rPr lang="it-IT" sz="1300" b="0" strike="noStrike" spc="-1" dirty="0">
                <a:solidFill>
                  <a:srgbClr val="000000"/>
                </a:solidFill>
                <a:latin typeface="Century Gothic"/>
              </a:rPr>
              <a:t> </a:t>
            </a:r>
            <a:r>
              <a:rPr lang="it-IT" sz="1300" b="0" strike="noStrike" spc="-1" dirty="0" err="1">
                <a:solidFill>
                  <a:srgbClr val="000000"/>
                </a:solidFill>
                <a:latin typeface="Century Gothic"/>
              </a:rPr>
              <a:t>awards</a:t>
            </a:r>
            <a:r>
              <a:rPr lang="it-IT" sz="1300" b="0" strike="noStrike" spc="-1" dirty="0">
                <a:solidFill>
                  <a:srgbClr val="000000"/>
                </a:solidFill>
                <a:latin typeface="Century Gothic"/>
              </a:rPr>
              <a:t>)- PATTO DEI SINDACI</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STRADE : collegamento principale SP 64 , collegamenti interni SP 68-70</a:t>
            </a:r>
            <a:endParaRPr lang="it-IT" sz="1300" b="0" strike="noStrike" spc="-1" dirty="0">
              <a:latin typeface="Arial"/>
            </a:endParaRPr>
          </a:p>
          <a:p>
            <a:pPr>
              <a:lnSpc>
                <a:spcPct val="100000"/>
              </a:lnSpc>
              <a:spcBef>
                <a:spcPts val="1001"/>
              </a:spcBef>
            </a:pPr>
            <a:endParaRPr lang="it-IT" sz="800" b="0" strike="noStrike" spc="-1" dirty="0">
              <a:latin typeface="Arial"/>
            </a:endParaRPr>
          </a:p>
          <a:p>
            <a:pPr>
              <a:lnSpc>
                <a:spcPct val="100000"/>
              </a:lnSpc>
              <a:spcBef>
                <a:spcPts val="1001"/>
              </a:spcBef>
            </a:pPr>
            <a:endParaRPr lang="it-IT" sz="800" b="0" strike="noStrike" spc="-1" dirty="0">
              <a:latin typeface="Arial"/>
            </a:endParaRPr>
          </a:p>
          <a:p>
            <a:pPr>
              <a:lnSpc>
                <a:spcPct val="100000"/>
              </a:lnSpc>
              <a:spcBef>
                <a:spcPts val="1001"/>
              </a:spcBef>
            </a:pPr>
            <a:endParaRPr lang="it-IT" sz="800" b="0" strike="noStrike" spc="-1" dirty="0">
              <a:latin typeface="Arial"/>
            </a:endParaRPr>
          </a:p>
        </p:txBody>
      </p:sp>
      <p:pic>
        <p:nvPicPr>
          <p:cNvPr id="189" name="Immagine 12" descr="Immagine che contiene mappa, testo&#10;&#10;Descrizione generata automaticamente"/>
          <p:cNvPicPr/>
          <p:nvPr/>
        </p:nvPicPr>
        <p:blipFill>
          <a:blip r:embed="rId2" cstate="print"/>
          <a:stretch/>
        </p:blipFill>
        <p:spPr>
          <a:xfrm>
            <a:off x="3524596" y="2546803"/>
            <a:ext cx="2909454" cy="3405109"/>
          </a:xfrm>
          <a:prstGeom prst="rect">
            <a:avLst/>
          </a:prstGeom>
          <a:ln>
            <a:noFill/>
          </a:ln>
        </p:spPr>
      </p:pic>
      <p:pic>
        <p:nvPicPr>
          <p:cNvPr id="195" name="Immagine 13" descr="Immagine che contiene cibo, stanza&#10;&#10;Descrizione generata automaticamente"/>
          <p:cNvPicPr/>
          <p:nvPr/>
        </p:nvPicPr>
        <p:blipFill>
          <a:blip r:embed="rId3" cstate="print"/>
          <a:stretch/>
        </p:blipFill>
        <p:spPr>
          <a:xfrm>
            <a:off x="2743198" y="8462355"/>
            <a:ext cx="1113907" cy="1227513"/>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97" name="CustomShape 2"/>
          <p:cNvSpPr/>
          <p:nvPr/>
        </p:nvSpPr>
        <p:spPr>
          <a:xfrm>
            <a:off x="0" y="527280"/>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en-US" sz="1800" b="1" strike="noStrike" spc="-1" dirty="0">
                <a:solidFill>
                  <a:srgbClr val="000000"/>
                </a:solidFill>
                <a:latin typeface="Century Gothic"/>
              </a:rPr>
              <a:t>1 d-DATI STATISTICI</a:t>
            </a:r>
            <a:endParaRPr lang="it-IT" sz="1800" b="0" strike="noStrike" spc="-1" dirty="0">
              <a:latin typeface="Arial"/>
            </a:endParaRPr>
          </a:p>
        </p:txBody>
      </p:sp>
      <p:sp>
        <p:nvSpPr>
          <p:cNvPr id="198" name="CustomShape 3"/>
          <p:cNvSpPr/>
          <p:nvPr/>
        </p:nvSpPr>
        <p:spPr>
          <a:xfrm>
            <a:off x="521297" y="1029833"/>
            <a:ext cx="5713249" cy="787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1200" b="1" strike="noStrike" spc="-1" dirty="0">
                <a:solidFill>
                  <a:srgbClr val="000000"/>
                </a:solidFill>
                <a:latin typeface="Century Gothic"/>
              </a:rPr>
              <a:t>Popolazione Residente:</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2.060 di cui 1.006 uomini e 1050 donne (dati aggiornati al 31 dicembre 2010)</a:t>
            </a:r>
            <a:endParaRPr lang="it-IT" sz="1200" b="0" strike="noStrike" spc="-1" dirty="0">
              <a:latin typeface="Arial"/>
            </a:endParaRPr>
          </a:p>
          <a:p>
            <a:pPr>
              <a:lnSpc>
                <a:spcPct val="100000"/>
              </a:lnSpc>
              <a:spcBef>
                <a:spcPts val="1001"/>
              </a:spcBef>
            </a:pPr>
            <a:r>
              <a:rPr lang="it-IT" sz="1200" b="1" strike="noStrike" spc="-1" dirty="0" err="1">
                <a:solidFill>
                  <a:srgbClr val="000000"/>
                </a:solidFill>
                <a:latin typeface="Century Gothic"/>
              </a:rPr>
              <a:t>Nr</a:t>
            </a:r>
            <a:r>
              <a:rPr lang="it-IT" sz="1200" b="1" strike="noStrike" spc="-1" dirty="0">
                <a:solidFill>
                  <a:srgbClr val="000000"/>
                </a:solidFill>
                <a:latin typeface="Century Gothic"/>
              </a:rPr>
              <a:t>. di famiglie: </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946 per una popolazione di </a:t>
            </a:r>
            <a:r>
              <a:rPr lang="it-IT" sz="1200" b="0" strike="noStrike" spc="-1" dirty="0" err="1">
                <a:solidFill>
                  <a:srgbClr val="000000"/>
                </a:solidFill>
                <a:latin typeface="Century Gothic"/>
              </a:rPr>
              <a:t>nr</a:t>
            </a:r>
            <a:r>
              <a:rPr lang="it-IT" sz="1200" b="0" strike="noStrike" spc="-1" dirty="0">
                <a:solidFill>
                  <a:srgbClr val="000000"/>
                </a:solidFill>
                <a:latin typeface="Century Gothic"/>
              </a:rPr>
              <a:t>. 1006 uomini e </a:t>
            </a:r>
            <a:r>
              <a:rPr lang="it-IT" sz="1200" b="0" strike="noStrike" spc="-1" dirty="0" err="1">
                <a:solidFill>
                  <a:srgbClr val="000000"/>
                </a:solidFill>
                <a:latin typeface="Century Gothic"/>
              </a:rPr>
              <a:t>nr</a:t>
            </a:r>
            <a:r>
              <a:rPr lang="it-IT" sz="1200" b="0" strike="noStrike" spc="-1" dirty="0">
                <a:solidFill>
                  <a:srgbClr val="000000"/>
                </a:solidFill>
                <a:latin typeface="Century Gothic"/>
              </a:rPr>
              <a:t>. 1032 donne</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Età media: </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46 anni</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Tasso di natività: </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11,2  (2009)</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Reddito Medio: </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7,740 Euro (2008)</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CONFRONTO STATISTICO POPOLAZIONE RESIDENTE</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 </a:t>
            </a:r>
            <a:r>
              <a:rPr lang="it-IT" sz="1200" b="1" strike="noStrike" spc="-1" dirty="0">
                <a:solidFill>
                  <a:srgbClr val="000000"/>
                </a:solidFill>
                <a:latin typeface="Century Gothic"/>
              </a:rPr>
              <a:t>Anno Residenti Variazione Note</a:t>
            </a:r>
            <a:endParaRPr lang="it-IT" sz="1200" b="0" strike="noStrike" spc="-1" dirty="0">
              <a:latin typeface="Arial"/>
            </a:endParaRPr>
          </a:p>
          <a:p>
            <a:pPr>
              <a:lnSpc>
                <a:spcPct val="100000"/>
              </a:lnSpc>
              <a:spcBef>
                <a:spcPts val="1001"/>
              </a:spcBef>
            </a:pPr>
            <a:br>
              <a:rPr sz="1200" dirty="0"/>
            </a:br>
            <a:r>
              <a:rPr lang="it-IT" sz="1200" b="0" strike="noStrike" spc="-1" dirty="0">
                <a:solidFill>
                  <a:srgbClr val="000000"/>
                </a:solidFill>
                <a:latin typeface="Century Gothic"/>
              </a:rPr>
              <a:t>1861    2.268</a:t>
            </a:r>
            <a:br>
              <a:rPr sz="1200" dirty="0"/>
            </a:br>
            <a:r>
              <a:rPr lang="it-IT" sz="1200" b="0" strike="noStrike" spc="-1" dirty="0">
                <a:solidFill>
                  <a:srgbClr val="000000"/>
                </a:solidFill>
                <a:latin typeface="Century Gothic"/>
              </a:rPr>
              <a:t>1871    2.426        7,00%</a:t>
            </a:r>
            <a:br>
              <a:rPr sz="1200" dirty="0"/>
            </a:br>
            <a:r>
              <a:rPr lang="it-IT" sz="1200" b="0" strike="noStrike" spc="-1" dirty="0">
                <a:solidFill>
                  <a:srgbClr val="000000"/>
                </a:solidFill>
                <a:latin typeface="Century Gothic"/>
              </a:rPr>
              <a:t>1881    2.338       -3,60%</a:t>
            </a:r>
            <a:br>
              <a:rPr sz="1200" dirty="0"/>
            </a:br>
            <a:r>
              <a:rPr lang="it-IT" sz="1200" b="0" strike="noStrike" spc="-1" dirty="0">
                <a:solidFill>
                  <a:srgbClr val="000000"/>
                </a:solidFill>
                <a:latin typeface="Century Gothic"/>
              </a:rPr>
              <a:t>1901    2.442        4,40%</a:t>
            </a:r>
            <a:br>
              <a:rPr sz="1200" dirty="0"/>
            </a:br>
            <a:r>
              <a:rPr lang="it-IT" sz="1200" b="0" strike="noStrike" spc="-1" dirty="0">
                <a:solidFill>
                  <a:srgbClr val="000000"/>
                </a:solidFill>
                <a:latin typeface="Century Gothic"/>
              </a:rPr>
              <a:t>1911    2.623        7,40%        Massimo</a:t>
            </a:r>
            <a:br>
              <a:rPr sz="1200" dirty="0"/>
            </a:br>
            <a:r>
              <a:rPr lang="it-IT" sz="1200" b="0" strike="noStrike" spc="-1" dirty="0">
                <a:solidFill>
                  <a:srgbClr val="000000"/>
                </a:solidFill>
                <a:latin typeface="Century Gothic"/>
              </a:rPr>
              <a:t>1921    2.408      - 8,20%</a:t>
            </a:r>
            <a:br>
              <a:rPr sz="1200" dirty="0"/>
            </a:br>
            <a:r>
              <a:rPr lang="it-IT" sz="1200" b="0" strike="noStrike" spc="-1" dirty="0">
                <a:solidFill>
                  <a:srgbClr val="000000"/>
                </a:solidFill>
                <a:latin typeface="Century Gothic"/>
              </a:rPr>
              <a:t>1931    2.093     -13,10%</a:t>
            </a:r>
            <a:br>
              <a:rPr sz="1200" dirty="0"/>
            </a:br>
            <a:r>
              <a:rPr lang="it-IT" sz="1200" b="0" strike="noStrike" spc="-1" dirty="0">
                <a:solidFill>
                  <a:srgbClr val="000000"/>
                </a:solidFill>
                <a:latin typeface="Century Gothic"/>
              </a:rPr>
              <a:t>1936    1.970       -5,90%</a:t>
            </a:r>
            <a:br>
              <a:rPr sz="1200" dirty="0"/>
            </a:br>
            <a:r>
              <a:rPr lang="it-IT" sz="1200" b="0" strike="noStrike" spc="-1" dirty="0">
                <a:solidFill>
                  <a:srgbClr val="000000"/>
                </a:solidFill>
                <a:latin typeface="Century Gothic"/>
              </a:rPr>
              <a:t>1951    1.806       -8,30%</a:t>
            </a:r>
            <a:br>
              <a:rPr sz="1200" dirty="0"/>
            </a:br>
            <a:r>
              <a:rPr lang="it-IT" sz="1200" b="0" strike="noStrike" spc="-1" dirty="0">
                <a:solidFill>
                  <a:srgbClr val="000000"/>
                </a:solidFill>
                <a:latin typeface="Century Gothic"/>
              </a:rPr>
              <a:t>1961    1.937        7,30%</a:t>
            </a:r>
            <a:br>
              <a:rPr sz="1200" dirty="0"/>
            </a:br>
            <a:r>
              <a:rPr lang="it-IT" sz="1200" b="0" strike="noStrike" spc="-1" dirty="0">
                <a:solidFill>
                  <a:srgbClr val="000000"/>
                </a:solidFill>
                <a:latin typeface="Century Gothic"/>
              </a:rPr>
              <a:t>1971    1.777       -8,30%</a:t>
            </a:r>
            <a:br>
              <a:rPr sz="1200" dirty="0"/>
            </a:br>
            <a:r>
              <a:rPr lang="it-IT" sz="1200" b="0" strike="noStrike" spc="-1" dirty="0">
                <a:solidFill>
                  <a:srgbClr val="000000"/>
                </a:solidFill>
                <a:latin typeface="Century Gothic"/>
              </a:rPr>
              <a:t>1981    1.850        4,10%</a:t>
            </a:r>
            <a:br>
              <a:rPr sz="1200" dirty="0"/>
            </a:br>
            <a:r>
              <a:rPr lang="it-IT" sz="1200" b="0" strike="noStrike" spc="-1" dirty="0">
                <a:solidFill>
                  <a:srgbClr val="000000"/>
                </a:solidFill>
                <a:latin typeface="Century Gothic"/>
              </a:rPr>
              <a:t>1991    1.693       -8,50%        Minimo</a:t>
            </a:r>
            <a:br>
              <a:rPr sz="1200" dirty="0"/>
            </a:br>
            <a:r>
              <a:rPr lang="it-IT" sz="1200" b="0" strike="noStrike" spc="-1" dirty="0">
                <a:solidFill>
                  <a:srgbClr val="000000"/>
                </a:solidFill>
                <a:latin typeface="Century Gothic"/>
              </a:rPr>
              <a:t>2001    1.901      12,30%</a:t>
            </a:r>
            <a:br>
              <a:rPr sz="1200" dirty="0"/>
            </a:br>
            <a:r>
              <a:rPr lang="it-IT" sz="1200" b="0" strike="noStrike" spc="-1" dirty="0">
                <a:solidFill>
                  <a:srgbClr val="000000"/>
                </a:solidFill>
                <a:latin typeface="Century Gothic"/>
              </a:rPr>
              <a:t>2010    2.060        8,70%</a:t>
            </a:r>
            <a:endParaRPr lang="it-IT" sz="1200" b="0" strike="noStrike" spc="-1" dirty="0">
              <a:latin typeface="Arial"/>
            </a:endParaRPr>
          </a:p>
          <a:p>
            <a:pPr>
              <a:lnSpc>
                <a:spcPct val="100000"/>
              </a:lnSpc>
              <a:spcBef>
                <a:spcPts val="1001"/>
              </a:spcBef>
            </a:pPr>
            <a:endParaRPr lang="it-IT" sz="900" b="0" strike="noStrike" spc="-1" dirty="0">
              <a:latin typeface="Arial"/>
            </a:endParaRPr>
          </a:p>
        </p:txBody>
      </p:sp>
      <p:pic>
        <p:nvPicPr>
          <p:cNvPr id="200" name="Immagine 6" descr="Immagine che contiene cibo, stanza&#10;&#10;Descrizione generata automaticamente"/>
          <p:cNvPicPr/>
          <p:nvPr/>
        </p:nvPicPr>
        <p:blipFill>
          <a:blip r:embed="rId2" cstate="print"/>
          <a:stretch/>
        </p:blipFill>
        <p:spPr>
          <a:xfrm>
            <a:off x="2720236" y="8478982"/>
            <a:ext cx="1153496" cy="114996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17501</TotalTime>
  <Words>10710</Words>
  <Application>Microsoft Office PowerPoint</Application>
  <PresentationFormat>A4 (21x29,7 cm)</PresentationFormat>
  <Paragraphs>945</Paragraphs>
  <Slides>79</Slides>
  <Notes>0</Notes>
  <HiddenSlides>0</HiddenSlides>
  <MMClips>0</MMClips>
  <ScaleCrop>false</ScaleCrop>
  <HeadingPairs>
    <vt:vector size="6" baseType="variant">
      <vt:variant>
        <vt:lpstr>Caratteri utilizzati</vt:lpstr>
      </vt:variant>
      <vt:variant>
        <vt:i4>5</vt:i4>
      </vt:variant>
      <vt:variant>
        <vt:lpstr>Tema</vt:lpstr>
      </vt:variant>
      <vt:variant>
        <vt:i4>4</vt:i4>
      </vt:variant>
      <vt:variant>
        <vt:lpstr>Titoli diapositive</vt:lpstr>
      </vt:variant>
      <vt:variant>
        <vt:i4>79</vt:i4>
      </vt:variant>
    </vt:vector>
  </HeadingPairs>
  <TitlesOfParts>
    <vt:vector size="88" baseType="lpstr">
      <vt:lpstr>Arial</vt:lpstr>
      <vt:lpstr>Century Gothic</vt:lpstr>
      <vt:lpstr>Elephant</vt:lpstr>
      <vt:lpstr>Symbol</vt:lpstr>
      <vt:lpstr>Wingdings</vt:lpstr>
      <vt:lpstr>Office Theme</vt:lpstr>
      <vt:lpstr>Office Theme</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COMUNE DI DOLCEACQUA Provincia di Imperia</dc:title>
  <dc:creator>giacomo pallanca</dc:creator>
  <cp:lastModifiedBy>Elena</cp:lastModifiedBy>
  <cp:revision>56</cp:revision>
  <cp:lastPrinted>2020-12-02T09:09:57Z</cp:lastPrinted>
  <dcterms:created xsi:type="dcterms:W3CDTF">2020-06-18T15:18:05Z</dcterms:created>
  <dcterms:modified xsi:type="dcterms:W3CDTF">2020-12-02T09:21:02Z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57</vt:i4>
  </property>
</Properties>
</file>