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6"/>
  </p:notesMasterIdLst>
  <p:handoutMasterIdLst>
    <p:handoutMasterId r:id="rId7"/>
  </p:handoutMasterIdLst>
  <p:sldIdLst>
    <p:sldId id="847" r:id="rId3"/>
    <p:sldId id="848" r:id="rId4"/>
    <p:sldId id="849" r:id="rId5"/>
  </p:sldIdLst>
  <p:sldSz cx="12192000" cy="6858000"/>
  <p:notesSz cx="6797675" cy="9926638"/>
  <p:defaultTextStyle>
    <a:defPPr>
      <a:defRPr lang="it-IT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2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F81BD"/>
    <a:srgbClr val="757575"/>
    <a:srgbClr val="9BBB59"/>
    <a:srgbClr val="FFFFCC"/>
    <a:srgbClr val="C0504D"/>
    <a:srgbClr val="FFFFFF"/>
    <a:srgbClr val="A1BDD3"/>
    <a:srgbClr val="567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4AAF6-7674-4990-8318-56658C87DE7E}" v="36" dt="2025-09-25T09:23:07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19" autoAdjust="0"/>
    <p:restoredTop sz="95343" autoAdjust="0"/>
  </p:normalViewPr>
  <p:slideViewPr>
    <p:cSldViewPr snapToGrid="0" snapToObjects="1">
      <p:cViewPr varScale="1">
        <p:scale>
          <a:sx n="76" d="100"/>
          <a:sy n="76" d="100"/>
        </p:scale>
        <p:origin x="1066" y="58"/>
      </p:cViewPr>
      <p:guideLst>
        <p:guide orient="horz" pos="2062"/>
        <p:guide pos="38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"/>
    </p:cViewPr>
  </p:sorterViewPr>
  <p:notesViewPr>
    <p:cSldViewPr snapToGrid="0" snapToObjects="1">
      <p:cViewPr varScale="1">
        <p:scale>
          <a:sx n="57" d="100"/>
          <a:sy n="57" d="100"/>
        </p:scale>
        <p:origin x="-2678" y="-77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gghome\home\981\commonarea\RSV\impatto%20Nirsevimab\database%20BQL%20RSV%20DRG_finale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013567489535812E-2"/>
          <c:y val="0.10578360140056847"/>
          <c:w val="0.66407796774256778"/>
          <c:h val="0.824353546437725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'Impatto Ricoveri'!$A$1</c:f>
              <c:strCache>
                <c:ptCount val="1"/>
                <c:pt idx="0">
                  <c:v>Stagione 22-23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'Impatto Ricoveri'!$A$3:$A$8</c:f>
              <c:strCache>
                <c:ptCount val="6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  <c:pt idx="3">
                  <c:v>6m &lt;1a</c:v>
                </c:pt>
                <c:pt idx="4">
                  <c:v>1a</c:v>
                </c:pt>
                <c:pt idx="5">
                  <c:v>2a</c:v>
                </c:pt>
              </c:strCache>
            </c:strRef>
          </c:cat>
          <c:val>
            <c:numRef>
              <c:f>'Impatto Ricoveri'!$H$3:$H$8</c:f>
              <c:numCache>
                <c:formatCode>General</c:formatCode>
                <c:ptCount val="6"/>
                <c:pt idx="0">
                  <c:v>40</c:v>
                </c:pt>
                <c:pt idx="1">
                  <c:v>77</c:v>
                </c:pt>
                <c:pt idx="2">
                  <c:v>37</c:v>
                </c:pt>
                <c:pt idx="3">
                  <c:v>27</c:v>
                </c:pt>
                <c:pt idx="4">
                  <c:v>10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6B-46AC-B47C-A045FEA2F6D0}"/>
            </c:ext>
          </c:extLst>
        </c:ser>
        <c:ser>
          <c:idx val="1"/>
          <c:order val="1"/>
          <c:tx>
            <c:strRef>
              <c:f>'Impatto Ricoveri'!$J$1</c:f>
              <c:strCache>
                <c:ptCount val="1"/>
                <c:pt idx="0">
                  <c:v>Stagione 23-24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invertIfNegative val="0"/>
          <c:cat>
            <c:strRef>
              <c:f>'Impatto Ricoveri'!$A$3:$A$8</c:f>
              <c:strCache>
                <c:ptCount val="6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  <c:pt idx="3">
                  <c:v>6m &lt;1a</c:v>
                </c:pt>
                <c:pt idx="4">
                  <c:v>1a</c:v>
                </c:pt>
                <c:pt idx="5">
                  <c:v>2a</c:v>
                </c:pt>
              </c:strCache>
            </c:strRef>
          </c:cat>
          <c:val>
            <c:numRef>
              <c:f>'Impatto Ricoveri'!$Q$3:$Q$8</c:f>
              <c:numCache>
                <c:formatCode>General</c:formatCode>
                <c:ptCount val="6"/>
                <c:pt idx="0">
                  <c:v>25</c:v>
                </c:pt>
                <c:pt idx="1">
                  <c:v>82</c:v>
                </c:pt>
                <c:pt idx="2">
                  <c:v>54</c:v>
                </c:pt>
                <c:pt idx="3">
                  <c:v>28</c:v>
                </c:pt>
                <c:pt idx="4">
                  <c:v>8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6B-46AC-B47C-A045FEA2F6D0}"/>
            </c:ext>
          </c:extLst>
        </c:ser>
        <c:ser>
          <c:idx val="2"/>
          <c:order val="2"/>
          <c:tx>
            <c:strRef>
              <c:f>'Impatto Ricoveri'!$S$1</c:f>
              <c:strCache>
                <c:ptCount val="1"/>
                <c:pt idx="0">
                  <c:v>Stagione 24-25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'Impatto Ricoveri'!$A$3:$A$8</c:f>
              <c:strCache>
                <c:ptCount val="6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  <c:pt idx="3">
                  <c:v>6m &lt;1a</c:v>
                </c:pt>
                <c:pt idx="4">
                  <c:v>1a</c:v>
                </c:pt>
                <c:pt idx="5">
                  <c:v>2a</c:v>
                </c:pt>
              </c:strCache>
            </c:strRef>
          </c:cat>
          <c:val>
            <c:numRef>
              <c:f>'Impatto Ricoveri'!$Z$3:$Z$8</c:f>
              <c:numCache>
                <c:formatCode>General</c:formatCode>
                <c:ptCount val="6"/>
                <c:pt idx="0">
                  <c:v>8</c:v>
                </c:pt>
                <c:pt idx="1">
                  <c:v>41</c:v>
                </c:pt>
                <c:pt idx="2">
                  <c:v>32</c:v>
                </c:pt>
                <c:pt idx="3">
                  <c:v>50</c:v>
                </c:pt>
                <c:pt idx="4">
                  <c:v>29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6B-46AC-B47C-A045FEA2F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349832"/>
        <c:axId val="280347872"/>
      </c:barChart>
      <c:catAx>
        <c:axId val="280349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280347872"/>
        <c:crosses val="autoZero"/>
        <c:auto val="1"/>
        <c:lblAlgn val="ctr"/>
        <c:lblOffset val="100"/>
        <c:noMultiLvlLbl val="0"/>
      </c:catAx>
      <c:valAx>
        <c:axId val="2803478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2803498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158313991780325E-2"/>
          <c:y val="2.0341036700155302E-2"/>
          <c:w val="0.65779308981076834"/>
          <c:h val="5.8274467454241176E-2"/>
        </c:manualLayout>
      </c:layout>
      <c:overlay val="0"/>
      <c:txPr>
        <a:bodyPr/>
        <a:lstStyle/>
        <a:p>
          <a:pPr>
            <a:defRPr sz="1400" baseline="0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921431430576584E-2"/>
          <c:y val="4.9668453095334048E-2"/>
          <c:w val="0.90976349404834889"/>
          <c:h val="0.87674169414004577"/>
        </c:manualLayout>
      </c:layout>
      <c:lineChart>
        <c:grouping val="standard"/>
        <c:varyColors val="0"/>
        <c:ser>
          <c:idx val="0"/>
          <c:order val="0"/>
          <c:tx>
            <c:strRef>
              <c:f>'Impatto Ricoveri'!$A$82</c:f>
              <c:strCache>
                <c:ptCount val="1"/>
                <c:pt idx="0">
                  <c:v>Stagione 22-23</c:v>
                </c:pt>
              </c:strCache>
            </c:strRef>
          </c:tx>
          <c:spPr>
            <a:ln w="44364"/>
          </c:spPr>
          <c:marker>
            <c:symbol val="none"/>
          </c:marker>
          <c:cat>
            <c:strRef>
              <c:f>'Impatto Ricoveri'!$K$83:$P$83</c:f>
              <c:strCache>
                <c:ptCount val="6"/>
                <c:pt idx="0">
                  <c:v>Ott</c:v>
                </c:pt>
                <c:pt idx="1">
                  <c:v>Nov</c:v>
                </c:pt>
                <c:pt idx="2">
                  <c:v>Dic</c:v>
                </c:pt>
                <c:pt idx="3">
                  <c:v>Gen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'Impatto Ricoveri'!$B$87:$G$87</c:f>
              <c:numCache>
                <c:formatCode>General</c:formatCode>
                <c:ptCount val="6"/>
                <c:pt idx="0">
                  <c:v>2</c:v>
                </c:pt>
                <c:pt idx="1">
                  <c:v>39</c:v>
                </c:pt>
                <c:pt idx="2">
                  <c:v>61</c:v>
                </c:pt>
                <c:pt idx="3">
                  <c:v>43</c:v>
                </c:pt>
                <c:pt idx="4">
                  <c:v>7</c:v>
                </c:pt>
                <c:pt idx="5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3CD-4841-9364-E7A173B2DA35}"/>
            </c:ext>
          </c:extLst>
        </c:ser>
        <c:ser>
          <c:idx val="1"/>
          <c:order val="1"/>
          <c:tx>
            <c:strRef>
              <c:f>'Impatto Ricoveri'!$J$82</c:f>
              <c:strCache>
                <c:ptCount val="1"/>
                <c:pt idx="0">
                  <c:v>Stagione 23-24</c:v>
                </c:pt>
              </c:strCache>
            </c:strRef>
          </c:tx>
          <c:spPr>
            <a:ln w="44364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none"/>
          </c:marker>
          <c:cat>
            <c:strRef>
              <c:f>'Impatto Ricoveri'!$K$83:$P$83</c:f>
              <c:strCache>
                <c:ptCount val="6"/>
                <c:pt idx="0">
                  <c:v>Ott</c:v>
                </c:pt>
                <c:pt idx="1">
                  <c:v>Nov</c:v>
                </c:pt>
                <c:pt idx="2">
                  <c:v>Dic</c:v>
                </c:pt>
                <c:pt idx="3">
                  <c:v>Gen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'Impatto Ricoveri'!$K$87:$P$87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50</c:v>
                </c:pt>
                <c:pt idx="3">
                  <c:v>57</c:v>
                </c:pt>
                <c:pt idx="4">
                  <c:v>32</c:v>
                </c:pt>
                <c:pt idx="5">
                  <c:v>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3CD-4841-9364-E7A173B2DA35}"/>
            </c:ext>
          </c:extLst>
        </c:ser>
        <c:ser>
          <c:idx val="2"/>
          <c:order val="2"/>
          <c:tx>
            <c:strRef>
              <c:f>'Impatto Ricoveri'!$S$82</c:f>
              <c:strCache>
                <c:ptCount val="1"/>
                <c:pt idx="0">
                  <c:v>Stagione 24-25</c:v>
                </c:pt>
              </c:strCache>
            </c:strRef>
          </c:tx>
          <c:spPr>
            <a:ln w="44364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'Impatto Ricoveri'!$K$83:$P$83</c:f>
              <c:strCache>
                <c:ptCount val="6"/>
                <c:pt idx="0">
                  <c:v>Ott</c:v>
                </c:pt>
                <c:pt idx="1">
                  <c:v>Nov</c:v>
                </c:pt>
                <c:pt idx="2">
                  <c:v>Dic</c:v>
                </c:pt>
                <c:pt idx="3">
                  <c:v>Gen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'Impatto Ricoveri'!$T$87:$Y$87</c:f>
              <c:numCache>
                <c:formatCode>General</c:formatCode>
                <c:ptCount val="6"/>
                <c:pt idx="0">
                  <c:v>0</c:v>
                </c:pt>
                <c:pt idx="1">
                  <c:v>8</c:v>
                </c:pt>
                <c:pt idx="2">
                  <c:v>30</c:v>
                </c:pt>
                <c:pt idx="3">
                  <c:v>22</c:v>
                </c:pt>
                <c:pt idx="4">
                  <c:v>17</c:v>
                </c:pt>
                <c:pt idx="5">
                  <c:v>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3CD-4841-9364-E7A173B2DA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1401832"/>
        <c:axId val="421419864"/>
      </c:lineChart>
      <c:catAx>
        <c:axId val="421401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+mn-lt"/>
              </a:defRPr>
            </a:pPr>
            <a:endParaRPr lang="it-IT"/>
          </a:p>
        </c:txPr>
        <c:crossAx val="421419864"/>
        <c:crosses val="autoZero"/>
        <c:auto val="1"/>
        <c:lblAlgn val="ctr"/>
        <c:lblOffset val="100"/>
        <c:noMultiLvlLbl val="0"/>
      </c:catAx>
      <c:valAx>
        <c:axId val="421419864"/>
        <c:scaling>
          <c:orientation val="minMax"/>
          <c:max val="7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+mn-lt"/>
              </a:defRPr>
            </a:pPr>
            <a:endParaRPr lang="it-IT"/>
          </a:p>
        </c:txPr>
        <c:crossAx val="421401832"/>
        <c:crosses val="autoZero"/>
        <c:crossBetween val="between"/>
        <c:majorUnit val="10"/>
        <c:minorUnit val="2"/>
      </c:valAx>
      <c:spPr>
        <a:noFill/>
        <a:ln w="25351">
          <a:noFill/>
        </a:ln>
      </c:spPr>
    </c:plotArea>
    <c:legend>
      <c:legendPos val="t"/>
      <c:layout>
        <c:manualLayout>
          <c:xMode val="edge"/>
          <c:yMode val="edge"/>
          <c:x val="8.1109405769990137E-2"/>
          <c:y val="0"/>
          <c:w val="0.88221441592649719"/>
          <c:h val="6.7853077999090225E-2"/>
        </c:manualLayout>
      </c:layout>
      <c:overlay val="1"/>
      <c:txPr>
        <a:bodyPr/>
        <a:lstStyle/>
        <a:p>
          <a:pPr>
            <a:defRPr sz="1400" baseline="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Stagione 22-23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Foglio1!$B$3:$B$5</c:f>
              <c:strCache>
                <c:ptCount val="3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</c:strCache>
            </c:strRef>
          </c:cat>
          <c:val>
            <c:numRef>
              <c:f>Foglio1!$I$3:$I$5</c:f>
              <c:numCache>
                <c:formatCode>General</c:formatCode>
                <c:ptCount val="3"/>
                <c:pt idx="0">
                  <c:v>33</c:v>
                </c:pt>
                <c:pt idx="1">
                  <c:v>200</c:v>
                </c:pt>
                <c:pt idx="2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2C-422F-A8B7-0C9498E2E185}"/>
            </c:ext>
          </c:extLst>
        </c:ser>
        <c:ser>
          <c:idx val="1"/>
          <c:order val="1"/>
          <c:tx>
            <c:strRef>
              <c:f>Foglio1!$K$1</c:f>
              <c:strCache>
                <c:ptCount val="1"/>
                <c:pt idx="0">
                  <c:v>Stagione 23-24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cat>
            <c:strRef>
              <c:f>Foglio1!$B$3:$B$5</c:f>
              <c:strCache>
                <c:ptCount val="3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</c:strCache>
            </c:strRef>
          </c:cat>
          <c:val>
            <c:numRef>
              <c:f>Foglio1!$R$3:$R$5</c:f>
              <c:numCache>
                <c:formatCode>General</c:formatCode>
                <c:ptCount val="3"/>
                <c:pt idx="0">
                  <c:v>41</c:v>
                </c:pt>
                <c:pt idx="1">
                  <c:v>182</c:v>
                </c:pt>
                <c:pt idx="2">
                  <c:v>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2C-422F-A8B7-0C9498E2E185}"/>
            </c:ext>
          </c:extLst>
        </c:ser>
        <c:ser>
          <c:idx val="2"/>
          <c:order val="2"/>
          <c:tx>
            <c:strRef>
              <c:f>Foglio1!$T$1</c:f>
              <c:strCache>
                <c:ptCount val="1"/>
                <c:pt idx="0">
                  <c:v>Stagione 24-25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Foglio1!$B$3:$B$5</c:f>
              <c:strCache>
                <c:ptCount val="3"/>
                <c:pt idx="0">
                  <c:v>&lt;1m </c:v>
                </c:pt>
                <c:pt idx="1">
                  <c:v>1-3 m </c:v>
                </c:pt>
                <c:pt idx="2">
                  <c:v>3m-6m</c:v>
                </c:pt>
              </c:strCache>
            </c:strRef>
          </c:cat>
          <c:val>
            <c:numRef>
              <c:f>Foglio1!$AA$3:$AA$5</c:f>
              <c:numCache>
                <c:formatCode>General</c:formatCode>
                <c:ptCount val="3"/>
                <c:pt idx="0">
                  <c:v>15</c:v>
                </c:pt>
                <c:pt idx="1">
                  <c:v>88</c:v>
                </c:pt>
                <c:pt idx="2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2C-422F-A8B7-0C9498E2E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5361520"/>
        <c:axId val="525361912"/>
      </c:barChart>
      <c:catAx>
        <c:axId val="525361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525361912"/>
        <c:crosses val="autoZero"/>
        <c:auto val="1"/>
        <c:lblAlgn val="ctr"/>
        <c:lblOffset val="100"/>
        <c:noMultiLvlLbl val="0"/>
      </c:catAx>
      <c:valAx>
        <c:axId val="52536191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aseline="0"/>
            </a:pPr>
            <a:endParaRPr lang="it-IT"/>
          </a:p>
        </c:txPr>
        <c:crossAx val="525361520"/>
        <c:crosses val="autoZero"/>
        <c:crossBetween val="between"/>
      </c:valAx>
      <c:spPr>
        <a:noFill/>
        <a:ln w="25390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1795565-B47D-3869-0A79-D695AB377D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 eaLnBrk="0" hangingPunct="0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D53E320-2464-02B5-4419-CC06A02DB4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08541BC-D4AE-471A-9D10-460F4BC1645C}" type="datetimeFigureOut">
              <a:rPr lang="it-IT"/>
              <a:pPr>
                <a:defRPr/>
              </a:pPr>
              <a:t>25/09/2025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215C282-7769-74C8-971B-3F255C9515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 eaLnBrk="0" hangingPunct="0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5CCFCE-6372-3E47-38C9-57122A5019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E3FAA7-CF79-49CE-BFA7-6BA08194E11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89CFB0B-F1B0-FBEC-A6FF-2525B1FBFC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 eaLnBrk="1" hangingPunct="1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7155E6-9574-742F-3D56-153EC89F141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D116A0-5EC5-438E-8F01-31D20A94CC4B}" type="datetimeFigureOut">
              <a:rPr lang="it-IT"/>
              <a:pPr>
                <a:defRPr/>
              </a:pPr>
              <a:t>25/09/2025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BD445E7D-E063-D238-33DC-77AAAE53D1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B491704C-5874-8B3A-D4DF-73269942F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2387AB-8488-C804-B148-B13F65726B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 eaLnBrk="1" hangingPunct="1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E8F521-4A09-35BA-C2D5-C81A60DDA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5728D94-4122-4BA6-A90D-3952E522CF5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87946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>
            <a:extLst>
              <a:ext uri="{FF2B5EF4-FFF2-40B4-BE49-F238E27FC236}">
                <a16:creationId xmlns:a16="http://schemas.microsoft.com/office/drawing/2014/main" id="{653F13FC-A1E8-3BD4-9A28-D09E5BA277E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99875" y="6564313"/>
            <a:ext cx="492125" cy="2936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fld id="{5FD71B4A-EF1E-4417-A3B5-043B8A6F01E3}" type="slidenum">
              <a:rPr lang="it-IT" altLang="it-IT" sz="1200">
                <a:latin typeface="DIN" charset="0"/>
              </a:rPr>
              <a:pPr algn="r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t>‹N›</a:t>
            </a:fld>
            <a:endParaRPr lang="it-IT" altLang="it-IT" sz="1200">
              <a:latin typeface="DIN" charset="0"/>
            </a:endParaRPr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4FED51FE-75E3-483D-4048-FCD73CE6D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3341" y="1093789"/>
            <a:ext cx="10363200" cy="1470025"/>
          </a:xfrm>
        </p:spPr>
        <p:txBody>
          <a:bodyPr/>
          <a:lstStyle>
            <a:lvl1pPr>
              <a:defRPr lang="it-IT" sz="4399" kern="1200" baseline="0" dirty="0">
                <a:solidFill>
                  <a:schemeClr val="tx1"/>
                </a:solidFill>
                <a:latin typeface="DIN" panose="02000503040000020003" pitchFamily="2" charset="0"/>
                <a:ea typeface="MS PGothic" panose="020B0600070205080204" pitchFamily="34" charset="-128"/>
                <a:cs typeface="DIN" panose="02000503040000020003" pitchFamily="2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892450" y="3775077"/>
            <a:ext cx="5384095" cy="1752600"/>
          </a:xfrm>
        </p:spPr>
        <p:txBody>
          <a:bodyPr/>
          <a:lstStyle>
            <a:lvl1pPr marL="0" indent="0" algn="ctr">
              <a:buNone/>
              <a:defRPr lang="it-IT" sz="3199" kern="1200" baseline="0" dirty="0">
                <a:solidFill>
                  <a:srgbClr val="6594B7"/>
                </a:solidFill>
                <a:latin typeface="DIN" panose="02000503040000020003" pitchFamily="2" charset="0"/>
                <a:ea typeface="MS PGothic" panose="020B0600070205080204" pitchFamily="34" charset="-128"/>
                <a:cs typeface="DIN" panose="02000503040000020003" pitchFamily="2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0"/>
          </p:nvPr>
        </p:nvSpPr>
        <p:spPr>
          <a:xfrm>
            <a:off x="913341" y="2652449"/>
            <a:ext cx="10363200" cy="1008592"/>
          </a:xfrm>
        </p:spPr>
        <p:txBody>
          <a:bodyPr/>
          <a:lstStyle>
            <a:lvl1pPr>
              <a:defRPr>
                <a:latin typeface="DIN" panose="02000503040000020003" pitchFamily="2" charset="0"/>
              </a:defRPr>
            </a:lvl1pPr>
            <a:lvl2pPr>
              <a:defRPr>
                <a:latin typeface="DIN" panose="02000503040000020003" pitchFamily="2" charset="0"/>
              </a:defRPr>
            </a:lvl2pPr>
            <a:lvl3pPr>
              <a:defRPr>
                <a:latin typeface="DIN" panose="02000503040000020003" pitchFamily="2" charset="0"/>
              </a:defRPr>
            </a:lvl3pPr>
            <a:lvl4pPr>
              <a:defRPr>
                <a:latin typeface="DIN" panose="02000503040000020003" pitchFamily="2" charset="0"/>
              </a:defRPr>
            </a:lvl4pPr>
            <a:lvl5pPr>
              <a:defRPr>
                <a:latin typeface="DIN" panose="02000503040000020003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656596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>
            <a:extLst>
              <a:ext uri="{FF2B5EF4-FFF2-40B4-BE49-F238E27FC236}">
                <a16:creationId xmlns:a16="http://schemas.microsoft.com/office/drawing/2014/main" id="{5FA8F5A9-D365-F260-F64C-CC39F4D2F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ED0D7B92-FD2F-6619-DBAE-D41AB483C17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99875" y="6564313"/>
            <a:ext cx="492125" cy="2936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fld id="{9F0BF8E3-8B02-4507-804C-803D23C8BB3C}" type="slidenum">
              <a:rPr lang="it-IT" altLang="it-IT" sz="1200">
                <a:latin typeface="DIN" charset="0"/>
              </a:rPr>
              <a:pPr algn="r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t>‹N›</a:t>
            </a:fld>
            <a:endParaRPr lang="it-IT" altLang="it-IT" sz="1200">
              <a:latin typeface="DIN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58801" y="1111253"/>
            <a:ext cx="11074400" cy="746125"/>
          </a:xfrm>
        </p:spPr>
        <p:txBody>
          <a:bodyPr/>
          <a:lstStyle>
            <a:lvl1pPr>
              <a:defRPr>
                <a:latin typeface="DIN" panose="02000503040000020003" pitchFamily="2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8801" y="2009775"/>
            <a:ext cx="11074400" cy="933450"/>
          </a:xfrm>
        </p:spPr>
        <p:txBody>
          <a:bodyPr/>
          <a:lstStyle>
            <a:lvl1pPr marL="0" indent="0" algn="l">
              <a:buNone/>
              <a:defRPr lang="it-IT" sz="2400" kern="1200" dirty="0">
                <a:solidFill>
                  <a:schemeClr val="tx1"/>
                </a:solidFill>
                <a:latin typeface="DIN" panose="02000503040000020003" pitchFamily="2" charset="0"/>
                <a:ea typeface="MS PGothic" panose="020B0600070205080204" pitchFamily="34" charset="-128"/>
                <a:cs typeface="DIN" panose="02000503040000020003" pitchFamily="2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0905594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>
            <a:extLst>
              <a:ext uri="{FF2B5EF4-FFF2-40B4-BE49-F238E27FC236}">
                <a16:creationId xmlns:a16="http://schemas.microsoft.com/office/drawing/2014/main" id="{C78D7107-DDD9-747D-CEA8-80AEC8F5C1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20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624F4FE5-BC7C-9E88-FEB5-8261636C3A0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99875" y="6564313"/>
            <a:ext cx="492125" cy="2936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fld id="{9633312A-39FD-4F22-B37B-24B9019CB6EB}" type="slidenum">
              <a:rPr lang="it-IT" altLang="it-IT" sz="1200">
                <a:latin typeface="DIN" charset="0"/>
              </a:rPr>
              <a:pPr algn="r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t>‹N›</a:t>
            </a:fld>
            <a:endParaRPr lang="it-IT" altLang="it-IT" sz="1200">
              <a:latin typeface="DIN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1485900"/>
            <a:ext cx="10972801" cy="769938"/>
          </a:xfrm>
        </p:spPr>
        <p:txBody>
          <a:bodyPr/>
          <a:lstStyle/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2" y="2438405"/>
            <a:ext cx="10972801" cy="4190996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9742622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2E9252B1-3B44-938E-D88E-F3BEC86A62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11128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4CC0007A-7F67-C905-E60C-AF3FD8624D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57175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43" r:id="rId1"/>
    <p:sldLayoutId id="2147486344" r:id="rId2"/>
    <p:sldLayoutId id="2147486345" r:id="rId3"/>
  </p:sldLayoutIdLst>
  <p:transition/>
  <p:hf sldNum="0" hdr="0" ft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DIN"/>
          <a:ea typeface="MS PGothic" panose="020B0600070205080204" pitchFamily="34" charset="-128"/>
          <a:cs typeface="MS PGothic" pitchFamily="34" charset="-128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DIN"/>
          <a:ea typeface="MS PGothic" panose="020B0600070205080204" pitchFamily="34" charset="-128"/>
          <a:cs typeface="MS PGothic" pitchFamily="34" charset="-128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DIN"/>
          <a:ea typeface="MS PGothic" panose="020B0600070205080204" pitchFamily="34" charset="-128"/>
          <a:cs typeface="MS PGothic" pitchFamily="34" charset="-128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DIN"/>
          <a:ea typeface="MS PGothic" panose="020B0600070205080204" pitchFamily="34" charset="-128"/>
          <a:cs typeface="MS PGothic" pitchFamily="34" charset="-128"/>
        </a:defRPr>
      </a:lvl5pPr>
      <a:lvl6pPr marL="457189" algn="ctr" defTabSz="457189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8" algn="ctr" defTabSz="457189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8" algn="ctr" defTabSz="457189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7" algn="ctr" defTabSz="457189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DIN" panose="02000503040000020003" pitchFamily="2" charset="0"/>
          <a:ea typeface="MS PGothic" panose="020B0600070205080204" pitchFamily="34" charset="-128"/>
          <a:cs typeface="MS PGothic" pitchFamily="34" charset="-128"/>
        </a:defRPr>
      </a:lvl5pPr>
      <a:lvl6pPr marL="2514541" indent="-228595" algn="l" defTabSz="457189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0" indent="-228595" algn="l" defTabSz="457189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8" indent="-228595" algn="l" defTabSz="457189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9" indent="-228595" algn="l" defTabSz="457189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5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5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12">
            <a:extLst>
              <a:ext uri="{FF2B5EF4-FFF2-40B4-BE49-F238E27FC236}">
                <a16:creationId xmlns:a16="http://schemas.microsoft.com/office/drawing/2014/main" id="{15D400F7-C5C6-4841-7BDA-DF706F4B9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1263" y="2004351"/>
            <a:ext cx="9567395" cy="457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DDA88E0-41DA-3EFD-26C4-1EAD55968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19" y="1158136"/>
            <a:ext cx="12114362" cy="746125"/>
          </a:xfrm>
        </p:spPr>
        <p:txBody>
          <a:bodyPr/>
          <a:lstStyle/>
          <a:p>
            <a:pPr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Campagna immunizzazione RSV 24/25 presso Gaslini</a:t>
            </a:r>
          </a:p>
        </p:txBody>
      </p:sp>
      <p:sp>
        <p:nvSpPr>
          <p:cNvPr id="7172" name="CasellaDiTesto 5">
            <a:extLst>
              <a:ext uri="{FF2B5EF4-FFF2-40B4-BE49-F238E27FC236}">
                <a16:creationId xmlns:a16="http://schemas.microsoft.com/office/drawing/2014/main" id="{763C7E63-A7D7-A5C9-3331-FF3D38A08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164" y="5627044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bg1"/>
                </a:solidFill>
              </a:rPr>
              <a:t>117</a:t>
            </a:r>
          </a:p>
        </p:txBody>
      </p:sp>
      <p:sp>
        <p:nvSpPr>
          <p:cNvPr id="7173" name="CasellaDiTesto 6">
            <a:extLst>
              <a:ext uri="{FF2B5EF4-FFF2-40B4-BE49-F238E27FC236}">
                <a16:creationId xmlns:a16="http://schemas.microsoft.com/office/drawing/2014/main" id="{063448C0-8EC3-AE70-41FF-7A688DBC7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314" y="4170333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bg1"/>
                </a:solidFill>
              </a:rPr>
              <a:t>233</a:t>
            </a:r>
          </a:p>
        </p:txBody>
      </p:sp>
      <p:sp>
        <p:nvSpPr>
          <p:cNvPr id="7174" name="CasellaDiTesto 7">
            <a:extLst>
              <a:ext uri="{FF2B5EF4-FFF2-40B4-BE49-F238E27FC236}">
                <a16:creationId xmlns:a16="http://schemas.microsoft.com/office/drawing/2014/main" id="{5AA5638A-641C-5110-5C95-5279B6781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0118" y="3244850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bg1"/>
                </a:solidFill>
              </a:rPr>
              <a:t>120</a:t>
            </a:r>
          </a:p>
        </p:txBody>
      </p:sp>
      <p:sp>
        <p:nvSpPr>
          <p:cNvPr id="7175" name="CasellaDiTesto 8">
            <a:extLst>
              <a:ext uri="{FF2B5EF4-FFF2-40B4-BE49-F238E27FC236}">
                <a16:creationId xmlns:a16="http://schemas.microsoft.com/office/drawing/2014/main" id="{2D96D15C-320A-BBFB-6CE1-DD0E91DFF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348" y="3146823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bg1"/>
                </a:solidFill>
              </a:rPr>
              <a:t>244</a:t>
            </a:r>
          </a:p>
        </p:txBody>
      </p:sp>
      <p:sp>
        <p:nvSpPr>
          <p:cNvPr id="7176" name="CasellaDiTesto 9">
            <a:extLst>
              <a:ext uri="{FF2B5EF4-FFF2-40B4-BE49-F238E27FC236}">
                <a16:creationId xmlns:a16="http://schemas.microsoft.com/office/drawing/2014/main" id="{A66DD0E7-BBFA-4DA4-75E1-495598FA1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1899" y="5157922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bg1"/>
                </a:solidFill>
              </a:rPr>
              <a:t>191</a:t>
            </a:r>
          </a:p>
        </p:txBody>
      </p:sp>
      <p:sp>
        <p:nvSpPr>
          <p:cNvPr id="7177" name="CasellaDiTesto 10">
            <a:extLst>
              <a:ext uri="{FF2B5EF4-FFF2-40B4-BE49-F238E27FC236}">
                <a16:creationId xmlns:a16="http://schemas.microsoft.com/office/drawing/2014/main" id="{8708D006-910C-103D-277E-2BDD840BD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993" y="2237917"/>
            <a:ext cx="5741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547</a:t>
            </a:r>
          </a:p>
        </p:txBody>
      </p:sp>
      <p:sp>
        <p:nvSpPr>
          <p:cNvPr id="7178" name="CasellaDiTesto 13">
            <a:extLst>
              <a:ext uri="{FF2B5EF4-FFF2-40B4-BE49-F238E27FC236}">
                <a16:creationId xmlns:a16="http://schemas.microsoft.com/office/drawing/2014/main" id="{30807CFF-740E-B7A9-9175-F96BFABEE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091" y="5351414"/>
            <a:ext cx="4144917" cy="1323439"/>
          </a:xfrm>
          <a:prstGeom prst="rect">
            <a:avLst/>
          </a:prstGeom>
          <a:noFill/>
          <a:ln w="3810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1.452 dosi somministrate:</a:t>
            </a:r>
          </a:p>
          <a:p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858 dosi ai nuovi nati Gaslini Diffuso</a:t>
            </a:r>
          </a:p>
          <a:p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478 dosi ai nuovi nati Istituto Gaslini </a:t>
            </a:r>
          </a:p>
          <a:p>
            <a:r>
              <a:rPr lang="it-IT" alt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116 dosi a pz fragili 6-24 mesi IGG+GD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83297D-2653-B30A-6E26-C086AE198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800" y="1111250"/>
            <a:ext cx="11074400" cy="746125"/>
          </a:xfrm>
        </p:spPr>
        <p:txBody>
          <a:bodyPr/>
          <a:lstStyle/>
          <a:p>
            <a:pPr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Ricoveri per Bronchiolite da RSV 0-24 mesi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D3123F51-CB68-39E1-5BB9-2581E24FC0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744644"/>
              </p:ext>
            </p:extLst>
          </p:nvPr>
        </p:nvGraphicFramePr>
        <p:xfrm>
          <a:off x="258792" y="1785533"/>
          <a:ext cx="6988839" cy="4994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4">
            <a:extLst>
              <a:ext uri="{FF2B5EF4-FFF2-40B4-BE49-F238E27FC236}">
                <a16:creationId xmlns:a16="http://schemas.microsoft.com/office/drawing/2014/main" id="{4643756D-03F3-0448-1153-7752FDC777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0660209"/>
              </p:ext>
            </p:extLst>
          </p:nvPr>
        </p:nvGraphicFramePr>
        <p:xfrm>
          <a:off x="5564188" y="2038350"/>
          <a:ext cx="6288087" cy="4741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6E288E6B-3E44-2253-850F-BEE177C7C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1" y="1111250"/>
            <a:ext cx="11965576" cy="746125"/>
          </a:xfrm>
        </p:spPr>
        <p:txBody>
          <a:bodyPr/>
          <a:lstStyle/>
          <a:p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Accessi Pronto Soccorso per bronchiolite 0-6 mesi</a:t>
            </a:r>
          </a:p>
        </p:txBody>
      </p:sp>
      <p:graphicFrame>
        <p:nvGraphicFramePr>
          <p:cNvPr id="3" name="Grafico 3">
            <a:extLst>
              <a:ext uri="{FF2B5EF4-FFF2-40B4-BE49-F238E27FC236}">
                <a16:creationId xmlns:a16="http://schemas.microsoft.com/office/drawing/2014/main" id="{16883451-FB3A-FE71-6FA3-DB58582862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635199"/>
              </p:ext>
            </p:extLst>
          </p:nvPr>
        </p:nvGraphicFramePr>
        <p:xfrm>
          <a:off x="2020888" y="1968500"/>
          <a:ext cx="7915275" cy="468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779AD3BA50CE4A860A3AF411BD9885" ma:contentTypeVersion="0" ma:contentTypeDescription="Creare un nuovo documento." ma:contentTypeScope="" ma:versionID="498f1b8728603c8ba5e156cc02071963">
  <xsd:schema xmlns:xsd="http://www.w3.org/2001/XMLSchema" xmlns:p="http://schemas.microsoft.com/office/2006/metadata/properties" targetNamespace="http://schemas.microsoft.com/office/2006/metadata/properties" ma:root="true" ma:fieldsID="f8922b47c7324e415f6d7dbecbe7d7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 ma:readOnly="true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A7FE2F31-F6D8-4F49-BA33-222D6CFC29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54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DIN</vt:lpstr>
      <vt:lpstr>Tema di Office</vt:lpstr>
      <vt:lpstr>Campagna immunizzazione RSV 24/25 presso Gaslini</vt:lpstr>
      <vt:lpstr>Ricoveri per Bronchiolite da RSV 0-24 mesi</vt:lpstr>
      <vt:lpstr>Accessi Pronto Soccorso per bronchiolite 0-6 mesi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Chiara Grasso</dc:creator>
  <cp:lastModifiedBy>DeRiz Valentina</cp:lastModifiedBy>
  <cp:revision>1437</cp:revision>
  <cp:lastPrinted>2025-03-18T07:54:58Z</cp:lastPrinted>
  <dcterms:created xsi:type="dcterms:W3CDTF">2016-06-21T11:00:54Z</dcterms:created>
  <dcterms:modified xsi:type="dcterms:W3CDTF">2025-09-25T13:37:12Z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0x01010062779AD3BA50CE4A860A3AF411BD9885</vt:lpwstr>
  </property>
</Properties>
</file>