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7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7" r:id="rId4"/>
    <p:sldId id="273" r:id="rId5"/>
    <p:sldId id="275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8837" autoAdjust="0"/>
  </p:normalViewPr>
  <p:slideViewPr>
    <p:cSldViewPr snapToGrid="0" snapToObjects="1">
      <p:cViewPr varScale="1">
        <p:scale>
          <a:sx n="99" d="100"/>
          <a:sy n="99" d="100"/>
        </p:scale>
        <p:origin x="169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2" d="100"/>
          <a:sy n="142" d="100"/>
        </p:scale>
        <p:origin x="339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A10687-9FCC-4727-B404-B254660C1B4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0184673E-1098-4ACF-B60D-A2DC8F3D663A}">
      <dgm:prSet phldrT="[Testo]"/>
      <dgm:spPr/>
      <dgm:t>
        <a:bodyPr/>
        <a:lstStyle/>
        <a:p>
          <a:r>
            <a:rPr lang="it-IT" i="1" dirty="0"/>
            <a:t>Maggio </a:t>
          </a:r>
          <a:endParaRPr lang="it-IT" i="1" dirty="0" smtClean="0"/>
        </a:p>
        <a:p>
          <a:r>
            <a:rPr lang="it-IT" b="1" dirty="0" smtClean="0"/>
            <a:t>ASSESSORATO</a:t>
          </a:r>
          <a:endParaRPr lang="it-IT" b="1" dirty="0"/>
        </a:p>
        <a:p>
          <a:r>
            <a:rPr lang="it-IT" b="1" dirty="0"/>
            <a:t> Disposizioni per l’attivazione campagna 2025/2026</a:t>
          </a:r>
        </a:p>
      </dgm:t>
    </dgm:pt>
    <dgm:pt modelId="{F565E996-CD2A-48DC-989F-920D718896B6}" type="parTrans" cxnId="{7383C3F8-6A11-485F-8516-DEEEE4D9F358}">
      <dgm:prSet/>
      <dgm:spPr/>
      <dgm:t>
        <a:bodyPr/>
        <a:lstStyle/>
        <a:p>
          <a:endParaRPr lang="it-IT"/>
        </a:p>
      </dgm:t>
    </dgm:pt>
    <dgm:pt modelId="{5E555C3C-51E1-4245-8294-DE8FF5779022}" type="sibTrans" cxnId="{7383C3F8-6A11-485F-8516-DEEEE4D9F358}">
      <dgm:prSet/>
      <dgm:spPr/>
      <dgm:t>
        <a:bodyPr/>
        <a:lstStyle/>
        <a:p>
          <a:endParaRPr lang="it-IT"/>
        </a:p>
      </dgm:t>
    </dgm:pt>
    <dgm:pt modelId="{187D98D2-135B-48F0-A3F0-4F6293D4D1CC}">
      <dgm:prSet/>
      <dgm:spPr/>
      <dgm:t>
        <a:bodyPr/>
        <a:lstStyle/>
        <a:p>
          <a:r>
            <a:rPr lang="it-IT" i="1" dirty="0"/>
            <a:t>Giugno </a:t>
          </a:r>
          <a:endParaRPr lang="it-IT" i="1" dirty="0" smtClean="0"/>
        </a:p>
        <a:p>
          <a:r>
            <a:rPr lang="it-IT" dirty="0" smtClean="0"/>
            <a:t>ALISA </a:t>
          </a:r>
          <a:endParaRPr lang="it-IT" dirty="0"/>
        </a:p>
        <a:p>
          <a:r>
            <a:rPr lang="it-IT" dirty="0"/>
            <a:t>Trasmissione a SUAR fabbisogni degli enti del SSR </a:t>
          </a:r>
        </a:p>
      </dgm:t>
    </dgm:pt>
    <dgm:pt modelId="{58289233-937E-4068-B7D7-2C5CAC6FD55F}" type="parTrans" cxnId="{F097450E-869F-43A0-9B77-0BDA475CE9C9}">
      <dgm:prSet/>
      <dgm:spPr/>
      <dgm:t>
        <a:bodyPr/>
        <a:lstStyle/>
        <a:p>
          <a:endParaRPr lang="it-IT"/>
        </a:p>
      </dgm:t>
    </dgm:pt>
    <dgm:pt modelId="{A3584B70-0EDD-42A4-9BBB-3621387B00FD}" type="sibTrans" cxnId="{F097450E-869F-43A0-9B77-0BDA475CE9C9}">
      <dgm:prSet/>
      <dgm:spPr/>
      <dgm:t>
        <a:bodyPr/>
        <a:lstStyle/>
        <a:p>
          <a:endParaRPr lang="it-IT"/>
        </a:p>
      </dgm:t>
    </dgm:pt>
    <dgm:pt modelId="{6A26EA35-418A-4CED-A13A-E5C2E5FA4922}">
      <dgm:prSet/>
      <dgm:spPr/>
      <dgm:t>
        <a:bodyPr/>
        <a:lstStyle/>
        <a:p>
          <a:r>
            <a:rPr lang="it-IT" i="1" dirty="0"/>
            <a:t>Luglio </a:t>
          </a:r>
          <a:endParaRPr lang="it-IT" i="1" dirty="0" smtClean="0"/>
        </a:p>
        <a:p>
          <a:r>
            <a:rPr lang="it-IT" b="1" dirty="0" smtClean="0"/>
            <a:t>Legge </a:t>
          </a:r>
          <a:r>
            <a:rPr lang="it-IT" b="1" dirty="0"/>
            <a:t>RL n. 10 del 11.07.2025</a:t>
          </a:r>
        </a:p>
        <a:p>
          <a:r>
            <a:rPr lang="it-IT" b="0" dirty="0"/>
            <a:t>Stanziamento dedicato</a:t>
          </a:r>
        </a:p>
      </dgm:t>
    </dgm:pt>
    <dgm:pt modelId="{271875DC-D03B-42B8-BFD8-4A4DAE4A300D}" type="parTrans" cxnId="{A21887E9-5C99-4AD9-AEEE-743AE79C3112}">
      <dgm:prSet/>
      <dgm:spPr/>
      <dgm:t>
        <a:bodyPr/>
        <a:lstStyle/>
        <a:p>
          <a:endParaRPr lang="it-IT"/>
        </a:p>
      </dgm:t>
    </dgm:pt>
    <dgm:pt modelId="{1A33BF57-3EC8-4567-BC65-457C01CB6DB4}" type="sibTrans" cxnId="{A21887E9-5C99-4AD9-AEEE-743AE79C3112}">
      <dgm:prSet/>
      <dgm:spPr/>
      <dgm:t>
        <a:bodyPr/>
        <a:lstStyle/>
        <a:p>
          <a:endParaRPr lang="it-IT"/>
        </a:p>
      </dgm:t>
    </dgm:pt>
    <dgm:pt modelId="{057A39DD-F657-4567-92BC-3AD438CEF42A}">
      <dgm:prSet/>
      <dgm:spPr/>
      <dgm:t>
        <a:bodyPr/>
        <a:lstStyle/>
        <a:p>
          <a:r>
            <a:rPr lang="it-IT" i="1" dirty="0" smtClean="0"/>
            <a:t>Agosto</a:t>
          </a:r>
          <a:endParaRPr lang="it-IT" i="1" dirty="0"/>
        </a:p>
        <a:p>
          <a:r>
            <a:rPr lang="it-IT" b="1" dirty="0"/>
            <a:t>SUAR</a:t>
          </a:r>
        </a:p>
        <a:p>
          <a:r>
            <a:rPr lang="it-IT" b="1" dirty="0"/>
            <a:t>Decreto 5865/25 di aggiudicazione </a:t>
          </a:r>
          <a:r>
            <a:rPr lang="it-IT" dirty="0"/>
            <a:t>del medicinale</a:t>
          </a:r>
        </a:p>
      </dgm:t>
    </dgm:pt>
    <dgm:pt modelId="{DE54C1ED-9A15-4BE7-9B5B-720F61884336}" type="parTrans" cxnId="{CAEDBF42-4B74-461C-B992-7FD09455E06B}">
      <dgm:prSet/>
      <dgm:spPr/>
      <dgm:t>
        <a:bodyPr/>
        <a:lstStyle/>
        <a:p>
          <a:endParaRPr lang="it-IT"/>
        </a:p>
      </dgm:t>
    </dgm:pt>
    <dgm:pt modelId="{5D878F18-7664-4039-B4CF-C0B6FF77FCDC}" type="sibTrans" cxnId="{CAEDBF42-4B74-461C-B992-7FD09455E06B}">
      <dgm:prSet/>
      <dgm:spPr/>
      <dgm:t>
        <a:bodyPr/>
        <a:lstStyle/>
        <a:p>
          <a:endParaRPr lang="it-IT"/>
        </a:p>
      </dgm:t>
    </dgm:pt>
    <dgm:pt modelId="{9514AFA1-2EB2-4252-AF1E-E46974EF7DBC}">
      <dgm:prSet/>
      <dgm:spPr/>
      <dgm:t>
        <a:bodyPr/>
        <a:lstStyle/>
        <a:p>
          <a:r>
            <a:rPr lang="it-IT" i="1" dirty="0"/>
            <a:t>15 </a:t>
          </a:r>
          <a:r>
            <a:rPr lang="it-IT" i="1" dirty="0" smtClean="0"/>
            <a:t>Settembre</a:t>
          </a:r>
        </a:p>
        <a:p>
          <a:r>
            <a:rPr lang="it-IT" i="1" dirty="0" smtClean="0"/>
            <a:t> </a:t>
          </a:r>
          <a:r>
            <a:rPr lang="it-IT" b="1" dirty="0" smtClean="0"/>
            <a:t>ASSESSORATO</a:t>
          </a:r>
          <a:endParaRPr lang="it-IT" b="1" dirty="0"/>
        </a:p>
        <a:p>
          <a:r>
            <a:rPr lang="it-IT" dirty="0"/>
            <a:t>Riunione con </a:t>
          </a:r>
          <a:r>
            <a:rPr lang="it-IT" i="1" dirty="0"/>
            <a:t>stakeholder </a:t>
          </a:r>
        </a:p>
      </dgm:t>
    </dgm:pt>
    <dgm:pt modelId="{9AF9B5C6-F8AA-4A7F-BDB3-6E5242DA9303}" type="parTrans" cxnId="{6ED85C76-06BE-485E-AD2F-CFD3B3088720}">
      <dgm:prSet/>
      <dgm:spPr/>
      <dgm:t>
        <a:bodyPr/>
        <a:lstStyle/>
        <a:p>
          <a:endParaRPr lang="it-IT"/>
        </a:p>
      </dgm:t>
    </dgm:pt>
    <dgm:pt modelId="{5E13B1FC-9991-42C5-94CA-7622404DDCB1}" type="sibTrans" cxnId="{6ED85C76-06BE-485E-AD2F-CFD3B3088720}">
      <dgm:prSet/>
      <dgm:spPr/>
      <dgm:t>
        <a:bodyPr/>
        <a:lstStyle/>
        <a:p>
          <a:endParaRPr lang="it-IT"/>
        </a:p>
      </dgm:t>
    </dgm:pt>
    <dgm:pt modelId="{698F5537-4DF9-4385-A627-B4C5DE511825}">
      <dgm:prSet/>
      <dgm:spPr/>
      <dgm:t>
        <a:bodyPr/>
        <a:lstStyle/>
        <a:p>
          <a:r>
            <a:rPr lang="it-IT" i="1" dirty="0"/>
            <a:t>22 </a:t>
          </a:r>
          <a:r>
            <a:rPr lang="it-IT" i="1" dirty="0" smtClean="0"/>
            <a:t>Settembre</a:t>
          </a:r>
          <a:endParaRPr lang="it-IT" i="1" dirty="0"/>
        </a:p>
        <a:p>
          <a:r>
            <a:rPr lang="it-IT" b="1" dirty="0"/>
            <a:t>FARMACO</a:t>
          </a:r>
          <a:r>
            <a:rPr lang="it-IT" dirty="0"/>
            <a:t>              </a:t>
          </a:r>
        </a:p>
        <a:p>
          <a:r>
            <a:rPr lang="it-IT" dirty="0"/>
            <a:t>Arrivo del Farmaco presso le farmacie degli enti </a:t>
          </a:r>
          <a:r>
            <a:rPr lang="it-IT" dirty="0" smtClean="0"/>
            <a:t>SSR </a:t>
          </a:r>
          <a:endParaRPr lang="it-IT" dirty="0"/>
        </a:p>
      </dgm:t>
    </dgm:pt>
    <dgm:pt modelId="{FFC6AFEA-8AB7-44D7-87AB-75F9F7F6D0CD}" type="parTrans" cxnId="{91DE7A28-CAFE-4443-A3BE-7589A12AC83C}">
      <dgm:prSet/>
      <dgm:spPr/>
      <dgm:t>
        <a:bodyPr/>
        <a:lstStyle/>
        <a:p>
          <a:endParaRPr lang="it-IT"/>
        </a:p>
      </dgm:t>
    </dgm:pt>
    <dgm:pt modelId="{D618E103-0006-48DD-90EF-4E231D90CE9F}" type="sibTrans" cxnId="{91DE7A28-CAFE-4443-A3BE-7589A12AC83C}">
      <dgm:prSet/>
      <dgm:spPr/>
      <dgm:t>
        <a:bodyPr/>
        <a:lstStyle/>
        <a:p>
          <a:endParaRPr lang="it-IT"/>
        </a:p>
      </dgm:t>
    </dgm:pt>
    <dgm:pt modelId="{859755D8-89F1-461F-9B04-0A37672AC201}">
      <dgm:prSet custT="1"/>
      <dgm:spPr/>
      <dgm:t>
        <a:bodyPr/>
        <a:lstStyle/>
        <a:p>
          <a:r>
            <a:rPr lang="it-IT" sz="1600" i="1" dirty="0"/>
            <a:t>1 Ottobre </a:t>
          </a:r>
          <a:endParaRPr lang="it-IT" sz="1600" i="1" dirty="0" smtClean="0"/>
        </a:p>
        <a:p>
          <a:r>
            <a:rPr lang="it-IT" sz="1800" b="1" dirty="0" smtClean="0"/>
            <a:t>AVVIO               campagna </a:t>
          </a:r>
          <a:r>
            <a:rPr lang="it-IT" sz="1800" b="1" dirty="0"/>
            <a:t>di immunizzazione</a:t>
          </a:r>
        </a:p>
      </dgm:t>
    </dgm:pt>
    <dgm:pt modelId="{F08E8ECC-08D8-4135-8174-17278CCB463E}" type="parTrans" cxnId="{7A92F722-F90C-4AE4-B524-9C1230EFFB49}">
      <dgm:prSet/>
      <dgm:spPr/>
      <dgm:t>
        <a:bodyPr/>
        <a:lstStyle/>
        <a:p>
          <a:endParaRPr lang="it-IT"/>
        </a:p>
      </dgm:t>
    </dgm:pt>
    <dgm:pt modelId="{199D2252-B2B9-4192-B532-78CC85AA849C}" type="sibTrans" cxnId="{7A92F722-F90C-4AE4-B524-9C1230EFFB49}">
      <dgm:prSet/>
      <dgm:spPr/>
      <dgm:t>
        <a:bodyPr/>
        <a:lstStyle/>
        <a:p>
          <a:endParaRPr lang="it-IT"/>
        </a:p>
      </dgm:t>
    </dgm:pt>
    <dgm:pt modelId="{3ECD0310-6BA5-4DF9-96E3-08DA7C411519}" type="pres">
      <dgm:prSet presAssocID="{A1A10687-9FCC-4727-B404-B254660C1B4D}" presName="Name0" presStyleCnt="0">
        <dgm:presLayoutVars>
          <dgm:dir/>
          <dgm:resizeHandles val="exact"/>
        </dgm:presLayoutVars>
      </dgm:prSet>
      <dgm:spPr/>
    </dgm:pt>
    <dgm:pt modelId="{7DC60BA0-2189-4EA3-91DE-655A12B3708F}" type="pres">
      <dgm:prSet presAssocID="{A1A10687-9FCC-4727-B404-B254660C1B4D}" presName="arrow" presStyleLbl="bgShp" presStyleIdx="0" presStyleCnt="1"/>
      <dgm:spPr/>
    </dgm:pt>
    <dgm:pt modelId="{41138FE3-8783-4BDA-B2B4-2F167DED0E86}" type="pres">
      <dgm:prSet presAssocID="{A1A10687-9FCC-4727-B404-B254660C1B4D}" presName="points" presStyleCnt="0"/>
      <dgm:spPr/>
    </dgm:pt>
    <dgm:pt modelId="{35C56506-977F-4E11-A374-323999916CA0}" type="pres">
      <dgm:prSet presAssocID="{0184673E-1098-4ACF-B60D-A2DC8F3D663A}" presName="compositeA" presStyleCnt="0"/>
      <dgm:spPr/>
    </dgm:pt>
    <dgm:pt modelId="{14B3ED46-D91F-4459-B6A2-ED05F435BA35}" type="pres">
      <dgm:prSet presAssocID="{0184673E-1098-4ACF-B60D-A2DC8F3D663A}" presName="textA" presStyleLbl="revTx" presStyleIdx="0" presStyleCnt="7" custScaleX="1082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EA709E-1E5E-4447-8477-809A7B475681}" type="pres">
      <dgm:prSet presAssocID="{0184673E-1098-4ACF-B60D-A2DC8F3D663A}" presName="circleA" presStyleLbl="node1" presStyleIdx="0" presStyleCnt="7"/>
      <dgm:spPr/>
    </dgm:pt>
    <dgm:pt modelId="{871B2B00-7B98-4617-9588-E11B4D016D3E}" type="pres">
      <dgm:prSet presAssocID="{0184673E-1098-4ACF-B60D-A2DC8F3D663A}" presName="spaceA" presStyleCnt="0"/>
      <dgm:spPr/>
    </dgm:pt>
    <dgm:pt modelId="{76ECE5BD-7002-483F-8C99-651D73A46725}" type="pres">
      <dgm:prSet presAssocID="{5E555C3C-51E1-4245-8294-DE8FF5779022}" presName="space" presStyleCnt="0"/>
      <dgm:spPr/>
    </dgm:pt>
    <dgm:pt modelId="{3C57FBDC-FDE6-4280-B511-821BB5072F0D}" type="pres">
      <dgm:prSet presAssocID="{187D98D2-135B-48F0-A3F0-4F6293D4D1CC}" presName="compositeB" presStyleCnt="0"/>
      <dgm:spPr/>
    </dgm:pt>
    <dgm:pt modelId="{5C17F957-455C-4D70-A016-B13C78861C3F}" type="pres">
      <dgm:prSet presAssocID="{187D98D2-135B-48F0-A3F0-4F6293D4D1CC}" presName="textB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F9F87B-EFB5-41E5-BD23-0289C7BE6D0B}" type="pres">
      <dgm:prSet presAssocID="{187D98D2-135B-48F0-A3F0-4F6293D4D1CC}" presName="circleB" presStyleLbl="node1" presStyleIdx="1" presStyleCnt="7" custScaleX="99787" custScaleY="99787">
        <dgm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dgm:style>
      </dgm:prSet>
      <dgm:spPr>
        <a:xfrm>
          <a:off x="1792386" y="1958102"/>
          <a:ext cx="435133" cy="43513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080C04A-FFA9-4FEA-B57B-79C8E70B94FC}" type="pres">
      <dgm:prSet presAssocID="{187D98D2-135B-48F0-A3F0-4F6293D4D1CC}" presName="spaceB" presStyleCnt="0"/>
      <dgm:spPr/>
    </dgm:pt>
    <dgm:pt modelId="{403313DB-98ED-4B57-9335-6A89E1E1D70A}" type="pres">
      <dgm:prSet presAssocID="{A3584B70-0EDD-42A4-9BBB-3621387B00FD}" presName="space" presStyleCnt="0"/>
      <dgm:spPr/>
    </dgm:pt>
    <dgm:pt modelId="{62C4F6F4-14C9-4132-A579-79EBF1A9353B}" type="pres">
      <dgm:prSet presAssocID="{6A26EA35-418A-4CED-A13A-E5C2E5FA4922}" presName="compositeA" presStyleCnt="0"/>
      <dgm:spPr/>
    </dgm:pt>
    <dgm:pt modelId="{502D7074-85EF-47B6-985C-5AF4B731E7F8}" type="pres">
      <dgm:prSet presAssocID="{6A26EA35-418A-4CED-A13A-E5C2E5FA4922}" presName="textA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2FB55C-7958-4C84-970A-7BF37BC92535}" type="pres">
      <dgm:prSet presAssocID="{6A26EA35-418A-4CED-A13A-E5C2E5FA4922}" presName="circleA" presStyleLbl="node1" presStyleIdx="2" presStyleCnt="7"/>
      <dgm:spPr/>
      <dgm:t>
        <a:bodyPr/>
        <a:lstStyle/>
        <a:p>
          <a:endParaRPr lang="it-IT"/>
        </a:p>
      </dgm:t>
    </dgm:pt>
    <dgm:pt modelId="{F90FC35E-84DA-4754-80A7-4138547CB845}" type="pres">
      <dgm:prSet presAssocID="{6A26EA35-418A-4CED-A13A-E5C2E5FA4922}" presName="spaceA" presStyleCnt="0"/>
      <dgm:spPr/>
    </dgm:pt>
    <dgm:pt modelId="{24741B6D-8563-466D-9B18-B01CA8146850}" type="pres">
      <dgm:prSet presAssocID="{1A33BF57-3EC8-4567-BC65-457C01CB6DB4}" presName="space" presStyleCnt="0"/>
      <dgm:spPr/>
    </dgm:pt>
    <dgm:pt modelId="{C7AF443B-2363-4256-BB72-3E1E6C50AD38}" type="pres">
      <dgm:prSet presAssocID="{057A39DD-F657-4567-92BC-3AD438CEF42A}" presName="compositeB" presStyleCnt="0"/>
      <dgm:spPr/>
    </dgm:pt>
    <dgm:pt modelId="{EBE9094C-BC41-4DAF-B30C-87BCB8EFA9EE}" type="pres">
      <dgm:prSet presAssocID="{057A39DD-F657-4567-92BC-3AD438CEF42A}" presName="textB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6AC686-B037-457B-AE1A-3EFA72DED35C}" type="pres">
      <dgm:prSet presAssocID="{057A39DD-F657-4567-92BC-3AD438CEF42A}" presName="circleB" presStyleLbl="node1" presStyleIdx="3" presStyleCnt="7"/>
      <dgm:spPr/>
    </dgm:pt>
    <dgm:pt modelId="{3D00D454-9894-4A0F-B08A-A53CBA340790}" type="pres">
      <dgm:prSet presAssocID="{057A39DD-F657-4567-92BC-3AD438CEF42A}" presName="spaceB" presStyleCnt="0"/>
      <dgm:spPr/>
    </dgm:pt>
    <dgm:pt modelId="{CF4B49E1-5B9E-47B5-81A5-69D33E8647F7}" type="pres">
      <dgm:prSet presAssocID="{5D878F18-7664-4039-B4CF-C0B6FF77FCDC}" presName="space" presStyleCnt="0"/>
      <dgm:spPr/>
    </dgm:pt>
    <dgm:pt modelId="{1D80915F-5034-41D3-98A2-E297F21D851F}" type="pres">
      <dgm:prSet presAssocID="{9514AFA1-2EB2-4252-AF1E-E46974EF7DBC}" presName="compositeA" presStyleCnt="0"/>
      <dgm:spPr/>
    </dgm:pt>
    <dgm:pt modelId="{243125A9-DF02-4555-9C01-C42BECF04DA7}" type="pres">
      <dgm:prSet presAssocID="{9514AFA1-2EB2-4252-AF1E-E46974EF7DBC}" presName="textA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C16F446-C775-4058-9F75-06956173904F}" type="pres">
      <dgm:prSet presAssocID="{9514AFA1-2EB2-4252-AF1E-E46974EF7DBC}" presName="circleA" presStyleLbl="node1" presStyleIdx="4" presStyleCnt="7" custScaleX="111905" custScaleY="11703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658BE77-9F88-4287-9589-E7C5598AB5BF}" type="pres">
      <dgm:prSet presAssocID="{9514AFA1-2EB2-4252-AF1E-E46974EF7DBC}" presName="spaceA" presStyleCnt="0"/>
      <dgm:spPr/>
    </dgm:pt>
    <dgm:pt modelId="{37BE4095-AA0C-42C1-ABA1-65E9A3CA1BA6}" type="pres">
      <dgm:prSet presAssocID="{5E13B1FC-9991-42C5-94CA-7622404DDCB1}" presName="space" presStyleCnt="0"/>
      <dgm:spPr/>
    </dgm:pt>
    <dgm:pt modelId="{9274DBA3-39EB-4321-9C93-F0340BDE6462}" type="pres">
      <dgm:prSet presAssocID="{698F5537-4DF9-4385-A627-B4C5DE511825}" presName="compositeB" presStyleCnt="0"/>
      <dgm:spPr/>
    </dgm:pt>
    <dgm:pt modelId="{BB37DB76-DF63-458F-AEE1-9A3066C13973}" type="pres">
      <dgm:prSet presAssocID="{698F5537-4DF9-4385-A627-B4C5DE511825}" presName="textB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BE53EB-BC81-46BA-9014-FB0E89EFAF13}" type="pres">
      <dgm:prSet presAssocID="{698F5537-4DF9-4385-A627-B4C5DE511825}" presName="circleB" presStyleLbl="node1" presStyleIdx="5" presStyleCnt="7" custScaleX="165466" custScaleY="165466"/>
      <dgm:spPr>
        <a:solidFill>
          <a:schemeClr val="accent4"/>
        </a:solidFill>
      </dgm:spPr>
    </dgm:pt>
    <dgm:pt modelId="{B9BB874A-FFCF-46A6-82E3-AE1ECCDC95BB}" type="pres">
      <dgm:prSet presAssocID="{698F5537-4DF9-4385-A627-B4C5DE511825}" presName="spaceB" presStyleCnt="0"/>
      <dgm:spPr/>
    </dgm:pt>
    <dgm:pt modelId="{31DB0CDD-2E13-4DDE-9EDB-1EC092CEA498}" type="pres">
      <dgm:prSet presAssocID="{D618E103-0006-48DD-90EF-4E231D90CE9F}" presName="space" presStyleCnt="0"/>
      <dgm:spPr/>
    </dgm:pt>
    <dgm:pt modelId="{F7C42C31-5F5A-49E9-A91B-82250DA4AAFD}" type="pres">
      <dgm:prSet presAssocID="{859755D8-89F1-461F-9B04-0A37672AC201}" presName="compositeA" presStyleCnt="0"/>
      <dgm:spPr/>
    </dgm:pt>
    <dgm:pt modelId="{300F20B7-C3A8-4938-B884-DCEABAC91E89}" type="pres">
      <dgm:prSet presAssocID="{859755D8-89F1-461F-9B04-0A37672AC201}" presName="textA" presStyleLbl="revTx" presStyleIdx="6" presStyleCnt="7" custScaleX="155085" custLinFactNeighborX="2759" custLinFactNeighborY="-846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C99E79-61EF-4350-AA1A-12104EDFB9AE}" type="pres">
      <dgm:prSet presAssocID="{859755D8-89F1-461F-9B04-0A37672AC201}" presName="circleA" presStyleLbl="node1" presStyleIdx="6" presStyleCnt="7" custScaleX="165555" custScaleY="165555"/>
      <dgm:spPr>
        <a:solidFill>
          <a:schemeClr val="accent6"/>
        </a:solidFill>
      </dgm:spPr>
      <dgm:t>
        <a:bodyPr/>
        <a:lstStyle/>
        <a:p>
          <a:endParaRPr lang="it-IT"/>
        </a:p>
      </dgm:t>
    </dgm:pt>
    <dgm:pt modelId="{7D987362-B595-44D7-A3F9-F4E5D925DCFB}" type="pres">
      <dgm:prSet presAssocID="{859755D8-89F1-461F-9B04-0A37672AC201}" presName="spaceA" presStyleCnt="0"/>
      <dgm:spPr/>
    </dgm:pt>
  </dgm:ptLst>
  <dgm:cxnLst>
    <dgm:cxn modelId="{87F56FD5-A2E0-4979-B887-3D2DA686302A}" type="presOf" srcId="{6A26EA35-418A-4CED-A13A-E5C2E5FA4922}" destId="{502D7074-85EF-47B6-985C-5AF4B731E7F8}" srcOrd="0" destOrd="0" presId="urn:microsoft.com/office/officeart/2005/8/layout/hProcess11"/>
    <dgm:cxn modelId="{6ED85C76-06BE-485E-AD2F-CFD3B3088720}" srcId="{A1A10687-9FCC-4727-B404-B254660C1B4D}" destId="{9514AFA1-2EB2-4252-AF1E-E46974EF7DBC}" srcOrd="4" destOrd="0" parTransId="{9AF9B5C6-F8AA-4A7F-BDB3-6E5242DA9303}" sibTransId="{5E13B1FC-9991-42C5-94CA-7622404DDCB1}"/>
    <dgm:cxn modelId="{922D33AE-92AD-4F95-AB7E-D9BCF39C7994}" type="presOf" srcId="{0184673E-1098-4ACF-B60D-A2DC8F3D663A}" destId="{14B3ED46-D91F-4459-B6A2-ED05F435BA35}" srcOrd="0" destOrd="0" presId="urn:microsoft.com/office/officeart/2005/8/layout/hProcess11"/>
    <dgm:cxn modelId="{F097450E-869F-43A0-9B77-0BDA475CE9C9}" srcId="{A1A10687-9FCC-4727-B404-B254660C1B4D}" destId="{187D98D2-135B-48F0-A3F0-4F6293D4D1CC}" srcOrd="1" destOrd="0" parTransId="{58289233-937E-4068-B7D7-2C5CAC6FD55F}" sibTransId="{A3584B70-0EDD-42A4-9BBB-3621387B00FD}"/>
    <dgm:cxn modelId="{7383C3F8-6A11-485F-8516-DEEEE4D9F358}" srcId="{A1A10687-9FCC-4727-B404-B254660C1B4D}" destId="{0184673E-1098-4ACF-B60D-A2DC8F3D663A}" srcOrd="0" destOrd="0" parTransId="{F565E996-CD2A-48DC-989F-920D718896B6}" sibTransId="{5E555C3C-51E1-4245-8294-DE8FF5779022}"/>
    <dgm:cxn modelId="{7A92F722-F90C-4AE4-B524-9C1230EFFB49}" srcId="{A1A10687-9FCC-4727-B404-B254660C1B4D}" destId="{859755D8-89F1-461F-9B04-0A37672AC201}" srcOrd="6" destOrd="0" parTransId="{F08E8ECC-08D8-4135-8174-17278CCB463E}" sibTransId="{199D2252-B2B9-4192-B532-78CC85AA849C}"/>
    <dgm:cxn modelId="{A21887E9-5C99-4AD9-AEEE-743AE79C3112}" srcId="{A1A10687-9FCC-4727-B404-B254660C1B4D}" destId="{6A26EA35-418A-4CED-A13A-E5C2E5FA4922}" srcOrd="2" destOrd="0" parTransId="{271875DC-D03B-42B8-BFD8-4A4DAE4A300D}" sibTransId="{1A33BF57-3EC8-4567-BC65-457C01CB6DB4}"/>
    <dgm:cxn modelId="{6D94B7C6-1337-42FA-8FFC-A1FE23E8D919}" type="presOf" srcId="{859755D8-89F1-461F-9B04-0A37672AC201}" destId="{300F20B7-C3A8-4938-B884-DCEABAC91E89}" srcOrd="0" destOrd="0" presId="urn:microsoft.com/office/officeart/2005/8/layout/hProcess11"/>
    <dgm:cxn modelId="{26CA965D-37C5-4FF1-8261-10B8C345F7D3}" type="presOf" srcId="{187D98D2-135B-48F0-A3F0-4F6293D4D1CC}" destId="{5C17F957-455C-4D70-A016-B13C78861C3F}" srcOrd="0" destOrd="0" presId="urn:microsoft.com/office/officeart/2005/8/layout/hProcess11"/>
    <dgm:cxn modelId="{4D4B9E29-96E3-4935-AAB4-EFED44E691BA}" type="presOf" srcId="{698F5537-4DF9-4385-A627-B4C5DE511825}" destId="{BB37DB76-DF63-458F-AEE1-9A3066C13973}" srcOrd="0" destOrd="0" presId="urn:microsoft.com/office/officeart/2005/8/layout/hProcess11"/>
    <dgm:cxn modelId="{91DE7A28-CAFE-4443-A3BE-7589A12AC83C}" srcId="{A1A10687-9FCC-4727-B404-B254660C1B4D}" destId="{698F5537-4DF9-4385-A627-B4C5DE511825}" srcOrd="5" destOrd="0" parTransId="{FFC6AFEA-8AB7-44D7-87AB-75F9F7F6D0CD}" sibTransId="{D618E103-0006-48DD-90EF-4E231D90CE9F}"/>
    <dgm:cxn modelId="{05A3490E-A7BD-4A58-BFA0-11A6F22ADFB8}" type="presOf" srcId="{057A39DD-F657-4567-92BC-3AD438CEF42A}" destId="{EBE9094C-BC41-4DAF-B30C-87BCB8EFA9EE}" srcOrd="0" destOrd="0" presId="urn:microsoft.com/office/officeart/2005/8/layout/hProcess11"/>
    <dgm:cxn modelId="{E4E61066-2AAA-4FAF-B2C0-D7F67E53EBB0}" type="presOf" srcId="{A1A10687-9FCC-4727-B404-B254660C1B4D}" destId="{3ECD0310-6BA5-4DF9-96E3-08DA7C411519}" srcOrd="0" destOrd="0" presId="urn:microsoft.com/office/officeart/2005/8/layout/hProcess11"/>
    <dgm:cxn modelId="{07F33A8D-A263-4D7E-A9DC-1F6BF0286413}" type="presOf" srcId="{9514AFA1-2EB2-4252-AF1E-E46974EF7DBC}" destId="{243125A9-DF02-4555-9C01-C42BECF04DA7}" srcOrd="0" destOrd="0" presId="urn:microsoft.com/office/officeart/2005/8/layout/hProcess11"/>
    <dgm:cxn modelId="{CAEDBF42-4B74-461C-B992-7FD09455E06B}" srcId="{A1A10687-9FCC-4727-B404-B254660C1B4D}" destId="{057A39DD-F657-4567-92BC-3AD438CEF42A}" srcOrd="3" destOrd="0" parTransId="{DE54C1ED-9A15-4BE7-9B5B-720F61884336}" sibTransId="{5D878F18-7664-4039-B4CF-C0B6FF77FCDC}"/>
    <dgm:cxn modelId="{ED915649-671F-41E8-8750-931F940789B0}" type="presParOf" srcId="{3ECD0310-6BA5-4DF9-96E3-08DA7C411519}" destId="{7DC60BA0-2189-4EA3-91DE-655A12B3708F}" srcOrd="0" destOrd="0" presId="urn:microsoft.com/office/officeart/2005/8/layout/hProcess11"/>
    <dgm:cxn modelId="{471238B6-A310-42A1-887B-BB9036BD370D}" type="presParOf" srcId="{3ECD0310-6BA5-4DF9-96E3-08DA7C411519}" destId="{41138FE3-8783-4BDA-B2B4-2F167DED0E86}" srcOrd="1" destOrd="0" presId="urn:microsoft.com/office/officeart/2005/8/layout/hProcess11"/>
    <dgm:cxn modelId="{59C5CD05-750C-48AC-9327-FA1D2148A37D}" type="presParOf" srcId="{41138FE3-8783-4BDA-B2B4-2F167DED0E86}" destId="{35C56506-977F-4E11-A374-323999916CA0}" srcOrd="0" destOrd="0" presId="urn:microsoft.com/office/officeart/2005/8/layout/hProcess11"/>
    <dgm:cxn modelId="{999CDBC5-C6DB-4962-987D-305162A418E2}" type="presParOf" srcId="{35C56506-977F-4E11-A374-323999916CA0}" destId="{14B3ED46-D91F-4459-B6A2-ED05F435BA35}" srcOrd="0" destOrd="0" presId="urn:microsoft.com/office/officeart/2005/8/layout/hProcess11"/>
    <dgm:cxn modelId="{41526550-46C9-428C-A2D8-8B1064E7820F}" type="presParOf" srcId="{35C56506-977F-4E11-A374-323999916CA0}" destId="{91EA709E-1E5E-4447-8477-809A7B475681}" srcOrd="1" destOrd="0" presId="urn:microsoft.com/office/officeart/2005/8/layout/hProcess11"/>
    <dgm:cxn modelId="{53BB583C-B87D-42C4-82BB-EC53916043C2}" type="presParOf" srcId="{35C56506-977F-4E11-A374-323999916CA0}" destId="{871B2B00-7B98-4617-9588-E11B4D016D3E}" srcOrd="2" destOrd="0" presId="urn:microsoft.com/office/officeart/2005/8/layout/hProcess11"/>
    <dgm:cxn modelId="{AB71B930-AC0A-4863-9023-4C5205E95C80}" type="presParOf" srcId="{41138FE3-8783-4BDA-B2B4-2F167DED0E86}" destId="{76ECE5BD-7002-483F-8C99-651D73A46725}" srcOrd="1" destOrd="0" presId="urn:microsoft.com/office/officeart/2005/8/layout/hProcess11"/>
    <dgm:cxn modelId="{81D20472-E179-4249-A066-16DFE6A60966}" type="presParOf" srcId="{41138FE3-8783-4BDA-B2B4-2F167DED0E86}" destId="{3C57FBDC-FDE6-4280-B511-821BB5072F0D}" srcOrd="2" destOrd="0" presId="urn:microsoft.com/office/officeart/2005/8/layout/hProcess11"/>
    <dgm:cxn modelId="{29B67A17-82AC-4084-AD3F-073B59E2F083}" type="presParOf" srcId="{3C57FBDC-FDE6-4280-B511-821BB5072F0D}" destId="{5C17F957-455C-4D70-A016-B13C78861C3F}" srcOrd="0" destOrd="0" presId="urn:microsoft.com/office/officeart/2005/8/layout/hProcess11"/>
    <dgm:cxn modelId="{4D3848A4-57B5-49AB-B1FA-61A5E1781DE6}" type="presParOf" srcId="{3C57FBDC-FDE6-4280-B511-821BB5072F0D}" destId="{D9F9F87B-EFB5-41E5-BD23-0289C7BE6D0B}" srcOrd="1" destOrd="0" presId="urn:microsoft.com/office/officeart/2005/8/layout/hProcess11"/>
    <dgm:cxn modelId="{46CE702B-FE23-4BFC-8D4D-FA737318D91C}" type="presParOf" srcId="{3C57FBDC-FDE6-4280-B511-821BB5072F0D}" destId="{0080C04A-FFA9-4FEA-B57B-79C8E70B94FC}" srcOrd="2" destOrd="0" presId="urn:microsoft.com/office/officeart/2005/8/layout/hProcess11"/>
    <dgm:cxn modelId="{75B45258-03C0-4F21-B59F-DC958BB9C63D}" type="presParOf" srcId="{41138FE3-8783-4BDA-B2B4-2F167DED0E86}" destId="{403313DB-98ED-4B57-9335-6A89E1E1D70A}" srcOrd="3" destOrd="0" presId="urn:microsoft.com/office/officeart/2005/8/layout/hProcess11"/>
    <dgm:cxn modelId="{344566D4-4A2B-4D7B-80CC-63DDAA53111D}" type="presParOf" srcId="{41138FE3-8783-4BDA-B2B4-2F167DED0E86}" destId="{62C4F6F4-14C9-4132-A579-79EBF1A9353B}" srcOrd="4" destOrd="0" presId="urn:microsoft.com/office/officeart/2005/8/layout/hProcess11"/>
    <dgm:cxn modelId="{681FA860-4070-42EE-9F53-A253A0EFAFB3}" type="presParOf" srcId="{62C4F6F4-14C9-4132-A579-79EBF1A9353B}" destId="{502D7074-85EF-47B6-985C-5AF4B731E7F8}" srcOrd="0" destOrd="0" presId="urn:microsoft.com/office/officeart/2005/8/layout/hProcess11"/>
    <dgm:cxn modelId="{3D4DB28F-9EDC-4592-9D80-B365935066A6}" type="presParOf" srcId="{62C4F6F4-14C9-4132-A579-79EBF1A9353B}" destId="{732FB55C-7958-4C84-970A-7BF37BC92535}" srcOrd="1" destOrd="0" presId="urn:microsoft.com/office/officeart/2005/8/layout/hProcess11"/>
    <dgm:cxn modelId="{BF42C777-412D-4A67-BBC0-169932FE9E5E}" type="presParOf" srcId="{62C4F6F4-14C9-4132-A579-79EBF1A9353B}" destId="{F90FC35E-84DA-4754-80A7-4138547CB845}" srcOrd="2" destOrd="0" presId="urn:microsoft.com/office/officeart/2005/8/layout/hProcess11"/>
    <dgm:cxn modelId="{6D8E964F-F3D7-401B-9A73-4AADF4B942B7}" type="presParOf" srcId="{41138FE3-8783-4BDA-B2B4-2F167DED0E86}" destId="{24741B6D-8563-466D-9B18-B01CA8146850}" srcOrd="5" destOrd="0" presId="urn:microsoft.com/office/officeart/2005/8/layout/hProcess11"/>
    <dgm:cxn modelId="{2197BC87-D001-4A25-B6C1-BFF38D2080E3}" type="presParOf" srcId="{41138FE3-8783-4BDA-B2B4-2F167DED0E86}" destId="{C7AF443B-2363-4256-BB72-3E1E6C50AD38}" srcOrd="6" destOrd="0" presId="urn:microsoft.com/office/officeart/2005/8/layout/hProcess11"/>
    <dgm:cxn modelId="{C655E036-3EF6-4550-8CB3-CF6A5B0EFD92}" type="presParOf" srcId="{C7AF443B-2363-4256-BB72-3E1E6C50AD38}" destId="{EBE9094C-BC41-4DAF-B30C-87BCB8EFA9EE}" srcOrd="0" destOrd="0" presId="urn:microsoft.com/office/officeart/2005/8/layout/hProcess11"/>
    <dgm:cxn modelId="{974BD723-F9C2-4D28-9E55-64C2F94EE1B7}" type="presParOf" srcId="{C7AF443B-2363-4256-BB72-3E1E6C50AD38}" destId="{5B6AC686-B037-457B-AE1A-3EFA72DED35C}" srcOrd="1" destOrd="0" presId="urn:microsoft.com/office/officeart/2005/8/layout/hProcess11"/>
    <dgm:cxn modelId="{F0EC7F60-0804-4FE5-AFD2-E26A0167D035}" type="presParOf" srcId="{C7AF443B-2363-4256-BB72-3E1E6C50AD38}" destId="{3D00D454-9894-4A0F-B08A-A53CBA340790}" srcOrd="2" destOrd="0" presId="urn:microsoft.com/office/officeart/2005/8/layout/hProcess11"/>
    <dgm:cxn modelId="{1722BC5C-83EE-4273-BD67-6FF856535B0A}" type="presParOf" srcId="{41138FE3-8783-4BDA-B2B4-2F167DED0E86}" destId="{CF4B49E1-5B9E-47B5-81A5-69D33E8647F7}" srcOrd="7" destOrd="0" presId="urn:microsoft.com/office/officeart/2005/8/layout/hProcess11"/>
    <dgm:cxn modelId="{5416773D-EBC8-4238-B534-F0DABA06587B}" type="presParOf" srcId="{41138FE3-8783-4BDA-B2B4-2F167DED0E86}" destId="{1D80915F-5034-41D3-98A2-E297F21D851F}" srcOrd="8" destOrd="0" presId="urn:microsoft.com/office/officeart/2005/8/layout/hProcess11"/>
    <dgm:cxn modelId="{FC82C3E5-CC1D-49D0-A4D9-49B8C8157A69}" type="presParOf" srcId="{1D80915F-5034-41D3-98A2-E297F21D851F}" destId="{243125A9-DF02-4555-9C01-C42BECF04DA7}" srcOrd="0" destOrd="0" presId="urn:microsoft.com/office/officeart/2005/8/layout/hProcess11"/>
    <dgm:cxn modelId="{992B1020-2459-408D-BCD4-D183FE1E32FA}" type="presParOf" srcId="{1D80915F-5034-41D3-98A2-E297F21D851F}" destId="{2C16F446-C775-4058-9F75-06956173904F}" srcOrd="1" destOrd="0" presId="urn:microsoft.com/office/officeart/2005/8/layout/hProcess11"/>
    <dgm:cxn modelId="{BEC63B9B-DE32-4103-97E3-10074A33A970}" type="presParOf" srcId="{1D80915F-5034-41D3-98A2-E297F21D851F}" destId="{9658BE77-9F88-4287-9589-E7C5598AB5BF}" srcOrd="2" destOrd="0" presId="urn:microsoft.com/office/officeart/2005/8/layout/hProcess11"/>
    <dgm:cxn modelId="{F0250CAE-C446-49BA-AF83-8D4BE91E6331}" type="presParOf" srcId="{41138FE3-8783-4BDA-B2B4-2F167DED0E86}" destId="{37BE4095-AA0C-42C1-ABA1-65E9A3CA1BA6}" srcOrd="9" destOrd="0" presId="urn:microsoft.com/office/officeart/2005/8/layout/hProcess11"/>
    <dgm:cxn modelId="{4AA22646-8D30-4888-A534-9B80042454B8}" type="presParOf" srcId="{41138FE3-8783-4BDA-B2B4-2F167DED0E86}" destId="{9274DBA3-39EB-4321-9C93-F0340BDE6462}" srcOrd="10" destOrd="0" presId="urn:microsoft.com/office/officeart/2005/8/layout/hProcess11"/>
    <dgm:cxn modelId="{6A11893C-1CE1-4376-BAF9-45BE0C502954}" type="presParOf" srcId="{9274DBA3-39EB-4321-9C93-F0340BDE6462}" destId="{BB37DB76-DF63-458F-AEE1-9A3066C13973}" srcOrd="0" destOrd="0" presId="urn:microsoft.com/office/officeart/2005/8/layout/hProcess11"/>
    <dgm:cxn modelId="{F299F17B-6F25-4E30-9C56-0A7333210383}" type="presParOf" srcId="{9274DBA3-39EB-4321-9C93-F0340BDE6462}" destId="{32BE53EB-BC81-46BA-9014-FB0E89EFAF13}" srcOrd="1" destOrd="0" presId="urn:microsoft.com/office/officeart/2005/8/layout/hProcess11"/>
    <dgm:cxn modelId="{36A11215-52EC-4CDB-850E-30E2BC2EFFE9}" type="presParOf" srcId="{9274DBA3-39EB-4321-9C93-F0340BDE6462}" destId="{B9BB874A-FFCF-46A6-82E3-AE1ECCDC95BB}" srcOrd="2" destOrd="0" presId="urn:microsoft.com/office/officeart/2005/8/layout/hProcess11"/>
    <dgm:cxn modelId="{6056B1FC-531E-4D96-938D-00A9CE2D7150}" type="presParOf" srcId="{41138FE3-8783-4BDA-B2B4-2F167DED0E86}" destId="{31DB0CDD-2E13-4DDE-9EDB-1EC092CEA498}" srcOrd="11" destOrd="0" presId="urn:microsoft.com/office/officeart/2005/8/layout/hProcess11"/>
    <dgm:cxn modelId="{D6ED4737-99B1-4DE3-845D-398F906F613C}" type="presParOf" srcId="{41138FE3-8783-4BDA-B2B4-2F167DED0E86}" destId="{F7C42C31-5F5A-49E9-A91B-82250DA4AAFD}" srcOrd="12" destOrd="0" presId="urn:microsoft.com/office/officeart/2005/8/layout/hProcess11"/>
    <dgm:cxn modelId="{7A1250C2-BF44-4E03-B26B-172838EE42F0}" type="presParOf" srcId="{F7C42C31-5F5A-49E9-A91B-82250DA4AAFD}" destId="{300F20B7-C3A8-4938-B884-DCEABAC91E89}" srcOrd="0" destOrd="0" presId="urn:microsoft.com/office/officeart/2005/8/layout/hProcess11"/>
    <dgm:cxn modelId="{7B782A94-8891-4DF2-A48F-3EA3A753004B}" type="presParOf" srcId="{F7C42C31-5F5A-49E9-A91B-82250DA4AAFD}" destId="{89C99E79-61EF-4350-AA1A-12104EDFB9AE}" srcOrd="1" destOrd="0" presId="urn:microsoft.com/office/officeart/2005/8/layout/hProcess11"/>
    <dgm:cxn modelId="{1F95AFF0-7DFB-4159-9D63-FDBE44680562}" type="presParOf" srcId="{F7C42C31-5F5A-49E9-A91B-82250DA4AAFD}" destId="{7D987362-B595-44D7-A3F9-F4E5D925DCF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60BA0-2189-4EA3-91DE-655A12B3708F}">
      <dsp:nvSpPr>
        <dsp:cNvPr id="0" name=""/>
        <dsp:cNvSpPr/>
      </dsp:nvSpPr>
      <dsp:spPr>
        <a:xfrm>
          <a:off x="0" y="1428649"/>
          <a:ext cx="12192000" cy="190486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3ED46-D91F-4459-B6A2-ED05F435BA35}">
      <dsp:nvSpPr>
        <dsp:cNvPr id="0" name=""/>
        <dsp:cNvSpPr/>
      </dsp:nvSpPr>
      <dsp:spPr>
        <a:xfrm>
          <a:off x="3465" y="0"/>
          <a:ext cx="1495831" cy="190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i="1" kern="1200" dirty="0"/>
            <a:t>Maggio </a:t>
          </a:r>
          <a:endParaRPr lang="it-IT" sz="1400" i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ASSESSORATO</a:t>
          </a:r>
          <a:endParaRPr lang="it-IT" sz="1400" b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 Disposizioni per l’attivazione campagna 2025/2026</a:t>
          </a:r>
        </a:p>
      </dsp:txBody>
      <dsp:txXfrm>
        <a:off x="3465" y="0"/>
        <a:ext cx="1495831" cy="1904866"/>
      </dsp:txXfrm>
    </dsp:sp>
    <dsp:sp modelId="{91EA709E-1E5E-4447-8477-809A7B475681}">
      <dsp:nvSpPr>
        <dsp:cNvPr id="0" name=""/>
        <dsp:cNvSpPr/>
      </dsp:nvSpPr>
      <dsp:spPr>
        <a:xfrm>
          <a:off x="513273" y="2142974"/>
          <a:ext cx="476216" cy="4762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7F957-455C-4D70-A016-B13C78861C3F}">
      <dsp:nvSpPr>
        <dsp:cNvPr id="0" name=""/>
        <dsp:cNvSpPr/>
      </dsp:nvSpPr>
      <dsp:spPr>
        <a:xfrm>
          <a:off x="1568412" y="2857299"/>
          <a:ext cx="1382315" cy="190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i="1" kern="1200" dirty="0"/>
            <a:t>Giugno </a:t>
          </a:r>
          <a:endParaRPr lang="it-IT" sz="1400" i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ALISA </a:t>
          </a:r>
          <a:endParaRPr lang="it-IT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Trasmissione a SUAR fabbisogni degli enti del SSR </a:t>
          </a:r>
        </a:p>
      </dsp:txBody>
      <dsp:txXfrm>
        <a:off x="1568412" y="2857299"/>
        <a:ext cx="1382315" cy="1904866"/>
      </dsp:txXfrm>
    </dsp:sp>
    <dsp:sp modelId="{D9F9F87B-EFB5-41E5-BD23-0289C7BE6D0B}">
      <dsp:nvSpPr>
        <dsp:cNvPr id="0" name=""/>
        <dsp:cNvSpPr/>
      </dsp:nvSpPr>
      <dsp:spPr>
        <a:xfrm>
          <a:off x="2021969" y="2143481"/>
          <a:ext cx="475202" cy="47520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lt1">
            <a:hueOff val="0"/>
            <a:satOff val="0"/>
            <a:lumOff val="0"/>
            <a:alphaOff val="0"/>
          </a:schemeClr>
        </a:lnRef>
        <a:fillRef idx="1">
          <a:scrgbClr r="0" g="0" b="0"/>
        </a:fillRef>
        <a:effectRef idx="0">
          <a:schemeClr val="accent1">
            <a:hueOff val="0"/>
            <a:satOff val="0"/>
            <a:lumOff val="0"/>
            <a:alphaOff val="0"/>
          </a:schemeClr>
        </a:effectRef>
        <a:fontRef idx="minor">
          <a:schemeClr val="lt1"/>
        </a:fontRef>
      </dsp:style>
    </dsp:sp>
    <dsp:sp modelId="{502D7074-85EF-47B6-985C-5AF4B731E7F8}">
      <dsp:nvSpPr>
        <dsp:cNvPr id="0" name=""/>
        <dsp:cNvSpPr/>
      </dsp:nvSpPr>
      <dsp:spPr>
        <a:xfrm>
          <a:off x="3019844" y="0"/>
          <a:ext cx="1382315" cy="190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i="1" kern="1200" dirty="0"/>
            <a:t>Luglio </a:t>
          </a:r>
          <a:endParaRPr lang="it-IT" sz="1400" i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Legge </a:t>
          </a:r>
          <a:r>
            <a:rPr lang="it-IT" sz="1400" b="1" kern="1200" dirty="0"/>
            <a:t>RL n. 10 del 11.07.2025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0" kern="1200" dirty="0"/>
            <a:t>Stanziamento dedicato</a:t>
          </a:r>
        </a:p>
      </dsp:txBody>
      <dsp:txXfrm>
        <a:off x="3019844" y="0"/>
        <a:ext cx="1382315" cy="1904866"/>
      </dsp:txXfrm>
    </dsp:sp>
    <dsp:sp modelId="{732FB55C-7958-4C84-970A-7BF37BC92535}">
      <dsp:nvSpPr>
        <dsp:cNvPr id="0" name=""/>
        <dsp:cNvSpPr/>
      </dsp:nvSpPr>
      <dsp:spPr>
        <a:xfrm>
          <a:off x="3472893" y="2142974"/>
          <a:ext cx="476216" cy="4762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9094C-BC41-4DAF-B30C-87BCB8EFA9EE}">
      <dsp:nvSpPr>
        <dsp:cNvPr id="0" name=""/>
        <dsp:cNvSpPr/>
      </dsp:nvSpPr>
      <dsp:spPr>
        <a:xfrm>
          <a:off x="4471275" y="2857299"/>
          <a:ext cx="1382315" cy="190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i="1" kern="1200" dirty="0" smtClean="0"/>
            <a:t>Agosto</a:t>
          </a:r>
          <a:endParaRPr lang="it-IT" sz="1400" i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SUAR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Decreto 5865/25 di aggiudicazione </a:t>
          </a:r>
          <a:r>
            <a:rPr lang="it-IT" sz="1400" kern="1200" dirty="0"/>
            <a:t>del medicinale</a:t>
          </a:r>
        </a:p>
      </dsp:txBody>
      <dsp:txXfrm>
        <a:off x="4471275" y="2857299"/>
        <a:ext cx="1382315" cy="1904866"/>
      </dsp:txXfrm>
    </dsp:sp>
    <dsp:sp modelId="{5B6AC686-B037-457B-AE1A-3EFA72DED35C}">
      <dsp:nvSpPr>
        <dsp:cNvPr id="0" name=""/>
        <dsp:cNvSpPr/>
      </dsp:nvSpPr>
      <dsp:spPr>
        <a:xfrm>
          <a:off x="4924325" y="2142974"/>
          <a:ext cx="476216" cy="4762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3125A9-DF02-4555-9C01-C42BECF04DA7}">
      <dsp:nvSpPr>
        <dsp:cNvPr id="0" name=""/>
        <dsp:cNvSpPr/>
      </dsp:nvSpPr>
      <dsp:spPr>
        <a:xfrm>
          <a:off x="5922707" y="0"/>
          <a:ext cx="1382315" cy="190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i="1" kern="1200" dirty="0"/>
            <a:t>15 </a:t>
          </a:r>
          <a:r>
            <a:rPr lang="it-IT" sz="1400" i="1" kern="1200" dirty="0" smtClean="0"/>
            <a:t>Settembre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i="1" kern="1200" dirty="0" smtClean="0"/>
            <a:t> </a:t>
          </a:r>
          <a:r>
            <a:rPr lang="it-IT" sz="1400" b="1" kern="1200" dirty="0" smtClean="0"/>
            <a:t>ASSESSORATO</a:t>
          </a:r>
          <a:endParaRPr lang="it-IT" sz="1400" b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Riunione con </a:t>
          </a:r>
          <a:r>
            <a:rPr lang="it-IT" sz="1400" i="1" kern="1200" dirty="0"/>
            <a:t>stakeholder </a:t>
          </a:r>
        </a:p>
      </dsp:txBody>
      <dsp:txXfrm>
        <a:off x="5922707" y="0"/>
        <a:ext cx="1382315" cy="1904866"/>
      </dsp:txXfrm>
    </dsp:sp>
    <dsp:sp modelId="{2C16F446-C775-4058-9F75-06956173904F}">
      <dsp:nvSpPr>
        <dsp:cNvPr id="0" name=""/>
        <dsp:cNvSpPr/>
      </dsp:nvSpPr>
      <dsp:spPr>
        <a:xfrm>
          <a:off x="6347409" y="2102417"/>
          <a:ext cx="532910" cy="55733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7DB76-DF63-458F-AEE1-9A3066C13973}">
      <dsp:nvSpPr>
        <dsp:cNvPr id="0" name=""/>
        <dsp:cNvSpPr/>
      </dsp:nvSpPr>
      <dsp:spPr>
        <a:xfrm>
          <a:off x="7374138" y="2857299"/>
          <a:ext cx="1382315" cy="190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i="1" kern="1200" dirty="0"/>
            <a:t>22 </a:t>
          </a:r>
          <a:r>
            <a:rPr lang="it-IT" sz="1400" i="1" kern="1200" dirty="0" smtClean="0"/>
            <a:t>Settembre</a:t>
          </a:r>
          <a:endParaRPr lang="it-IT" sz="1400" i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FARMACO</a:t>
          </a:r>
          <a:r>
            <a:rPr lang="it-IT" sz="1400" kern="1200" dirty="0"/>
            <a:t>            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Arrivo del Farmaco presso le farmacie degli enti </a:t>
          </a:r>
          <a:r>
            <a:rPr lang="it-IT" sz="1400" kern="1200" dirty="0" smtClean="0"/>
            <a:t>SSR </a:t>
          </a:r>
          <a:endParaRPr lang="it-IT" sz="1400" kern="1200" dirty="0"/>
        </a:p>
      </dsp:txBody>
      <dsp:txXfrm>
        <a:off x="7374138" y="2857299"/>
        <a:ext cx="1382315" cy="1904866"/>
      </dsp:txXfrm>
    </dsp:sp>
    <dsp:sp modelId="{32BE53EB-BC81-46BA-9014-FB0E89EFAF13}">
      <dsp:nvSpPr>
        <dsp:cNvPr id="0" name=""/>
        <dsp:cNvSpPr/>
      </dsp:nvSpPr>
      <dsp:spPr>
        <a:xfrm>
          <a:off x="7671308" y="1987094"/>
          <a:ext cx="787976" cy="787976"/>
        </a:xfrm>
        <a:prstGeom prst="ellips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0F20B7-C3A8-4938-B884-DCEABAC91E89}">
      <dsp:nvSpPr>
        <dsp:cNvPr id="0" name=""/>
        <dsp:cNvSpPr/>
      </dsp:nvSpPr>
      <dsp:spPr>
        <a:xfrm>
          <a:off x="8863708" y="0"/>
          <a:ext cx="2143764" cy="190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i="1" kern="1200" dirty="0"/>
            <a:t>1 Ottobre </a:t>
          </a:r>
          <a:endParaRPr lang="it-IT" sz="1600" i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AVVIO               campagna </a:t>
          </a:r>
          <a:r>
            <a:rPr lang="it-IT" sz="1800" b="1" kern="1200" dirty="0"/>
            <a:t>di immunizzazione</a:t>
          </a:r>
        </a:p>
      </dsp:txBody>
      <dsp:txXfrm>
        <a:off x="8863708" y="0"/>
        <a:ext cx="2143764" cy="1904866"/>
      </dsp:txXfrm>
    </dsp:sp>
    <dsp:sp modelId="{89C99E79-61EF-4350-AA1A-12104EDFB9AE}">
      <dsp:nvSpPr>
        <dsp:cNvPr id="0" name=""/>
        <dsp:cNvSpPr/>
      </dsp:nvSpPr>
      <dsp:spPr>
        <a:xfrm>
          <a:off x="9503251" y="1986882"/>
          <a:ext cx="788400" cy="788400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36F6A-2DF8-4550-8217-FF488F0B664A}" type="datetimeFigureOut">
              <a:rPr lang="it-IT" smtClean="0"/>
              <a:t>26/09/2025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4BADE-21F8-48DC-8264-E3957BDADE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51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Nel corso del </a:t>
            </a:r>
            <a:r>
              <a:rPr lang="it-IT" sz="1200" b="1" dirty="0" smtClean="0">
                <a:effectLst/>
                <a:latin typeface="+mj-lt"/>
                <a:ea typeface="+mj-ea"/>
                <a:cs typeface="+mj-cs"/>
                <a:sym typeface="Calibri"/>
              </a:rPr>
              <a:t>2024</a:t>
            </a: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 sono state somministrate complessivamente </a:t>
            </a:r>
            <a:r>
              <a:rPr lang="it-IT" sz="1200" b="1" dirty="0" smtClean="0">
                <a:effectLst/>
                <a:latin typeface="+mj-lt"/>
                <a:ea typeface="+mj-ea"/>
                <a:cs typeface="+mj-cs"/>
                <a:sym typeface="Calibri"/>
              </a:rPr>
              <a:t>4.900 dosi</a:t>
            </a: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, così distribuite:</a:t>
            </a:r>
            <a:r>
              <a:rPr lang="it-IT" sz="1200" b="1" dirty="0" smtClean="0">
                <a:effectLst/>
                <a:latin typeface="+mj-lt"/>
                <a:ea typeface="+mj-ea"/>
                <a:cs typeface="+mj-cs"/>
                <a:sym typeface="Calibri"/>
              </a:rPr>
              <a:t>51%</a:t>
            </a: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 nei </a:t>
            </a:r>
            <a:r>
              <a:rPr lang="it-IT" sz="1200" b="1" dirty="0" smtClean="0">
                <a:effectLst/>
                <a:latin typeface="+mj-lt"/>
                <a:ea typeface="+mj-ea"/>
                <a:cs typeface="+mj-cs"/>
                <a:sym typeface="Calibri"/>
              </a:rPr>
              <a:t>Punti nascita</a:t>
            </a: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 liguri,</a:t>
            </a:r>
            <a:r>
              <a:rPr lang="it-IT" sz="1200" b="1" dirty="0" smtClean="0">
                <a:effectLst/>
                <a:latin typeface="+mj-lt"/>
                <a:ea typeface="+mj-ea"/>
                <a:cs typeface="+mj-cs"/>
                <a:sym typeface="Calibri"/>
              </a:rPr>
              <a:t>35%</a:t>
            </a: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 tramite i </a:t>
            </a:r>
            <a:r>
              <a:rPr lang="it-IT" sz="1200" b="1" dirty="0" smtClean="0">
                <a:effectLst/>
                <a:latin typeface="+mj-lt"/>
                <a:ea typeface="+mj-ea"/>
                <a:cs typeface="+mj-cs"/>
                <a:sym typeface="Calibri"/>
              </a:rPr>
              <a:t>pediatri di libera scelta</a:t>
            </a: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,</a:t>
            </a:r>
            <a:r>
              <a:rPr lang="it-IT" sz="1200" b="1" dirty="0" smtClean="0">
                <a:effectLst/>
                <a:latin typeface="+mj-lt"/>
                <a:ea typeface="+mj-ea"/>
                <a:cs typeface="+mj-cs"/>
                <a:sym typeface="Calibri"/>
              </a:rPr>
              <a:t>14%</a:t>
            </a: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 negli </a:t>
            </a:r>
            <a:r>
              <a:rPr lang="it-IT" sz="1200" b="1" dirty="0" smtClean="0">
                <a:effectLst/>
                <a:latin typeface="+mj-lt"/>
                <a:ea typeface="+mj-ea"/>
                <a:cs typeface="+mj-cs"/>
                <a:sym typeface="Calibri"/>
              </a:rPr>
              <a:t>ambulatori di Igiene e Sanità Pubblica</a:t>
            </a: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. Grazie alla collaborazione tra ospedali, pediatri e servizi territoriali, la campagna ha raggiunto un’ampia copertura, garantendo protezione a migliaia di bambini.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 smtClean="0">
              <a:effectLst/>
              <a:latin typeface="+mj-lt"/>
              <a:ea typeface="+mj-ea"/>
              <a:cs typeface="+mj-cs"/>
              <a:sym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effectLst/>
                <a:latin typeface="+mj-lt"/>
                <a:ea typeface="+mj-ea"/>
                <a:cs typeface="+mj-cs"/>
                <a:sym typeface="Calibri"/>
              </a:rPr>
              <a:t>Dosi ordinate totali 5.450 NB la platea era da</a:t>
            </a:r>
            <a:r>
              <a:rPr lang="it-IT" sz="1200" baseline="0" dirty="0" smtClean="0">
                <a:effectLst/>
                <a:latin typeface="+mj-lt"/>
                <a:ea typeface="+mj-ea"/>
                <a:cs typeface="+mj-cs"/>
                <a:sym typeface="Calibri"/>
              </a:rPr>
              <a:t> 100 precedenti il 1° novembre fino al 31 marzo </a:t>
            </a:r>
            <a:endParaRPr lang="it-IT" sz="1200" dirty="0" smtClean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244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Fonte: nota </a:t>
            </a:r>
            <a:r>
              <a:rPr lang="it-IT" dirty="0" err="1"/>
              <a:t>alisa</a:t>
            </a:r>
            <a:r>
              <a:rPr lang="it-IT" dirty="0"/>
              <a:t> 7565/2025 della prevenzione e disegno di legge n. 12 del </a:t>
            </a:r>
            <a:r>
              <a:rPr lang="it-IT" dirty="0" smtClean="0"/>
              <a:t>18.06.2025. Risultati ottenuti nonostante la carenza a livello internazionale del medicinale: prodotto in quantità insufficiente dalla ditta produttrice che non si aspettava un tale interesse e risposta di adesione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9630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Time line per</a:t>
            </a:r>
            <a:r>
              <a:rPr lang="it-IT" baseline="0" dirty="0" smtClean="0"/>
              <a:t> condividere i punti salienti dell’attività svolta (tempistiche e sintesi delle attività) che hanno permesso di ottenere il risultato della partenza l’1 ottobre. Moltissimi attori coinvolti</a:t>
            </a:r>
          </a:p>
          <a:p>
            <a:r>
              <a:rPr lang="it-IT" baseline="0" dirty="0" smtClean="0"/>
              <a:t>1 ottobre </a:t>
            </a:r>
            <a:r>
              <a:rPr lang="it-IT" baseline="0" dirty="0" err="1" smtClean="0"/>
              <a:t>tempisitica</a:t>
            </a:r>
            <a:r>
              <a:rPr lang="it-IT" baseline="0" dirty="0" smtClean="0"/>
              <a:t> raccomandata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8696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i="1" u="sng" dirty="0" smtClean="0"/>
              <a:t>Ipotizzata adesione del 100% </a:t>
            </a:r>
            <a:r>
              <a:rPr lang="it-IT" sz="1200" i="1" dirty="0" smtClean="0"/>
              <a:t>alla campagna per assicurare la copertura di tutti i soggetti eleggibili</a:t>
            </a:r>
          </a:p>
          <a:p>
            <a:r>
              <a:rPr lang="it-IT" dirty="0" smtClean="0"/>
              <a:t>Fonte</a:t>
            </a:r>
            <a:r>
              <a:rPr lang="it-IT" dirty="0"/>
              <a:t>: nota </a:t>
            </a:r>
            <a:r>
              <a:rPr lang="it-IT" dirty="0" err="1"/>
              <a:t>alisa</a:t>
            </a:r>
            <a:r>
              <a:rPr lang="it-IT" dirty="0"/>
              <a:t> 12401/2025 di PF e prevenzione, e decreto di aggiudicazione 5865/2025 </a:t>
            </a:r>
          </a:p>
          <a:p>
            <a:r>
              <a:rPr lang="it-IT" sz="1200" b="1" i="0" dirty="0">
                <a:effectLst/>
                <a:latin typeface="+mj-lt"/>
                <a:ea typeface="+mj-ea"/>
                <a:cs typeface="+mj-cs"/>
                <a:sym typeface="Calibri"/>
              </a:rPr>
              <a:t>8.343</a:t>
            </a:r>
            <a:r>
              <a:rPr lang="it-IT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 nati in </a:t>
            </a:r>
            <a:r>
              <a:rPr lang="it-IT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liguria</a:t>
            </a:r>
            <a:r>
              <a:rPr lang="it-IT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nel 2023 https://www.istat.it/wp-content/uploads/2025/04/Censimento-permanente-popolazione_Anno-2023_Liguria.pdf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531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i="1" u="sng" dirty="0" smtClean="0"/>
              <a:t>Ipotizzata adesione del 100% </a:t>
            </a:r>
            <a:r>
              <a:rPr lang="it-IT" sz="1200" i="1" dirty="0" smtClean="0"/>
              <a:t>alla campagna per assicurare la copertura di tutti i soggetti eleggibili</a:t>
            </a:r>
          </a:p>
          <a:p>
            <a:r>
              <a:rPr lang="it-IT" dirty="0" smtClean="0"/>
              <a:t>Fonte</a:t>
            </a:r>
            <a:r>
              <a:rPr lang="it-IT" dirty="0"/>
              <a:t>: nota </a:t>
            </a:r>
            <a:r>
              <a:rPr lang="it-IT" dirty="0" err="1"/>
              <a:t>alisa</a:t>
            </a:r>
            <a:r>
              <a:rPr lang="it-IT" dirty="0"/>
              <a:t> 12401/2025 di PF e prevenzione, e decreto di aggiudicazione 5865/2025 </a:t>
            </a:r>
          </a:p>
          <a:p>
            <a:r>
              <a:rPr lang="it-IT" sz="1200" b="1" i="0" dirty="0">
                <a:effectLst/>
                <a:latin typeface="+mj-lt"/>
                <a:ea typeface="+mj-ea"/>
                <a:cs typeface="+mj-cs"/>
                <a:sym typeface="Calibri"/>
              </a:rPr>
              <a:t>8.343</a:t>
            </a:r>
            <a:r>
              <a:rPr lang="it-IT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 nati in </a:t>
            </a:r>
            <a:r>
              <a:rPr lang="it-IT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liguria</a:t>
            </a:r>
            <a:r>
              <a:rPr lang="it-IT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nel 2023 https://www.istat.it/wp-content/uploads/2025/04/Censimento-permanente-popolazione_Anno-2023_Liguria.pdf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073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907972" y="732343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C86265C-A43A-4A4F-9E24-FA8EE4D1DA1D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489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41134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3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it-IT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26415D1-3E8E-4854-BED4-1ECFF8633FF3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71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3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it-IT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902B23D5-0C66-4D59-966B-B9E342ADFA4A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09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808C06-6174-4A29-BB79-88AC14139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A33B8125-5B29-47BE-B67B-6405AA88483D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F4CC35-CCFC-46F1-BF25-AD2E0574C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7C8862-AFB6-40A5-97C0-5274D0352D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1A4DC7-42B5-47BB-ABBE-B3C4719BEB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32070" y="6217851"/>
            <a:ext cx="30553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71E6A-FA8F-4240-ACD1-54275894F24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43373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86D311-ED25-430A-8ACF-E19B21A38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D48A72-95E5-4CB8-9958-0AC3ABFA4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1FAD962-2B4C-4E9E-BFAA-6A58F291F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F4CC35-CCFC-46F1-BF25-AD2E0574C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7C8862-AFB6-40A5-97C0-5274D0352D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1A4DC7-42B5-47BB-ABBE-B3C4719BEB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32070" y="6217851"/>
            <a:ext cx="30553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7BA3B-1B8C-43B2-AFB6-D1481C17A1B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777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EE63EA28-31AD-2046-AA76-ADB87DD187C7}"/>
              </a:ext>
            </a:extLst>
          </p:cNvPr>
          <p:cNvSpPr/>
          <p:nvPr userDrawn="1"/>
        </p:nvSpPr>
        <p:spPr>
          <a:xfrm>
            <a:off x="0" y="-255639"/>
            <a:ext cx="12192000" cy="1415845"/>
          </a:xfrm>
          <a:prstGeom prst="rect">
            <a:avLst/>
          </a:prstGeom>
          <a:solidFill>
            <a:srgbClr val="395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4575" y="12870"/>
            <a:ext cx="10515600" cy="480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FF3F4A8-E8DB-53CE-0628-A6FA7DA378E4}"/>
              </a:ext>
            </a:extLst>
          </p:cNvPr>
          <p:cNvSpPr txBox="1"/>
          <p:nvPr userDrawn="1"/>
        </p:nvSpPr>
        <p:spPr>
          <a:xfrm>
            <a:off x="2500315" y="6461612"/>
            <a:ext cx="719137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333" b="1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Vietata la copia, la riproduzione e la diffusione con ogni mezzo senza il consenso scritto dell’autore.</a:t>
            </a:r>
            <a:endParaRPr lang="it-IT" sz="1333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001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1" r:id="rId3"/>
    <p:sldLayoutId id="2147483762" r:id="rId4"/>
    <p:sldLayoutId id="2147483764" r:id="rId5"/>
    <p:sldLayoutId id="2147483765" r:id="rId6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067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BFA974-8785-8792-0D10-09637FBA4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1664"/>
            <a:ext cx="9144000" cy="2387600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Conferenza Stampa</a:t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sz="4800" i="1" dirty="0">
                <a:solidFill>
                  <a:schemeClr val="tx1"/>
                </a:solidFill>
              </a:rPr>
              <a:t>Campagna di immunizzazione virus respiratorio sinciziale</a:t>
            </a:r>
            <a:endParaRPr lang="it-IT" i="1" dirty="0">
              <a:solidFill>
                <a:schemeClr val="tx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DF92B43-7DA8-A67C-D59D-D25BF31D10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01770"/>
            <a:ext cx="9144000" cy="1655763"/>
          </a:xfrm>
        </p:spPr>
        <p:txBody>
          <a:bodyPr/>
          <a:lstStyle/>
          <a:p>
            <a:r>
              <a:rPr lang="it-IT" dirty="0"/>
              <a:t>26 Settembre 2025</a:t>
            </a:r>
          </a:p>
          <a:p>
            <a:endParaRPr lang="it-IT" dirty="0"/>
          </a:p>
          <a:p>
            <a:r>
              <a:rPr lang="it-IT" dirty="0"/>
              <a:t>Genova</a:t>
            </a:r>
          </a:p>
        </p:txBody>
      </p:sp>
    </p:spTree>
    <p:extLst>
      <p:ext uri="{BB962C8B-B14F-4D97-AF65-F5344CB8AC3E}">
        <p14:creationId xmlns:p14="http://schemas.microsoft.com/office/powerpoint/2010/main" val="1893591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1">
            <a:extLst>
              <a:ext uri="{FF2B5EF4-FFF2-40B4-BE49-F238E27FC236}">
                <a16:creationId xmlns:a16="http://schemas.microsoft.com/office/drawing/2014/main" id="{CA00B6FD-B091-4FF3-7086-153CDE8AC714}"/>
              </a:ext>
            </a:extLst>
          </p:cNvPr>
          <p:cNvSpPr txBox="1">
            <a:spLocks/>
          </p:cNvSpPr>
          <p:nvPr/>
        </p:nvSpPr>
        <p:spPr>
          <a:xfrm>
            <a:off x="537289" y="0"/>
            <a:ext cx="11359536" cy="10836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3600" b="1" dirty="0" smtClean="0">
                <a:solidFill>
                  <a:schemeClr val="bg1"/>
                </a:solidFill>
              </a:rPr>
              <a:t>Campagna </a:t>
            </a:r>
            <a:r>
              <a:rPr lang="it-IT" sz="3600" b="1" dirty="0">
                <a:solidFill>
                  <a:schemeClr val="bg1"/>
                </a:solidFill>
              </a:rPr>
              <a:t>di Immunizzazione 2024/2025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3600" b="1" dirty="0" smtClean="0">
                <a:solidFill>
                  <a:schemeClr val="bg1"/>
                </a:solidFill>
              </a:rPr>
              <a:t> virus respiratorio sinciziale</a:t>
            </a:r>
            <a:endParaRPr lang="it-IT" sz="3600" b="1" dirty="0">
              <a:solidFill>
                <a:schemeClr val="bg1"/>
              </a:solidFill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1884947" y="1354282"/>
            <a:ext cx="11386687" cy="1657092"/>
            <a:chOff x="1241658" y="1411544"/>
            <a:chExt cx="11386687" cy="1657092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6DA2A759-6473-6761-B13D-DB18097E1E7F}"/>
                </a:ext>
              </a:extLst>
            </p:cNvPr>
            <p:cNvSpPr txBox="1"/>
            <p:nvPr/>
          </p:nvSpPr>
          <p:spPr>
            <a:xfrm>
              <a:off x="1771328" y="1483695"/>
              <a:ext cx="1072174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b="1" dirty="0"/>
                <a:t>&gt;80% </a:t>
              </a:r>
              <a:r>
                <a:rPr lang="it-IT" sz="2400" dirty="0"/>
                <a:t>media </a:t>
              </a:r>
              <a:r>
                <a:rPr lang="it-IT" sz="2400" b="1" dirty="0"/>
                <a:t>adesione</a:t>
              </a:r>
              <a:r>
                <a:rPr lang="it-IT" sz="2400" dirty="0"/>
                <a:t> bambini nati nel periodo di offerta</a:t>
              </a:r>
              <a:r>
                <a:rPr lang="it-IT" dirty="0"/>
                <a:t> </a:t>
              </a:r>
              <a:br>
                <a:rPr lang="it-IT" dirty="0"/>
              </a:br>
              <a:r>
                <a:rPr lang="it-IT" sz="1400" i="1" dirty="0"/>
                <a:t>(</a:t>
              </a:r>
              <a:r>
                <a:rPr lang="it-IT" sz="1400" dirty="0"/>
                <a:t>100 giorni precedenti al 1° novembre 2024 e il 31 marzo 2025,</a:t>
              </a:r>
              <a:r>
                <a:rPr lang="it-IT" sz="1400" i="1" dirty="0"/>
                <a:t> Intesa Stato regioni n. 188 del 17 ottobre 2024)</a:t>
              </a:r>
              <a:endParaRPr lang="it-IT" i="1" dirty="0">
                <a:solidFill>
                  <a:srgbClr val="FF0000"/>
                </a:solidFill>
              </a:endParaRP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C21CF504-5537-02C4-E930-6E09ACBCBD33}"/>
                </a:ext>
              </a:extLst>
            </p:cNvPr>
            <p:cNvSpPr txBox="1"/>
            <p:nvPr/>
          </p:nvSpPr>
          <p:spPr>
            <a:xfrm>
              <a:off x="1692320" y="2422305"/>
              <a:ext cx="109360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b="1" dirty="0"/>
                <a:t>&gt;95% </a:t>
              </a:r>
              <a:r>
                <a:rPr lang="it-IT" sz="2400" b="1" dirty="0"/>
                <a:t>copertura</a:t>
              </a:r>
              <a:r>
                <a:rPr lang="it-IT" sz="2400" dirty="0"/>
                <a:t> nati di dicembre</a:t>
              </a:r>
              <a:endParaRPr lang="it-IT" i="1" dirty="0"/>
            </a:p>
          </p:txBody>
        </p:sp>
        <p:sp>
          <p:nvSpPr>
            <p:cNvPr id="2" name="Rettangolo 1"/>
            <p:cNvSpPr/>
            <p:nvPr/>
          </p:nvSpPr>
          <p:spPr>
            <a:xfrm>
              <a:off x="1241658" y="1411544"/>
              <a:ext cx="9057373" cy="1657092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" name="Freccia in giù 2"/>
          <p:cNvSpPr/>
          <p:nvPr/>
        </p:nvSpPr>
        <p:spPr>
          <a:xfrm>
            <a:off x="5504478" y="3258096"/>
            <a:ext cx="1183044" cy="9529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/>
          <p:cNvGrpSpPr/>
          <p:nvPr/>
        </p:nvGrpSpPr>
        <p:grpSpPr>
          <a:xfrm>
            <a:off x="416231" y="4457720"/>
            <a:ext cx="11359537" cy="1818844"/>
            <a:chOff x="389708" y="4457720"/>
            <a:chExt cx="11359537" cy="1818844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962F986A-002D-E437-DF01-0FA4776EB501}"/>
                </a:ext>
              </a:extLst>
            </p:cNvPr>
            <p:cNvSpPr txBox="1"/>
            <p:nvPr/>
          </p:nvSpPr>
          <p:spPr>
            <a:xfrm>
              <a:off x="537289" y="4505368"/>
              <a:ext cx="1116597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b="1" dirty="0"/>
                <a:t>-88% </a:t>
              </a:r>
              <a:r>
                <a:rPr lang="it-IT" sz="2400" b="1" dirty="0"/>
                <a:t>ospedalizzazioni</a:t>
              </a:r>
              <a:r>
                <a:rPr lang="it-IT" sz="2400" dirty="0"/>
                <a:t> bambini </a:t>
              </a:r>
              <a:r>
                <a:rPr lang="it-IT" sz="2400" b="1" dirty="0"/>
                <a:t>0-1 mese </a:t>
              </a:r>
              <a:r>
                <a:rPr lang="it-IT" sz="2400" dirty="0"/>
                <a:t>rispetto alla media delle precedenti stagioni </a:t>
              </a:r>
              <a:r>
                <a:rPr lang="it-IT" sz="1400" i="1" dirty="0"/>
                <a:t>(dicembre 2024)</a:t>
              </a: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B2310303-DDE1-D362-2BBF-8BCFAAC02596}"/>
                </a:ext>
              </a:extLst>
            </p:cNvPr>
            <p:cNvSpPr txBox="1"/>
            <p:nvPr/>
          </p:nvSpPr>
          <p:spPr>
            <a:xfrm>
              <a:off x="537289" y="5414790"/>
              <a:ext cx="1106437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b="1" dirty="0"/>
                <a:t>-48% </a:t>
              </a:r>
              <a:r>
                <a:rPr lang="it-IT" sz="2400" b="1" dirty="0"/>
                <a:t>ospedalizzazioni</a:t>
              </a:r>
              <a:r>
                <a:rPr lang="it-IT" sz="2400" dirty="0"/>
                <a:t> bambini </a:t>
              </a:r>
              <a:r>
                <a:rPr lang="it-IT" sz="2400" b="1" dirty="0"/>
                <a:t>0-6 mesi </a:t>
              </a:r>
              <a:r>
                <a:rPr lang="it-IT" sz="2400" dirty="0"/>
                <a:t>rispetto alla media delle precedenti stagioni </a:t>
              </a:r>
              <a:r>
                <a:rPr lang="it-IT" sz="1400" i="1" dirty="0"/>
                <a:t>(dicembre 2024)</a:t>
              </a:r>
            </a:p>
          </p:txBody>
        </p:sp>
        <p:sp>
          <p:nvSpPr>
            <p:cNvPr id="10" name="Rettangolo 9"/>
            <p:cNvSpPr/>
            <p:nvPr/>
          </p:nvSpPr>
          <p:spPr>
            <a:xfrm>
              <a:off x="389708" y="4457720"/>
              <a:ext cx="11359537" cy="1818844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089681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Segnaposto contenuto 2">
            <a:extLst>
              <a:ext uri="{FF2B5EF4-FFF2-40B4-BE49-F238E27FC236}">
                <a16:creationId xmlns:a16="http://schemas.microsoft.com/office/drawing/2014/main" id="{1D06F4A8-3E2D-98A1-82FD-C937FCF76C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706287"/>
              </p:ext>
            </p:extLst>
          </p:nvPr>
        </p:nvGraphicFramePr>
        <p:xfrm>
          <a:off x="0" y="1690871"/>
          <a:ext cx="12192000" cy="4762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A905DD38-037B-79FF-3FAF-F2F125668B22}"/>
              </a:ext>
            </a:extLst>
          </p:cNvPr>
          <p:cNvSpPr txBox="1"/>
          <p:nvPr/>
        </p:nvSpPr>
        <p:spPr>
          <a:xfrm>
            <a:off x="4142581" y="1144826"/>
            <a:ext cx="39068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i="1" dirty="0"/>
              <a:t>TIME </a:t>
            </a:r>
            <a:r>
              <a:rPr lang="it-IT" sz="4400" i="1" dirty="0" smtClean="0"/>
              <a:t>LINE 2025 </a:t>
            </a:r>
            <a:endParaRPr lang="it-IT" sz="4400" i="1" dirty="0"/>
          </a:p>
        </p:txBody>
      </p:sp>
      <p:sp>
        <p:nvSpPr>
          <p:cNvPr id="5" name="Segnaposto contenuto 1">
            <a:extLst>
              <a:ext uri="{FF2B5EF4-FFF2-40B4-BE49-F238E27FC236}">
                <a16:creationId xmlns:a16="http://schemas.microsoft.com/office/drawing/2014/main" id="{CA00B6FD-B091-4FF3-7086-153CDE8AC714}"/>
              </a:ext>
            </a:extLst>
          </p:cNvPr>
          <p:cNvSpPr txBox="1">
            <a:spLocks/>
          </p:cNvSpPr>
          <p:nvPr/>
        </p:nvSpPr>
        <p:spPr>
          <a:xfrm>
            <a:off x="537289" y="0"/>
            <a:ext cx="11359536" cy="10836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3600" b="1" dirty="0" smtClean="0">
                <a:solidFill>
                  <a:schemeClr val="bg1"/>
                </a:solidFill>
              </a:rPr>
              <a:t>Campagna </a:t>
            </a:r>
            <a:r>
              <a:rPr lang="it-IT" sz="3600" b="1" dirty="0">
                <a:solidFill>
                  <a:schemeClr val="bg1"/>
                </a:solidFill>
              </a:rPr>
              <a:t>di Immunizzazione </a:t>
            </a:r>
            <a:r>
              <a:rPr lang="it-IT" sz="3600" b="1" dirty="0" smtClean="0">
                <a:solidFill>
                  <a:schemeClr val="bg1"/>
                </a:solidFill>
              </a:rPr>
              <a:t>2025/2026</a:t>
            </a:r>
            <a:endParaRPr lang="it-IT" sz="3600" b="1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3600" b="1" dirty="0" smtClean="0">
                <a:solidFill>
                  <a:schemeClr val="bg1"/>
                </a:solidFill>
              </a:rPr>
              <a:t> virus respiratorio sinciziale</a:t>
            </a:r>
            <a:endParaRPr lang="it-IT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40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ccia circolare a destra 14"/>
          <p:cNvSpPr/>
          <p:nvPr/>
        </p:nvSpPr>
        <p:spPr>
          <a:xfrm>
            <a:off x="128854" y="4571803"/>
            <a:ext cx="5835868" cy="1620039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7F873C2-E5ED-0659-666F-FC36BF5107B8}"/>
              </a:ext>
            </a:extLst>
          </p:cNvPr>
          <p:cNvSpPr txBox="1"/>
          <p:nvPr/>
        </p:nvSpPr>
        <p:spPr>
          <a:xfrm>
            <a:off x="419100" y="6434279"/>
            <a:ext cx="113538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sz="1600" i="1" dirty="0"/>
          </a:p>
        </p:txBody>
      </p:sp>
      <p:sp>
        <p:nvSpPr>
          <p:cNvPr id="25" name="Freccia circolare a sinistra 24"/>
          <p:cNvSpPr/>
          <p:nvPr/>
        </p:nvSpPr>
        <p:spPr>
          <a:xfrm>
            <a:off x="6116454" y="3347950"/>
            <a:ext cx="5682262" cy="1672761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4" name="Freccia circolare a destra 23"/>
          <p:cNvSpPr/>
          <p:nvPr/>
        </p:nvSpPr>
        <p:spPr>
          <a:xfrm>
            <a:off x="83669" y="2104954"/>
            <a:ext cx="5835868" cy="1620039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2" name="Freccia circolare a sinistra 21"/>
          <p:cNvSpPr/>
          <p:nvPr/>
        </p:nvSpPr>
        <p:spPr>
          <a:xfrm>
            <a:off x="7205484" y="1445960"/>
            <a:ext cx="2749993" cy="1317989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B349E90-689F-F14F-86C3-DE75EC18A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0748" y="4710858"/>
            <a:ext cx="3861336" cy="11509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it-IT" sz="1400" b="1" dirty="0"/>
          </a:p>
          <a:p>
            <a:pPr marL="0" indent="0">
              <a:buNone/>
            </a:pPr>
            <a:r>
              <a:rPr lang="it-IT" sz="1800" b="1" dirty="0" smtClean="0"/>
              <a:t> </a:t>
            </a:r>
            <a:endParaRPr lang="it-IT" sz="1800" b="1" dirty="0"/>
          </a:p>
          <a:p>
            <a:pPr marL="0" indent="0">
              <a:buNone/>
            </a:pPr>
            <a:endParaRPr lang="it-IT" sz="1800" b="1" dirty="0"/>
          </a:p>
        </p:txBody>
      </p:sp>
      <p:sp>
        <p:nvSpPr>
          <p:cNvPr id="11" name="Segnaposto contenuto 1">
            <a:extLst>
              <a:ext uri="{FF2B5EF4-FFF2-40B4-BE49-F238E27FC236}">
                <a16:creationId xmlns:a16="http://schemas.microsoft.com/office/drawing/2014/main" id="{CA00B6FD-B091-4FF3-7086-153CDE8AC714}"/>
              </a:ext>
            </a:extLst>
          </p:cNvPr>
          <p:cNvSpPr txBox="1">
            <a:spLocks/>
          </p:cNvSpPr>
          <p:nvPr/>
        </p:nvSpPr>
        <p:spPr>
          <a:xfrm>
            <a:off x="537289" y="0"/>
            <a:ext cx="11359536" cy="10836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3600" b="1" dirty="0" smtClean="0">
                <a:solidFill>
                  <a:schemeClr val="bg1"/>
                </a:solidFill>
              </a:rPr>
              <a:t>Campagna </a:t>
            </a:r>
            <a:r>
              <a:rPr lang="it-IT" sz="3600" b="1" dirty="0">
                <a:solidFill>
                  <a:schemeClr val="bg1"/>
                </a:solidFill>
              </a:rPr>
              <a:t>di Immunizzazione </a:t>
            </a:r>
            <a:r>
              <a:rPr lang="it-IT" sz="3600" b="1" dirty="0" smtClean="0">
                <a:solidFill>
                  <a:schemeClr val="bg1"/>
                </a:solidFill>
              </a:rPr>
              <a:t>2025/2026</a:t>
            </a:r>
            <a:endParaRPr lang="it-IT" sz="3600" b="1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3600" b="1" dirty="0" smtClean="0">
                <a:solidFill>
                  <a:schemeClr val="bg1"/>
                </a:solidFill>
              </a:rPr>
              <a:t> virus respiratorio sinciziale</a:t>
            </a:r>
            <a:endParaRPr lang="it-IT" sz="3600" b="1" dirty="0">
              <a:solidFill>
                <a:schemeClr val="bg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217057" y="5470605"/>
            <a:ext cx="2950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/>
              <a:t>La SQUADRA!!</a:t>
            </a:r>
            <a:endParaRPr lang="it-IT" sz="36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640385" y="1260571"/>
            <a:ext cx="2648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LA FORMULA: </a:t>
            </a:r>
            <a:endParaRPr lang="it-IT" sz="32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643633" y="1972498"/>
            <a:ext cx="456185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u="sng" dirty="0" smtClean="0"/>
              <a:t>COPERTURA ECONOMICA</a:t>
            </a:r>
          </a:p>
          <a:p>
            <a:pPr algn="ctr"/>
            <a:r>
              <a:rPr lang="it-IT" sz="2000" dirty="0" smtClean="0"/>
              <a:t>Stanziamento </a:t>
            </a:r>
            <a:r>
              <a:rPr lang="it-IT" sz="2000" dirty="0"/>
              <a:t>dedicato</a:t>
            </a:r>
            <a:r>
              <a:rPr lang="it-IT" sz="2000" b="1" dirty="0"/>
              <a:t> 1.840.000 </a:t>
            </a:r>
            <a:r>
              <a:rPr lang="it-IT" sz="2000" dirty="0"/>
              <a:t>di </a:t>
            </a:r>
            <a:r>
              <a:rPr lang="it-IT" sz="2000" dirty="0" smtClean="0"/>
              <a:t>euro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5964722" y="2858373"/>
            <a:ext cx="341028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u="sng" dirty="0" smtClean="0"/>
              <a:t>DOSI</a:t>
            </a:r>
          </a:p>
          <a:p>
            <a:pPr algn="ctr"/>
            <a:r>
              <a:rPr lang="it-IT" sz="2000" b="1" dirty="0" smtClean="0"/>
              <a:t>8.000  </a:t>
            </a:r>
            <a:r>
              <a:rPr lang="it-IT" sz="2000" b="1" dirty="0"/>
              <a:t>DOSI </a:t>
            </a:r>
            <a:r>
              <a:rPr lang="it-IT" sz="2000" b="1" dirty="0" err="1"/>
              <a:t>Nirsevimab</a:t>
            </a:r>
            <a:endParaRPr lang="it-IT" sz="2000" b="1" dirty="0"/>
          </a:p>
          <a:p>
            <a:pPr algn="ctr"/>
            <a:r>
              <a:rPr lang="it-IT" sz="2000" b="1" dirty="0"/>
              <a:t>Circa 8.000 nati </a:t>
            </a:r>
            <a:r>
              <a:rPr lang="it-IT" sz="2000" b="1" dirty="0" smtClean="0"/>
              <a:t>anno/RL</a:t>
            </a:r>
            <a:endParaRPr lang="it-IT" sz="14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580364" y="4184330"/>
            <a:ext cx="35360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u="sng" dirty="0" smtClean="0"/>
              <a:t>CAPILLARITÀ DELL’OFFERTA</a:t>
            </a:r>
          </a:p>
          <a:p>
            <a:pPr algn="ctr"/>
            <a:r>
              <a:rPr lang="it-IT" sz="2000" dirty="0" smtClean="0"/>
              <a:t>Punti di somministrazione</a:t>
            </a:r>
          </a:p>
          <a:p>
            <a:pPr algn="ctr"/>
            <a:r>
              <a:rPr lang="it-IT" sz="2000" dirty="0"/>
              <a:t>c</a:t>
            </a:r>
            <a:r>
              <a:rPr lang="it-IT" sz="2000" dirty="0" smtClean="0"/>
              <a:t>irca 140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5449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A7F873C2-E5ED-0659-666F-FC36BF5107B8}"/>
              </a:ext>
            </a:extLst>
          </p:cNvPr>
          <p:cNvSpPr txBox="1"/>
          <p:nvPr/>
        </p:nvSpPr>
        <p:spPr>
          <a:xfrm>
            <a:off x="419100" y="6434279"/>
            <a:ext cx="113538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sz="1600" i="1" dirty="0"/>
          </a:p>
        </p:txBody>
      </p:sp>
      <p:pic>
        <p:nvPicPr>
          <p:cNvPr id="16" name="Picture 2" descr="un unico disegno a linea continua di membri del team aziendale maschile e  femminile unire 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467" y="4458037"/>
            <a:ext cx="3389271" cy="245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ccia circolare a destra 14"/>
          <p:cNvSpPr/>
          <p:nvPr/>
        </p:nvSpPr>
        <p:spPr>
          <a:xfrm>
            <a:off x="128854" y="4571803"/>
            <a:ext cx="5835868" cy="1620039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5" name="Freccia circolare a sinistra 24"/>
          <p:cNvSpPr/>
          <p:nvPr/>
        </p:nvSpPr>
        <p:spPr>
          <a:xfrm>
            <a:off x="6116454" y="3347950"/>
            <a:ext cx="5682262" cy="1672761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4" name="Freccia circolare a destra 23"/>
          <p:cNvSpPr/>
          <p:nvPr/>
        </p:nvSpPr>
        <p:spPr>
          <a:xfrm>
            <a:off x="83669" y="2104954"/>
            <a:ext cx="5835868" cy="1620039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2" name="Freccia circolare a sinistra 21"/>
          <p:cNvSpPr/>
          <p:nvPr/>
        </p:nvSpPr>
        <p:spPr>
          <a:xfrm>
            <a:off x="7205484" y="1445960"/>
            <a:ext cx="2749993" cy="1317989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B349E90-689F-F14F-86C3-DE75EC18A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0748" y="4710858"/>
            <a:ext cx="3861336" cy="11509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it-IT" sz="1400" b="1" dirty="0"/>
          </a:p>
          <a:p>
            <a:pPr marL="0" indent="0">
              <a:buNone/>
            </a:pPr>
            <a:r>
              <a:rPr lang="it-IT" sz="1800" b="1" dirty="0" smtClean="0"/>
              <a:t> </a:t>
            </a:r>
            <a:endParaRPr lang="it-IT" sz="1800" b="1" dirty="0"/>
          </a:p>
          <a:p>
            <a:pPr marL="0" indent="0">
              <a:buNone/>
            </a:pPr>
            <a:endParaRPr lang="it-IT" sz="1800" b="1" dirty="0"/>
          </a:p>
        </p:txBody>
      </p:sp>
      <p:sp>
        <p:nvSpPr>
          <p:cNvPr id="11" name="Segnaposto contenuto 1">
            <a:extLst>
              <a:ext uri="{FF2B5EF4-FFF2-40B4-BE49-F238E27FC236}">
                <a16:creationId xmlns:a16="http://schemas.microsoft.com/office/drawing/2014/main" id="{CA00B6FD-B091-4FF3-7086-153CDE8AC714}"/>
              </a:ext>
            </a:extLst>
          </p:cNvPr>
          <p:cNvSpPr txBox="1">
            <a:spLocks/>
          </p:cNvSpPr>
          <p:nvPr/>
        </p:nvSpPr>
        <p:spPr>
          <a:xfrm>
            <a:off x="537289" y="0"/>
            <a:ext cx="11359536" cy="10836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3600" b="1" dirty="0" smtClean="0">
                <a:solidFill>
                  <a:schemeClr val="bg1"/>
                </a:solidFill>
              </a:rPr>
              <a:t>Campagna </a:t>
            </a:r>
            <a:r>
              <a:rPr lang="it-IT" sz="3600" b="1" dirty="0">
                <a:solidFill>
                  <a:schemeClr val="bg1"/>
                </a:solidFill>
              </a:rPr>
              <a:t>di Immunizzazione </a:t>
            </a:r>
            <a:r>
              <a:rPr lang="it-IT" sz="3600" b="1" dirty="0" smtClean="0">
                <a:solidFill>
                  <a:schemeClr val="bg1"/>
                </a:solidFill>
              </a:rPr>
              <a:t>2025/2026</a:t>
            </a:r>
            <a:endParaRPr lang="it-IT" sz="3600" b="1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3600" b="1" dirty="0" smtClean="0">
                <a:solidFill>
                  <a:schemeClr val="bg1"/>
                </a:solidFill>
              </a:rPr>
              <a:t> virus respiratorio sinciziale</a:t>
            </a:r>
            <a:endParaRPr lang="it-IT" sz="3600" b="1" dirty="0">
              <a:solidFill>
                <a:schemeClr val="bg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217057" y="5470605"/>
            <a:ext cx="2950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/>
              <a:t>La SQUADRA!!</a:t>
            </a:r>
            <a:endParaRPr lang="it-IT" sz="36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640385" y="1260571"/>
            <a:ext cx="2648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LA FORMULA: </a:t>
            </a:r>
            <a:endParaRPr lang="it-IT" sz="32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643633" y="1972498"/>
            <a:ext cx="456185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u="sng" dirty="0" smtClean="0"/>
              <a:t>COPERTURA ECONOMICA</a:t>
            </a:r>
          </a:p>
          <a:p>
            <a:pPr algn="ctr"/>
            <a:r>
              <a:rPr lang="it-IT" sz="2000" dirty="0" smtClean="0"/>
              <a:t>Stanziamento </a:t>
            </a:r>
            <a:r>
              <a:rPr lang="it-IT" sz="2000" dirty="0"/>
              <a:t>dedicato</a:t>
            </a:r>
            <a:r>
              <a:rPr lang="it-IT" sz="2000" b="1" dirty="0"/>
              <a:t> 1.840.000 </a:t>
            </a:r>
            <a:r>
              <a:rPr lang="it-IT" sz="2000" dirty="0"/>
              <a:t>di </a:t>
            </a:r>
            <a:r>
              <a:rPr lang="it-IT" sz="2000" dirty="0" smtClean="0"/>
              <a:t>euro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5964722" y="2858373"/>
            <a:ext cx="341028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u="sng" dirty="0" smtClean="0"/>
              <a:t>DOSI</a:t>
            </a:r>
          </a:p>
          <a:p>
            <a:pPr algn="ctr"/>
            <a:r>
              <a:rPr lang="it-IT" sz="2000" b="1" dirty="0" smtClean="0"/>
              <a:t>8.000  </a:t>
            </a:r>
            <a:r>
              <a:rPr lang="it-IT" sz="2000" b="1" dirty="0"/>
              <a:t>DOSI </a:t>
            </a:r>
            <a:r>
              <a:rPr lang="it-IT" sz="2000" b="1" dirty="0" err="1"/>
              <a:t>Nirsevimab</a:t>
            </a:r>
            <a:endParaRPr lang="it-IT" sz="2000" b="1" dirty="0"/>
          </a:p>
          <a:p>
            <a:pPr algn="ctr"/>
            <a:r>
              <a:rPr lang="it-IT" sz="2000" b="1" dirty="0"/>
              <a:t>Circa 8.000 nati </a:t>
            </a:r>
            <a:r>
              <a:rPr lang="it-IT" sz="2000" b="1" dirty="0" smtClean="0"/>
              <a:t>anno/RL</a:t>
            </a:r>
            <a:endParaRPr lang="it-IT" sz="14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580364" y="4184330"/>
            <a:ext cx="35360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u="sng" dirty="0" smtClean="0"/>
              <a:t>CAPILLARITÀ DELL’OFFERTA</a:t>
            </a:r>
          </a:p>
          <a:p>
            <a:pPr algn="ctr"/>
            <a:r>
              <a:rPr lang="it-IT" sz="2000" dirty="0" smtClean="0"/>
              <a:t>Punti di somministrazione</a:t>
            </a:r>
          </a:p>
          <a:p>
            <a:pPr algn="ctr"/>
            <a:r>
              <a:rPr lang="it-IT" sz="2000" dirty="0"/>
              <a:t>c</a:t>
            </a:r>
            <a:r>
              <a:rPr lang="it-IT" sz="2000" dirty="0" smtClean="0"/>
              <a:t>irca 140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07563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lo ppt alis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 ppt alisa" id="{FCB3653B-F05D-4CEA-BC35-B88B7CAF9325}" vid="{9994B5D2-D26E-4211-8578-FD0FBBDF2A3B}"/>
    </a:ext>
  </a:extLst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2506</TotalTime>
  <Words>489</Words>
  <Application>Microsoft Office PowerPoint</Application>
  <PresentationFormat>Widescreen</PresentationFormat>
  <Paragraphs>73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modello ppt alisa</vt:lpstr>
      <vt:lpstr>Conferenza Stampa   Campagna di immunizzazione virus respiratorio sinciziale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Rebesco Barbara</dc:creator>
  <cp:lastModifiedBy>Rebesco Barbara</cp:lastModifiedBy>
  <cp:revision>306</cp:revision>
  <cp:lastPrinted>2023-11-23T18:10:37Z</cp:lastPrinted>
  <dcterms:modified xsi:type="dcterms:W3CDTF">2025-09-26T08:01:12Z</dcterms:modified>
</cp:coreProperties>
</file>