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1" r:id="rId2"/>
    <p:sldId id="262" r:id="rId3"/>
    <p:sldId id="263" r:id="rId4"/>
    <p:sldId id="264" r:id="rId5"/>
    <p:sldId id="265" r:id="rId6"/>
    <p:sldId id="266" r:id="rId7"/>
  </p:sldIdLst>
  <p:sldSz cx="12192000" cy="6858000"/>
  <p:notesSz cx="6888163" cy="10018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  <p:cmAuthor id="2" name="Dolcino Michela" initials="MD" lastIdx="1" clrIdx="1">
    <p:extLst>
      <p:ext uri="{19B8F6BF-5375-455C-9EA6-DF929625EA0E}">
        <p15:presenceInfo xmlns:p15="http://schemas.microsoft.com/office/powerpoint/2012/main" userId="S::M.Dolcino@liguriadigitale.it::114b005d-9b03-4bb1-987c-b2a5932adba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F82"/>
    <a:srgbClr val="224475"/>
    <a:srgbClr val="EEF1F7"/>
    <a:srgbClr val="38526D"/>
    <a:srgbClr val="548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41" autoAdjust="0"/>
    <p:restoredTop sz="94674" autoAdjust="0"/>
  </p:normalViewPr>
  <p:slideViewPr>
    <p:cSldViewPr snapToGrid="0">
      <p:cViewPr varScale="1">
        <p:scale>
          <a:sx n="76" d="100"/>
          <a:sy n="76" d="100"/>
        </p:scale>
        <p:origin x="1224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400" tIns="46200" rIns="92400" bIns="4620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2400" tIns="46200" rIns="92400" bIns="46200" rtlCol="0"/>
          <a:lstStyle>
            <a:lvl1pPr algn="r">
              <a:defRPr sz="1200"/>
            </a:lvl1pPr>
          </a:lstStyle>
          <a:p>
            <a:fld id="{89F7DD81-58BB-49EE-989A-CC85738FC04E}" type="datetimeFigureOut">
              <a:rPr lang="it-IT" smtClean="0"/>
              <a:t>06/08/2025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0950"/>
            <a:ext cx="6011863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00" tIns="46200" rIns="92400" bIns="4620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2400" tIns="46200" rIns="92400" bIns="4620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400" tIns="46200" rIns="92400" bIns="4620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6040"/>
            <a:ext cx="2984871" cy="502675"/>
          </a:xfrm>
          <a:prstGeom prst="rect">
            <a:avLst/>
          </a:prstGeom>
        </p:spPr>
        <p:txBody>
          <a:bodyPr vert="horz" lIns="92400" tIns="46200" rIns="92400" bIns="46200" rtlCol="0" anchor="b"/>
          <a:lstStyle>
            <a:lvl1pPr algn="r">
              <a:defRPr sz="1200"/>
            </a:lvl1pPr>
          </a:lstStyle>
          <a:p>
            <a:fld id="{3CE8C758-48EE-49E2-B24E-786E6456E6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4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85659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934CFA06-0EA7-8614-11CB-01E41382E125}"/>
              </a:ext>
            </a:extLst>
          </p:cNvPr>
          <p:cNvSpPr/>
          <p:nvPr userDrawn="1"/>
        </p:nvSpPr>
        <p:spPr>
          <a:xfrm>
            <a:off x="0" y="-132565"/>
            <a:ext cx="12192000" cy="1683069"/>
          </a:xfrm>
          <a:prstGeom prst="rect">
            <a:avLst/>
          </a:prstGeom>
          <a:solidFill>
            <a:srgbClr val="145F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228630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CA2D5425-9C65-0249-85A9-06807BE451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556" y="6013173"/>
            <a:ext cx="1379870" cy="64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4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8526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8526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8526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8526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8526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9DEFB8FC-1552-294C-A4C9-AFE5559028E5}"/>
              </a:ext>
            </a:extLst>
          </p:cNvPr>
          <p:cNvSpPr/>
          <p:nvPr/>
        </p:nvSpPr>
        <p:spPr>
          <a:xfrm>
            <a:off x="0" y="-150606"/>
            <a:ext cx="12192000" cy="7342094"/>
          </a:xfrm>
          <a:prstGeom prst="rect">
            <a:avLst/>
          </a:prstGeom>
          <a:solidFill>
            <a:srgbClr val="145F8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DD1EB9D-0490-2D46-8D1B-53B17B6CE60F}"/>
              </a:ext>
            </a:extLst>
          </p:cNvPr>
          <p:cNvSpPr txBox="1"/>
          <p:nvPr/>
        </p:nvSpPr>
        <p:spPr>
          <a:xfrm>
            <a:off x="556349" y="1067399"/>
            <a:ext cx="110793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200" b="1" dirty="0">
                <a:solidFill>
                  <a:schemeClr val="bg1"/>
                </a:solidFill>
              </a:rPr>
              <a:t>Hai il dubbio di poter essere CELIACO?</a:t>
            </a:r>
          </a:p>
          <a:p>
            <a:pPr algn="ctr"/>
            <a:r>
              <a:rPr lang="it-IT" sz="4800" i="1" dirty="0">
                <a:solidFill>
                  <a:schemeClr val="bg1"/>
                </a:solidFill>
              </a:rPr>
              <a:t>06 agosto 2025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F4B46A0F-DBA5-8D4A-A9E0-5A608DA1F6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170" y="4515716"/>
            <a:ext cx="2727661" cy="127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398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463B0BB5-5ECE-2A40-8FDA-EACDADCF2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1894" y="3110935"/>
            <a:ext cx="7958328" cy="230582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it-IT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Rivolgiti al tuo medico di famiglia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it-IT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 al pediatra, se si tratta di un minore).</a:t>
            </a:r>
            <a:endParaRPr lang="it-IT" sz="4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B89F649-FBDE-3E43-9004-CD3BFA27DCD7}"/>
              </a:ext>
            </a:extLst>
          </p:cNvPr>
          <p:cNvSpPr txBox="1"/>
          <p:nvPr/>
        </p:nvSpPr>
        <p:spPr>
          <a:xfrm>
            <a:off x="1484555" y="161358"/>
            <a:ext cx="89933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200" dirty="0">
                <a:solidFill>
                  <a:schemeClr val="bg1"/>
                </a:solidFill>
              </a:rPr>
              <a:t>Ecco i passi da seguire</a:t>
            </a:r>
            <a:endParaRPr lang="it-IT" sz="4800" i="1" dirty="0">
              <a:solidFill>
                <a:schemeClr val="bg1"/>
              </a:solidFill>
            </a:endParaRPr>
          </a:p>
        </p:txBody>
      </p:sp>
      <p:pic>
        <p:nvPicPr>
          <p:cNvPr id="4" name="Immagine 3" descr="Immagine che contiene disegno, cartone animato, clipart, illustrazione&#10;&#10;Descrizione generata automaticamente">
            <a:extLst>
              <a:ext uri="{FF2B5EF4-FFF2-40B4-BE49-F238E27FC236}">
                <a16:creationId xmlns:a16="http://schemas.microsoft.com/office/drawing/2014/main" id="{7DEC1BDC-A1B9-38BB-DAE4-904065688EC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0" b="5277"/>
          <a:stretch/>
        </p:blipFill>
        <p:spPr>
          <a:xfrm>
            <a:off x="0" y="2786209"/>
            <a:ext cx="2596896" cy="407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641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1481D92-7DF3-2D5C-F193-D80ED6C60A3B}"/>
              </a:ext>
            </a:extLst>
          </p:cNvPr>
          <p:cNvSpPr txBox="1"/>
          <p:nvPr/>
        </p:nvSpPr>
        <p:spPr>
          <a:xfrm>
            <a:off x="1484555" y="161358"/>
            <a:ext cx="89933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200" dirty="0">
                <a:solidFill>
                  <a:schemeClr val="bg1"/>
                </a:solidFill>
              </a:rPr>
              <a:t>Ecco i passi da seguire</a:t>
            </a:r>
            <a:endParaRPr lang="it-IT" sz="4800" i="1" dirty="0">
              <a:solidFill>
                <a:schemeClr val="bg1"/>
              </a:solidFill>
            </a:endParaRPr>
          </a:p>
        </p:txBody>
      </p:sp>
      <p:sp>
        <p:nvSpPr>
          <p:cNvPr id="4" name="Segnaposto contenuto 1">
            <a:extLst>
              <a:ext uri="{FF2B5EF4-FFF2-40B4-BE49-F238E27FC236}">
                <a16:creationId xmlns:a16="http://schemas.microsoft.com/office/drawing/2014/main" id="{ADBA9E23-ACE7-DCC7-099B-B5C8B6EE9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6658" y="2763497"/>
            <a:ext cx="7409688" cy="25786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medico ti valuterà e, se opportuno, prescriverà </a:t>
            </a:r>
          </a:p>
          <a:p>
            <a:pPr marL="0" indent="0">
              <a:buNone/>
            </a:pPr>
            <a:r>
              <a:rPr lang="it-IT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degli esami del sangue </a:t>
            </a:r>
          </a:p>
          <a:p>
            <a:pPr marL="0" indent="0">
              <a:buNone/>
            </a:pPr>
            <a:r>
              <a:rPr lang="it-IT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specifici. </a:t>
            </a:r>
            <a:endParaRPr lang="it-IT" sz="4400" dirty="0"/>
          </a:p>
        </p:txBody>
      </p:sp>
      <p:pic>
        <p:nvPicPr>
          <p:cNvPr id="7" name="Immagine 6" descr="Immagine che contiene vestiti, clipart, cartone animato, illustrazione&#10;&#10;Descrizione generata automaticamente">
            <a:extLst>
              <a:ext uri="{FF2B5EF4-FFF2-40B4-BE49-F238E27FC236}">
                <a16:creationId xmlns:a16="http://schemas.microsoft.com/office/drawing/2014/main" id="{1CAD710B-BEC6-527D-1A11-7579A8F463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6217"/>
            <a:ext cx="4566658" cy="382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14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1481D92-7DF3-2D5C-F193-D80ED6C60A3B}"/>
              </a:ext>
            </a:extLst>
          </p:cNvPr>
          <p:cNvSpPr txBox="1"/>
          <p:nvPr/>
        </p:nvSpPr>
        <p:spPr>
          <a:xfrm>
            <a:off x="1484555" y="161358"/>
            <a:ext cx="89933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200" dirty="0">
                <a:solidFill>
                  <a:schemeClr val="bg1"/>
                </a:solidFill>
              </a:rPr>
              <a:t>Ecco i passi da seguire</a:t>
            </a:r>
            <a:endParaRPr lang="it-IT" sz="4800" i="1" dirty="0">
              <a:solidFill>
                <a:schemeClr val="bg1"/>
              </a:solidFill>
            </a:endParaRPr>
          </a:p>
        </p:txBody>
      </p:sp>
      <p:sp>
        <p:nvSpPr>
          <p:cNvPr id="4" name="Segnaposto contenuto 1">
            <a:extLst>
              <a:ext uri="{FF2B5EF4-FFF2-40B4-BE49-F238E27FC236}">
                <a16:creationId xmlns:a16="http://schemas.microsoft.com/office/drawing/2014/main" id="{ADBA9E23-ACE7-DCC7-099B-B5C8B6EE9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7759" y="2311617"/>
            <a:ext cx="6581869" cy="38537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gli esami risultano positivi (cioè </a:t>
            </a:r>
            <a:r>
              <a:rPr lang="it-IT" sz="3600" dirty="0">
                <a:cs typeface="Times New Roman" panose="02020603050405020304" pitchFamily="18" charset="0"/>
              </a:rPr>
              <a:t>indicano una possibile celiachia), il Medico ti prescriverà una visita Gastroenterologica, da prenotare tramite CUP in uno dei centri accreditati.</a:t>
            </a:r>
            <a:endParaRPr lang="it-IT" sz="3600" dirty="0"/>
          </a:p>
        </p:txBody>
      </p:sp>
      <p:pic>
        <p:nvPicPr>
          <p:cNvPr id="5" name="Immagine 4" descr="Immagine che contiene vestiti, arredo, uomo, sedia&#10;&#10;Descrizione generata automaticamente">
            <a:extLst>
              <a:ext uri="{FF2B5EF4-FFF2-40B4-BE49-F238E27FC236}">
                <a16:creationId xmlns:a16="http://schemas.microsoft.com/office/drawing/2014/main" id="{63D0042F-C0E0-E979-CFB0-A0C9649464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98"/>
          <a:stretch/>
        </p:blipFill>
        <p:spPr>
          <a:xfrm>
            <a:off x="0" y="2816835"/>
            <a:ext cx="5072455" cy="284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332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1481D92-7DF3-2D5C-F193-D80ED6C60A3B}"/>
              </a:ext>
            </a:extLst>
          </p:cNvPr>
          <p:cNvSpPr txBox="1"/>
          <p:nvPr/>
        </p:nvSpPr>
        <p:spPr>
          <a:xfrm>
            <a:off x="1484555" y="161358"/>
            <a:ext cx="89933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200" dirty="0">
                <a:solidFill>
                  <a:schemeClr val="bg1"/>
                </a:solidFill>
              </a:rPr>
              <a:t>Ecco i passi da seguire</a:t>
            </a:r>
            <a:endParaRPr lang="it-IT" sz="4800" i="1" dirty="0">
              <a:solidFill>
                <a:schemeClr val="bg1"/>
              </a:solidFill>
            </a:endParaRPr>
          </a:p>
        </p:txBody>
      </p:sp>
      <p:sp>
        <p:nvSpPr>
          <p:cNvPr id="4" name="Segnaposto contenuto 1">
            <a:extLst>
              <a:ext uri="{FF2B5EF4-FFF2-40B4-BE49-F238E27FC236}">
                <a16:creationId xmlns:a16="http://schemas.microsoft.com/office/drawing/2014/main" id="{ADBA9E23-ACE7-DCC7-099B-B5C8B6EE9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3074" y="2843245"/>
            <a:ext cx="7409688" cy="278801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 specialista valuterà </a:t>
            </a:r>
            <a:r>
              <a:rPr lang="it-IT" sz="4000" dirty="0">
                <a:cs typeface="Times New Roman" panose="02020603050405020304" pitchFamily="18" charset="0"/>
              </a:rPr>
              <a:t>il tuo caso e potrà prescrivere ulteriori esami per confermare o escludere la diagnosi e, se necessario, attivare la presa in carico.</a:t>
            </a:r>
            <a:endParaRPr lang="it-IT" sz="4000" dirty="0"/>
          </a:p>
        </p:txBody>
      </p:sp>
      <p:pic>
        <p:nvPicPr>
          <p:cNvPr id="5" name="Immagine 4" descr="Immagine che contiene schermata, testo, simbolo, Carattere&#10;&#10;Descrizione generata automaticamente">
            <a:extLst>
              <a:ext uri="{FF2B5EF4-FFF2-40B4-BE49-F238E27FC236}">
                <a16:creationId xmlns:a16="http://schemas.microsoft.com/office/drawing/2014/main" id="{D0AC330D-7927-25B7-EE2A-A929A7F08C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296" y="2175946"/>
            <a:ext cx="3067778" cy="374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411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1481D92-7DF3-2D5C-F193-D80ED6C60A3B}"/>
              </a:ext>
            </a:extLst>
          </p:cNvPr>
          <p:cNvSpPr txBox="1"/>
          <p:nvPr/>
        </p:nvSpPr>
        <p:spPr>
          <a:xfrm>
            <a:off x="1484555" y="161358"/>
            <a:ext cx="89933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200" dirty="0">
                <a:solidFill>
                  <a:schemeClr val="bg1"/>
                </a:solidFill>
              </a:rPr>
              <a:t>IMPORTANTE</a:t>
            </a:r>
            <a:endParaRPr lang="it-IT" sz="4800" i="1" dirty="0">
              <a:solidFill>
                <a:schemeClr val="bg1"/>
              </a:solidFill>
            </a:endParaRPr>
          </a:p>
        </p:txBody>
      </p:sp>
      <p:sp>
        <p:nvSpPr>
          <p:cNvPr id="4" name="Segnaposto contenuto 1">
            <a:extLst>
              <a:ext uri="{FF2B5EF4-FFF2-40B4-BE49-F238E27FC236}">
                <a16:creationId xmlns:a16="http://schemas.microsoft.com/office/drawing/2014/main" id="{ADBA9E23-ACE7-DCC7-099B-B5C8B6EE9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2193" y="2752210"/>
            <a:ext cx="6018472" cy="26107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iniziare una dieta </a:t>
            </a:r>
            <a:r>
              <a:rPr lang="it-IT" sz="4400" dirty="0">
                <a:cs typeface="Times New Roman" panose="02020603050405020304" pitchFamily="18" charset="0"/>
              </a:rPr>
              <a:t>senza glutine prima di aver completato l’iter diagnostico.</a:t>
            </a:r>
            <a:endParaRPr lang="it-IT" sz="44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8406EF-F336-0A10-1FD2-A9FFBBDD09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17" y="2500751"/>
            <a:ext cx="3512956" cy="3113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237151"/>
      </p:ext>
    </p:extLst>
  </p:cSld>
  <p:clrMapOvr>
    <a:masterClrMapping/>
  </p:clrMapOvr>
</p:sld>
</file>

<file path=ppt/theme/theme1.xml><?xml version="1.0" encoding="utf-8"?>
<a:theme xmlns:a="http://schemas.openxmlformats.org/drawingml/2006/main" name="modello ppt alis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lo ppt alisa" id="{FCB3653B-F05D-4CEA-BC35-B88B7CAF9325}" vid="{9994B5D2-D26E-4211-8578-FD0FBBDF2A3B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3478</TotalTime>
  <Words>137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modello ppt alisa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A.Li.Sa. - Agenzia Ligure Sanitaria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Ansaldi Filippo</dc:creator>
  <cp:lastModifiedBy>DeRiz Valentina</cp:lastModifiedBy>
  <cp:revision>234</cp:revision>
  <cp:lastPrinted>2025-08-06T08:53:24Z</cp:lastPrinted>
  <dcterms:created xsi:type="dcterms:W3CDTF">2023-10-05T09:07:18Z</dcterms:created>
  <dcterms:modified xsi:type="dcterms:W3CDTF">2025-08-06T08:57:14Z</dcterms:modified>
</cp:coreProperties>
</file>