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entury Gothic Paneuropean" panose="020B0604020202020204" charset="0"/>
      <p:regular r:id="rId13"/>
    </p:embeddedFont>
    <p:embeddedFont>
      <p:font typeface="Century Gothic Paneuropean Bold" panose="020B0604020202020204" charset="0"/>
      <p:regular r:id="rId14"/>
    </p:embeddedFont>
    <p:embeddedFont>
      <p:font typeface="Open Sans" panose="020B0606030504020204" pitchFamily="34" charset="0"/>
      <p:regular r:id="rId15"/>
    </p:embeddedFont>
    <p:embeddedFont>
      <p:font typeface="Open Sans Bold" panose="020B0806030504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71872"/>
            <a:ext cx="18288000" cy="8260508"/>
          </a:xfrm>
          <a:custGeom>
            <a:avLst/>
            <a:gdLst/>
            <a:ahLst/>
            <a:cxnLst/>
            <a:rect l="l" t="t" r="r" b="b"/>
            <a:pathLst>
              <a:path w="18288000" h="8260508">
                <a:moveTo>
                  <a:pt x="0" y="0"/>
                </a:moveTo>
                <a:lnTo>
                  <a:pt x="18288000" y="0"/>
                </a:lnTo>
                <a:lnTo>
                  <a:pt x="18288000" y="8260508"/>
                </a:lnTo>
                <a:lnTo>
                  <a:pt x="0" y="82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081" b="-2709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03716" y="379465"/>
            <a:ext cx="11650404" cy="1812941"/>
            <a:chOff x="0" y="0"/>
            <a:chExt cx="15533872" cy="24172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33872" cy="2417255"/>
            </a:xfrm>
            <a:custGeom>
              <a:avLst/>
              <a:gdLst/>
              <a:ahLst/>
              <a:cxnLst/>
              <a:rect l="l" t="t" r="r" b="b"/>
              <a:pathLst>
                <a:path w="15533872" h="2417255">
                  <a:moveTo>
                    <a:pt x="0" y="0"/>
                  </a:moveTo>
                  <a:lnTo>
                    <a:pt x="15533872" y="0"/>
                  </a:lnTo>
                  <a:lnTo>
                    <a:pt x="15533872" y="2417255"/>
                  </a:lnTo>
                  <a:lnTo>
                    <a:pt x="0" y="24172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5533872" cy="242677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9600"/>
                </a:lnSpc>
              </a:pPr>
              <a:r>
                <a:rPr lang="en-US" sz="8000">
                  <a:solidFill>
                    <a:srgbClr val="E84C22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PAYSAGE+ Aimable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3846971" cy="2571872"/>
          </a:xfrm>
          <a:custGeom>
            <a:avLst/>
            <a:gdLst/>
            <a:ahLst/>
            <a:cxnLst/>
            <a:rect l="l" t="t" r="r" b="b"/>
            <a:pathLst>
              <a:path w="3846971" h="2571872">
                <a:moveTo>
                  <a:pt x="0" y="0"/>
                </a:moveTo>
                <a:lnTo>
                  <a:pt x="3846971" y="0"/>
                </a:lnTo>
                <a:lnTo>
                  <a:pt x="3846971" y="2571872"/>
                </a:lnTo>
                <a:lnTo>
                  <a:pt x="0" y="257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3894" y="0"/>
            <a:ext cx="3189331" cy="2132210"/>
          </a:xfrm>
          <a:custGeom>
            <a:avLst/>
            <a:gdLst/>
            <a:ahLst/>
            <a:cxnLst/>
            <a:rect l="l" t="t" r="r" b="b"/>
            <a:pathLst>
              <a:path w="3189331" h="2132210">
                <a:moveTo>
                  <a:pt x="0" y="0"/>
                </a:moveTo>
                <a:lnTo>
                  <a:pt x="3189331" y="0"/>
                </a:lnTo>
                <a:lnTo>
                  <a:pt x="3189331" y="2132210"/>
                </a:lnTo>
                <a:lnTo>
                  <a:pt x="0" y="213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56846" y="554038"/>
            <a:ext cx="1210245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5000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Partenaires / Partner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98779" y="3183631"/>
            <a:ext cx="13490443" cy="558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Ente Turismo Langhe Monferrato Roero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Provincia di Cuneo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ATL del Cuneese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Camera di Commercio di Cuneo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Regione Liguria - Direzione Turismo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Camera di Commercio Industria Artigianato Agricoltura Riviere di Liguria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Communauté d'Agglomeration de la Riviere Francaise (CARF)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Métropole Nice Côte d'Azur  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Chambre de Commerce et d'Industrie de Nice Cote d'Azur (CCI NCA)</a:t>
            </a:r>
          </a:p>
          <a:p>
            <a:pPr marL="604523" lvl="1" indent="-302261" algn="just">
              <a:lnSpc>
                <a:spcPts val="448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Chambre de Metiers et de l'Artisanat Provences-Alpes-Cote d'Azur (CMAR)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263894" cy="10287000"/>
            <a:chOff x="0" y="0"/>
            <a:chExt cx="1685192" cy="137160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8026400"/>
              <a:ext cx="897466" cy="5689600"/>
              <a:chOff x="0" y="0"/>
              <a:chExt cx="897466" cy="56896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9750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897509" h="5689600">
                    <a:moveTo>
                      <a:pt x="0" y="5689600"/>
                    </a:moveTo>
                    <a:lnTo>
                      <a:pt x="0" y="0"/>
                    </a:lnTo>
                    <a:lnTo>
                      <a:pt x="897509" y="5689600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0" y="0"/>
              <a:ext cx="1685192" cy="11332308"/>
              <a:chOff x="0" y="0"/>
              <a:chExt cx="1685192" cy="1133230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85163" cy="11332337"/>
              </a:xfrm>
              <a:custGeom>
                <a:avLst/>
                <a:gdLst/>
                <a:ahLst/>
                <a:cxnLst/>
                <a:rect l="l" t="t" r="r" b="b"/>
                <a:pathLst>
                  <a:path w="1685163" h="11332337">
                    <a:moveTo>
                      <a:pt x="0" y="11332337"/>
                    </a:moveTo>
                    <a:lnTo>
                      <a:pt x="1685163" y="0"/>
                    </a:lnTo>
                    <a:lnTo>
                      <a:pt x="1685163" y="11332337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63894" cy="10287000"/>
            <a:chOff x="0" y="0"/>
            <a:chExt cx="1685192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26400"/>
              <a:ext cx="897466" cy="5689600"/>
              <a:chOff x="0" y="0"/>
              <a:chExt cx="897466" cy="56896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750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897509" h="5689600">
                    <a:moveTo>
                      <a:pt x="0" y="5689600"/>
                    </a:moveTo>
                    <a:lnTo>
                      <a:pt x="0" y="0"/>
                    </a:lnTo>
                    <a:lnTo>
                      <a:pt x="897509" y="5689600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0" y="0"/>
              <a:ext cx="1685192" cy="11332308"/>
              <a:chOff x="0" y="0"/>
              <a:chExt cx="1685192" cy="1133230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85163" cy="11332337"/>
              </a:xfrm>
              <a:custGeom>
                <a:avLst/>
                <a:gdLst/>
                <a:ahLst/>
                <a:cxnLst/>
                <a:rect l="l" t="t" r="r" b="b"/>
                <a:pathLst>
                  <a:path w="1685163" h="11332337">
                    <a:moveTo>
                      <a:pt x="0" y="11332337"/>
                    </a:moveTo>
                    <a:lnTo>
                      <a:pt x="1685163" y="0"/>
                    </a:lnTo>
                    <a:lnTo>
                      <a:pt x="1685163" y="11332337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1263894" y="0"/>
            <a:ext cx="3189331" cy="2132210"/>
          </a:xfrm>
          <a:custGeom>
            <a:avLst/>
            <a:gdLst/>
            <a:ahLst/>
            <a:cxnLst/>
            <a:rect l="l" t="t" r="r" b="b"/>
            <a:pathLst>
              <a:path w="3189331" h="2132210">
                <a:moveTo>
                  <a:pt x="0" y="0"/>
                </a:moveTo>
                <a:lnTo>
                  <a:pt x="3189331" y="0"/>
                </a:lnTo>
                <a:lnTo>
                  <a:pt x="3189331" y="2132210"/>
                </a:lnTo>
                <a:lnTo>
                  <a:pt x="0" y="213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10436" y="554038"/>
            <a:ext cx="1280607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5000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Objectifs / Obiettivi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3894" y="2788981"/>
            <a:ext cx="7837468" cy="641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Diversification de l'offre de tourisme de plein air transfrontalier </a:t>
            </a:r>
          </a:p>
          <a:p>
            <a:pPr algn="just">
              <a:lnSpc>
                <a:spcPts val="3380"/>
              </a:lnSpc>
            </a:pPr>
            <a:endParaRPr lang="en-US" sz="2600" b="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Produit touristique qui valorise le paysage, en répondant à la demande croissante d'expériences immersives liées à la nature et au bien-être.</a:t>
            </a:r>
          </a:p>
          <a:p>
            <a:pPr algn="just">
              <a:lnSpc>
                <a:spcPts val="3380"/>
              </a:lnSpc>
            </a:pPr>
            <a:endParaRPr lang="en-US" sz="26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380"/>
              </a:lnSpc>
            </a:pPr>
            <a:r>
              <a:rPr lang="en-US" sz="26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Systématisation d’un nouveau concept de produit touristique </a:t>
            </a:r>
          </a:p>
          <a:p>
            <a:pPr algn="just">
              <a:lnSpc>
                <a:spcPts val="3380"/>
              </a:lnSpc>
            </a:pPr>
            <a:endParaRPr lang="en-US" sz="2600" b="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just">
              <a:lnSpc>
                <a:spcPts val="3380"/>
              </a:lnSpc>
            </a:pPr>
            <a:r>
              <a:rPr lang="en-US" sz="26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implication d’opérateurs, de la communauté locale et des touristes dans un modèle vertueux et conscient pour vivre le paysage, les traditions et les produits typiques qui y sont liés.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36230" y="2788980"/>
            <a:ext cx="7780281" cy="641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9"/>
              </a:lnSpc>
            </a:pPr>
            <a:r>
              <a:rPr lang="en-US" sz="25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Diversificazione dell’offerta turistica outdoor transfrontaliera</a:t>
            </a:r>
          </a:p>
          <a:p>
            <a:pPr algn="just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  <a:p>
            <a:pPr algn="just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Prodotto turistico che valorizzi il paesaggio, rispondendo alla crescente domanda di esperienze immersive legate alla natura e al benessere.</a:t>
            </a:r>
          </a:p>
          <a:p>
            <a:pPr algn="just">
              <a:lnSpc>
                <a:spcPts val="3379"/>
              </a:lnSpc>
            </a:pPr>
            <a:endParaRPr lang="en-US" sz="25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379"/>
              </a:lnSpc>
            </a:pPr>
            <a:r>
              <a:rPr lang="en-US" sz="25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Mettere a sistema un nuovo modello di prodotto turistico</a:t>
            </a:r>
          </a:p>
          <a:p>
            <a:pPr algn="just"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  <a:p>
            <a:pPr algn="just">
              <a:lnSpc>
                <a:spcPts val="3379"/>
              </a:lnSpc>
            </a:pPr>
            <a:r>
              <a:rPr lang="en-US" sz="25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Coinvolgimento di operatori, comunità locale e turisti in un approccio virtuoso e consapevole per vivere il paesaggio, le tradizioni e i prodotti tipici.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63894" cy="10287000"/>
            <a:chOff x="0" y="0"/>
            <a:chExt cx="1685192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26400"/>
              <a:ext cx="897466" cy="5689600"/>
              <a:chOff x="0" y="0"/>
              <a:chExt cx="897466" cy="56896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750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897509" h="5689600">
                    <a:moveTo>
                      <a:pt x="0" y="5689600"/>
                    </a:moveTo>
                    <a:lnTo>
                      <a:pt x="0" y="0"/>
                    </a:lnTo>
                    <a:lnTo>
                      <a:pt x="897509" y="5689600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0" y="0"/>
              <a:ext cx="1685192" cy="11332308"/>
              <a:chOff x="0" y="0"/>
              <a:chExt cx="1685192" cy="1133230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85163" cy="11332337"/>
              </a:xfrm>
              <a:custGeom>
                <a:avLst/>
                <a:gdLst/>
                <a:ahLst/>
                <a:cxnLst/>
                <a:rect l="l" t="t" r="r" b="b"/>
                <a:pathLst>
                  <a:path w="1685163" h="11332337">
                    <a:moveTo>
                      <a:pt x="0" y="11332337"/>
                    </a:moveTo>
                    <a:lnTo>
                      <a:pt x="1685163" y="0"/>
                    </a:lnTo>
                    <a:lnTo>
                      <a:pt x="1685163" y="11332337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9787497" y="2650191"/>
            <a:ext cx="7988433" cy="720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Sfide:</a:t>
            </a:r>
          </a:p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Sovraffollamento e impatti ambientali: </a:t>
            </a:r>
            <a:r>
              <a:rPr lang="en-US" sz="22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Destinazioni stagionali come la Costa Azzurra soffrono di una forte pressione turistica.</a:t>
            </a:r>
          </a:p>
          <a:p>
            <a:pPr algn="just">
              <a:lnSpc>
                <a:spcPts val="2759"/>
              </a:lnSpc>
            </a:pPr>
            <a:endParaRPr lang="en-US" sz="22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Aree interne a rischio: </a:t>
            </a:r>
            <a:r>
              <a:rPr lang="en-US" sz="22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Spopolamento, invecchiamento e abbandono dei territori marginali.</a:t>
            </a:r>
          </a:p>
          <a:p>
            <a:pPr algn="just">
              <a:lnSpc>
                <a:spcPts val="2759"/>
              </a:lnSpc>
            </a:pPr>
            <a:endParaRPr lang="en-US" sz="22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Sfruttamento delle risorse</a:t>
            </a:r>
            <a:r>
              <a:rPr lang="en-US" sz="22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: Le aree turistiche più affollate subiscono un sovra-utilizzo delle infrastrutture e dell’ambiente.</a:t>
            </a:r>
          </a:p>
          <a:p>
            <a:pPr algn="just">
              <a:lnSpc>
                <a:spcPts val="2759"/>
              </a:lnSpc>
              <a:spcBef>
                <a:spcPct val="0"/>
              </a:spcBef>
            </a:pPr>
            <a:endParaRPr lang="en-US" sz="22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59"/>
              </a:lnSpc>
              <a:spcBef>
                <a:spcPct val="0"/>
              </a:spcBef>
            </a:pPr>
            <a:r>
              <a:rPr lang="en-US" sz="22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Trend di mercato:</a:t>
            </a:r>
          </a:p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Crescita del turismo slow e outdoor</a:t>
            </a:r>
            <a:r>
              <a:rPr lang="en-US" sz="22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trainato da autenticità e identità culturale.</a:t>
            </a:r>
          </a:p>
          <a:p>
            <a:pPr algn="just">
              <a:lnSpc>
                <a:spcPts val="2759"/>
              </a:lnSpc>
            </a:pPr>
            <a:endParaRPr lang="en-US" sz="22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Turismo lento: </a:t>
            </a:r>
            <a:r>
              <a:rPr lang="en-US" sz="22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Bike, trekking, esperienze di prossimità con basso impatto ambientale.</a:t>
            </a:r>
          </a:p>
          <a:p>
            <a:pPr algn="just">
              <a:lnSpc>
                <a:spcPts val="2759"/>
              </a:lnSpc>
            </a:pPr>
            <a:endParaRPr lang="en-US" sz="2299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59"/>
              </a:lnSpc>
            </a:pPr>
            <a:r>
              <a:rPr lang="en-US" sz="2299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Turismo esperienziale e personalizzato: </a:t>
            </a:r>
            <a:r>
              <a:rPr lang="en-US" sz="22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Benessere, natura e digitalizzazione a supporto delle esperienze.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31224" y="475627"/>
            <a:ext cx="13744706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Défis et tendances du tourisme actuel</a:t>
            </a:r>
          </a:p>
          <a:p>
            <a:pPr algn="r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Sfide e trend del turismo attuale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3894" y="2650191"/>
            <a:ext cx="7988433" cy="720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Défis: </a:t>
            </a: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Surcharge et impacts environnementaux: </a:t>
            </a:r>
            <a:r>
              <a:rPr lang="en-US" sz="23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Destinations saisonnières comme la Côte d'Azur souffrent d'une pression touristique forte.</a:t>
            </a:r>
          </a:p>
          <a:p>
            <a:pPr algn="just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Zones intérieures à risque:</a:t>
            </a:r>
            <a:r>
              <a:rPr lang="en-US" sz="23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Dépeuplement, vieillissement et abandon des territoires marginaux.</a:t>
            </a:r>
          </a:p>
          <a:p>
            <a:pPr algn="just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Exploitation des ressources:</a:t>
            </a:r>
            <a:r>
              <a:rPr lang="en-US" sz="23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Les zones touristiques les plus fréquentées subissent une surutilisation des infrastructures et de l'environnement.</a:t>
            </a:r>
          </a:p>
          <a:p>
            <a:pPr algn="just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Tendances du marché:</a:t>
            </a: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Croissance du tourisme slow et outdoor</a:t>
            </a:r>
            <a:r>
              <a:rPr lang="en-US" sz="23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soutenue par l'authenticité et l'identité culturelle.</a:t>
            </a:r>
          </a:p>
          <a:p>
            <a:pPr algn="just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Tourisme slow:</a:t>
            </a:r>
            <a:r>
              <a:rPr lang="en-US" sz="23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Vélo, randonnée, expériences de proximité à faible impact environnemental.</a:t>
            </a:r>
          </a:p>
          <a:p>
            <a:pPr algn="just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2760"/>
              </a:lnSpc>
            </a:pPr>
            <a:r>
              <a:rPr lang="en-US" sz="23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Tourisme expérientiel et personnalisé:</a:t>
            </a:r>
            <a:r>
              <a:rPr lang="en-US" sz="23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Bien-être, nature et digitalisation au service des expériences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63894" y="0"/>
            <a:ext cx="3189331" cy="2132210"/>
          </a:xfrm>
          <a:custGeom>
            <a:avLst/>
            <a:gdLst/>
            <a:ahLst/>
            <a:cxnLst/>
            <a:rect l="l" t="t" r="r" b="b"/>
            <a:pathLst>
              <a:path w="3189331" h="2132210">
                <a:moveTo>
                  <a:pt x="0" y="0"/>
                </a:moveTo>
                <a:lnTo>
                  <a:pt x="3189331" y="0"/>
                </a:lnTo>
                <a:lnTo>
                  <a:pt x="3189331" y="2132210"/>
                </a:lnTo>
                <a:lnTo>
                  <a:pt x="0" y="213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63894" cy="10287000"/>
            <a:chOff x="0" y="0"/>
            <a:chExt cx="1685192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26400"/>
              <a:ext cx="897466" cy="5689600"/>
              <a:chOff x="0" y="0"/>
              <a:chExt cx="897466" cy="56896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750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897509" h="5689600">
                    <a:moveTo>
                      <a:pt x="0" y="5689600"/>
                    </a:moveTo>
                    <a:lnTo>
                      <a:pt x="0" y="0"/>
                    </a:lnTo>
                    <a:lnTo>
                      <a:pt x="897509" y="5689600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0" y="0"/>
              <a:ext cx="1685192" cy="11332308"/>
              <a:chOff x="0" y="0"/>
              <a:chExt cx="1685192" cy="1133230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85163" cy="11332337"/>
              </a:xfrm>
              <a:custGeom>
                <a:avLst/>
                <a:gdLst/>
                <a:ahLst/>
                <a:cxnLst/>
                <a:rect l="l" t="t" r="r" b="b"/>
                <a:pathLst>
                  <a:path w="1685163" h="11332337">
                    <a:moveTo>
                      <a:pt x="0" y="11332337"/>
                    </a:moveTo>
                    <a:lnTo>
                      <a:pt x="1685163" y="0"/>
                    </a:lnTo>
                    <a:lnTo>
                      <a:pt x="1685163" y="11332337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1263894" y="0"/>
            <a:ext cx="3189331" cy="2132210"/>
          </a:xfrm>
          <a:custGeom>
            <a:avLst/>
            <a:gdLst/>
            <a:ahLst/>
            <a:cxnLst/>
            <a:rect l="l" t="t" r="r" b="b"/>
            <a:pathLst>
              <a:path w="3189331" h="2132210">
                <a:moveTo>
                  <a:pt x="0" y="0"/>
                </a:moveTo>
                <a:lnTo>
                  <a:pt x="3189331" y="0"/>
                </a:lnTo>
                <a:lnTo>
                  <a:pt x="3189331" y="2132210"/>
                </a:lnTo>
                <a:lnTo>
                  <a:pt x="0" y="213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822760" y="2658911"/>
            <a:ext cx="7881379" cy="663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4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1° anno (2025-2026)</a:t>
            </a: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:</a:t>
            </a:r>
            <a:r>
              <a:rPr lang="en-US" sz="24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Sviluppo dell’offerta e creazione del Club di Prodotto “PAYSAGE+ Aimable”.</a:t>
            </a: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Laboratori e Atelier con operatori: Co-creazione dell’offerta turistica attraverso il coinvolgimento diretto degli attori locali. Collaborazione tra enti, imprese e comunità locali. </a:t>
            </a:r>
          </a:p>
          <a:p>
            <a:pPr algn="just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120"/>
              </a:lnSpc>
            </a:pPr>
            <a:r>
              <a:rPr lang="en-US" sz="24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2° anno (2026-2027)</a:t>
            </a: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: </a:t>
            </a:r>
            <a:r>
              <a:rPr lang="en-US" sz="24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Formazione e sviluppo di competenze</a:t>
            </a: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: Focus sulla qualità e sull’innovazione nei servizi offerti. Animazione territoriale e formazione per operatori e giovani imprenditori, rafforzando la gestione congiunta del turismo slow.</a:t>
            </a:r>
          </a:p>
          <a:p>
            <a:pPr algn="just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120"/>
              </a:lnSpc>
            </a:pPr>
            <a:r>
              <a:rPr lang="en-US" sz="2400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3° anno (2027-202</a:t>
            </a: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8): </a:t>
            </a:r>
            <a:r>
              <a:rPr lang="en-US" sz="2400" b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Promozione e diffusione dell’offerta turistica</a:t>
            </a: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con strategie mirate per valorizzare l’unicità del prodotto.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621" y="2658911"/>
            <a:ext cx="7881379" cy="702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1ère </a:t>
            </a:r>
            <a:r>
              <a:rPr lang="en-US" sz="2400" b="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année</a:t>
            </a: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(2025-2026):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Développement de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l’offre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et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création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du Club de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Produit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“PAYSAGE+ Aimable”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Ateliers et sessions avec les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opérateurs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: co-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création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l’offre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touristique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à travers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l’implication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directe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acteurs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locaux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Collaboration entre les institutions, les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entreprises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et les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communautés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locales. </a:t>
            </a:r>
          </a:p>
          <a:p>
            <a:pPr algn="just">
              <a:lnSpc>
                <a:spcPts val="3120"/>
              </a:lnSpc>
            </a:pPr>
            <a:endParaRPr lang="en-US" sz="24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12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2ème </a:t>
            </a:r>
            <a:r>
              <a:rPr lang="en-US" sz="2400" b="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année</a:t>
            </a: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(2026-2027)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: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Formation et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développement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des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compétences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: 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Focus sur la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qualité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l’innovation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des services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proposés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Animation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territoriale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et formation pour les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opérateurs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et les jeunes entrepreneurs,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renforçant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la gestion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conjointe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tourisme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slow.</a:t>
            </a:r>
          </a:p>
          <a:p>
            <a:pPr algn="just">
              <a:lnSpc>
                <a:spcPts val="3120"/>
              </a:lnSpc>
            </a:pPr>
            <a:endParaRPr lang="en-US" sz="24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just">
              <a:lnSpc>
                <a:spcPts val="312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3ème </a:t>
            </a:r>
            <a:r>
              <a:rPr lang="en-US" sz="2400" b="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année</a:t>
            </a:r>
            <a:r>
              <a:rPr lang="en-US" sz="24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(2027-2028): 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Promotion et diffusion de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l’offre</a:t>
            </a:r>
            <a:r>
              <a:rPr lang="en-US" sz="2400" b="1" dirty="0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E84C2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touristique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avec des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stratégies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ciblées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pour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valoriser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l’unicité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produit</a:t>
            </a:r>
            <a:r>
              <a:rPr lang="en-US" sz="24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16229" y="498670"/>
            <a:ext cx="9987910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99"/>
              </a:lnSpc>
            </a:pPr>
            <a:r>
              <a:rPr lang="en-US" sz="4999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Chronogramme activités</a:t>
            </a:r>
          </a:p>
          <a:p>
            <a:pPr algn="r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Cronoprogramma attività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63894" cy="10287000"/>
            <a:chOff x="0" y="0"/>
            <a:chExt cx="1685192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26400"/>
              <a:ext cx="897466" cy="5689600"/>
              <a:chOff x="0" y="0"/>
              <a:chExt cx="897466" cy="56896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750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897509" h="5689600">
                    <a:moveTo>
                      <a:pt x="0" y="5689600"/>
                    </a:moveTo>
                    <a:lnTo>
                      <a:pt x="0" y="0"/>
                    </a:lnTo>
                    <a:lnTo>
                      <a:pt x="897509" y="5689600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0" y="0"/>
              <a:ext cx="1685192" cy="11332308"/>
              <a:chOff x="0" y="0"/>
              <a:chExt cx="1685192" cy="1133230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85163" cy="11332337"/>
              </a:xfrm>
              <a:custGeom>
                <a:avLst/>
                <a:gdLst/>
                <a:ahLst/>
                <a:cxnLst/>
                <a:rect l="l" t="t" r="r" b="b"/>
                <a:pathLst>
                  <a:path w="1685163" h="11332337">
                    <a:moveTo>
                      <a:pt x="0" y="11332337"/>
                    </a:moveTo>
                    <a:lnTo>
                      <a:pt x="1685163" y="0"/>
                    </a:lnTo>
                    <a:lnTo>
                      <a:pt x="1685163" y="11332337"/>
                    </a:lnTo>
                    <a:close/>
                  </a:path>
                </a:pathLst>
              </a:custGeom>
              <a:solidFill>
                <a:srgbClr val="E84C22">
                  <a:alpha val="72157"/>
                </a:srgbClr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1263894" y="0"/>
            <a:ext cx="3189331" cy="2132210"/>
          </a:xfrm>
          <a:custGeom>
            <a:avLst/>
            <a:gdLst/>
            <a:ahLst/>
            <a:cxnLst/>
            <a:rect l="l" t="t" r="r" b="b"/>
            <a:pathLst>
              <a:path w="3189331" h="2132210">
                <a:moveTo>
                  <a:pt x="0" y="0"/>
                </a:moveTo>
                <a:lnTo>
                  <a:pt x="3189331" y="0"/>
                </a:lnTo>
                <a:lnTo>
                  <a:pt x="3189331" y="2132210"/>
                </a:lnTo>
                <a:lnTo>
                  <a:pt x="0" y="213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46020" y="471447"/>
            <a:ext cx="75132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E84C2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Budget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02AA9F3-1D77-B188-FE8B-A623C656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31834"/>
              </p:ext>
            </p:extLst>
          </p:nvPr>
        </p:nvGraphicFramePr>
        <p:xfrm>
          <a:off x="3429000" y="2933702"/>
          <a:ext cx="11811000" cy="5536428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375496442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884037244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35067642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088246294"/>
                    </a:ext>
                  </a:extLst>
                </a:gridCol>
              </a:tblGrid>
              <a:tr h="1384107">
                <a:tc>
                  <a:txBody>
                    <a:bodyPr/>
                    <a:lstStyle/>
                    <a:p>
                      <a:endParaRPr lang="it-IT" sz="2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E84C22"/>
                          </a:solidFill>
                          <a:effectLst/>
                          <a:latin typeface="Century Gothic" panose="020B0502020202020204" pitchFamily="34" charset="0"/>
                        </a:rPr>
                        <a:t>Budget totale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E84C22"/>
                          </a:solidFill>
                          <a:effectLst/>
                          <a:latin typeface="Century Gothic" panose="020B0502020202020204" pitchFamily="34" charset="0"/>
                        </a:rPr>
                        <a:t>Budget FESR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E84C22"/>
                          </a:solidFill>
                          <a:effectLst/>
                          <a:latin typeface="Century Gothic" panose="020B0502020202020204" pitchFamily="34" charset="0"/>
                        </a:rPr>
                        <a:t>Contropartite 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37164"/>
                  </a:ext>
                </a:extLst>
              </a:tr>
              <a:tr h="1384107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E84C22"/>
                          </a:solidFill>
                          <a:effectLst/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  <a:latin typeface="Century Gothic" panose="020B0502020202020204" pitchFamily="34" charset="0"/>
                        </a:rPr>
                        <a:t>1.485.000,00€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  <a:latin typeface="Century Gothic" panose="020B0502020202020204" pitchFamily="34" charset="0"/>
                        </a:rPr>
                        <a:t>1.188.000,00€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>
                          <a:effectLst/>
                          <a:latin typeface="Century Gothic" panose="020B0502020202020204" pitchFamily="34" charset="0"/>
                        </a:rPr>
                        <a:t>297.000,00€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94094"/>
                  </a:ext>
                </a:extLst>
              </a:tr>
              <a:tr h="1384107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E84C22"/>
                          </a:solidFill>
                          <a:effectLst/>
                          <a:latin typeface="Century Gothic" panose="020B0502020202020204" pitchFamily="34" charset="0"/>
                        </a:rPr>
                        <a:t>FRANCIA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  <a:latin typeface="Century Gothic" panose="020B0502020202020204" pitchFamily="34" charset="0"/>
                        </a:rPr>
                        <a:t>828.000,00€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  <a:latin typeface="Century Gothic" panose="020B0502020202020204" pitchFamily="34" charset="0"/>
                        </a:rPr>
                        <a:t>662.400,00€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>
                          <a:effectLst/>
                          <a:latin typeface="Century Gothic" panose="020B0502020202020204" pitchFamily="34" charset="0"/>
                        </a:rPr>
                        <a:t>165.600,00€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396916"/>
                  </a:ext>
                </a:extLst>
              </a:tr>
              <a:tr h="1384107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E84C22"/>
                          </a:solidFill>
                          <a:effectLst/>
                          <a:latin typeface="Century Gothic" panose="020B0502020202020204" pitchFamily="34" charset="0"/>
                        </a:rPr>
                        <a:t>TOTALE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>
                          <a:effectLst/>
                          <a:latin typeface="Century Gothic" panose="020B0502020202020204" pitchFamily="34" charset="0"/>
                        </a:rPr>
                        <a:t>2.313.000,00€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  <a:latin typeface="Century Gothic" panose="020B0502020202020204" pitchFamily="34" charset="0"/>
                        </a:rPr>
                        <a:t>1.850.400,00€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/>
                          <a:latin typeface="Century Gothic" panose="020B0502020202020204" pitchFamily="34" charset="0"/>
                        </a:rPr>
                        <a:t>462.600,00€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052351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6C6A4F5F-55CD-C370-00EA-0BDF3A56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3061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0157" y="3793224"/>
            <a:ext cx="14807687" cy="1667116"/>
            <a:chOff x="0" y="0"/>
            <a:chExt cx="19743582" cy="2222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43582" cy="2222822"/>
            </a:xfrm>
            <a:custGeom>
              <a:avLst/>
              <a:gdLst/>
              <a:ahLst/>
              <a:cxnLst/>
              <a:rect l="l" t="t" r="r" b="b"/>
              <a:pathLst>
                <a:path w="19743582" h="2222822">
                  <a:moveTo>
                    <a:pt x="0" y="0"/>
                  </a:moveTo>
                  <a:lnTo>
                    <a:pt x="19743582" y="0"/>
                  </a:lnTo>
                  <a:lnTo>
                    <a:pt x="19743582" y="2222822"/>
                  </a:lnTo>
                  <a:lnTo>
                    <a:pt x="0" y="22228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743582" cy="222282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Merci pour votre attention</a:t>
              </a:r>
            </a:p>
            <a:p>
              <a:pPr algn="ctr">
                <a:lnSpc>
                  <a:spcPts val="1320"/>
                </a:lnSpc>
              </a:pPr>
              <a:endParaRPr lang="en-US" sz="42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Grazie per l’attenzione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813202" y="0"/>
            <a:ext cx="5218864" cy="3489044"/>
          </a:xfrm>
          <a:custGeom>
            <a:avLst/>
            <a:gdLst/>
            <a:ahLst/>
            <a:cxnLst/>
            <a:rect l="l" t="t" r="r" b="b"/>
            <a:pathLst>
              <a:path w="5218864" h="3489044">
                <a:moveTo>
                  <a:pt x="0" y="0"/>
                </a:moveTo>
                <a:lnTo>
                  <a:pt x="5218865" y="0"/>
                </a:lnTo>
                <a:lnTo>
                  <a:pt x="5218865" y="3489044"/>
                </a:lnTo>
                <a:lnTo>
                  <a:pt x="0" y="3489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55405" y="7665992"/>
            <a:ext cx="14977190" cy="2621008"/>
            <a:chOff x="0" y="0"/>
            <a:chExt cx="19969587" cy="34946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69587" cy="3494678"/>
            </a:xfrm>
            <a:custGeom>
              <a:avLst/>
              <a:gdLst/>
              <a:ahLst/>
              <a:cxnLst/>
              <a:rect l="l" t="t" r="r" b="b"/>
              <a:pathLst>
                <a:path w="19969587" h="3494678">
                  <a:moveTo>
                    <a:pt x="0" y="0"/>
                  </a:moveTo>
                  <a:lnTo>
                    <a:pt x="19969587" y="0"/>
                  </a:lnTo>
                  <a:lnTo>
                    <a:pt x="19969587" y="3494678"/>
                  </a:lnTo>
                  <a:lnTo>
                    <a:pt x="0" y="3494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9984793" y="328706"/>
              <a:ext cx="2690124" cy="1418633"/>
              <a:chOff x="0" y="0"/>
              <a:chExt cx="531382" cy="28022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31382" cy="280224"/>
              </a:xfrm>
              <a:custGeom>
                <a:avLst/>
                <a:gdLst/>
                <a:ahLst/>
                <a:cxnLst/>
                <a:rect l="l" t="t" r="r" b="b"/>
                <a:pathLst>
                  <a:path w="531382" h="280224">
                    <a:moveTo>
                      <a:pt x="0" y="0"/>
                    </a:moveTo>
                    <a:lnTo>
                      <a:pt x="531382" y="0"/>
                    </a:lnTo>
                    <a:lnTo>
                      <a:pt x="531382" y="280224"/>
                    </a:lnTo>
                    <a:lnTo>
                      <a:pt x="0" y="2802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531382" cy="3183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0356306" y="745253"/>
              <a:ext cx="2183022" cy="884124"/>
            </a:xfrm>
            <a:custGeom>
              <a:avLst/>
              <a:gdLst/>
              <a:ahLst/>
              <a:cxnLst/>
              <a:rect l="l" t="t" r="r" b="b"/>
              <a:pathLst>
                <a:path w="2183022" h="884124">
                  <a:moveTo>
                    <a:pt x="0" y="0"/>
                  </a:moveTo>
                  <a:lnTo>
                    <a:pt x="2183022" y="0"/>
                  </a:lnTo>
                  <a:lnTo>
                    <a:pt x="2183022" y="884124"/>
                  </a:lnTo>
                  <a:lnTo>
                    <a:pt x="0" y="884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5971555" y="6050891"/>
            <a:ext cx="6344890" cy="123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Camilla Parodi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Ente Turismo Langhe Monferrato Roero</a:t>
            </a:r>
          </a:p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progettazione@visitlmr.it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686</Words>
  <Application>Microsoft Office PowerPoint</Application>
  <PresentationFormat>Personalizzato</PresentationFormat>
  <Paragraphs>90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Century Gothic</vt:lpstr>
      <vt:lpstr>Open Sans</vt:lpstr>
      <vt:lpstr>Open Sans Bold</vt:lpstr>
      <vt:lpstr>Century Gothic Paneuropean Bold</vt:lpstr>
      <vt:lpstr>Arial</vt:lpstr>
      <vt:lpstr>Century Gothic Paneuropean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Slides Aimable_serata amministratori</dc:title>
  <dc:creator>Camilla Parodi</dc:creator>
  <cp:lastModifiedBy>Camilla Parodi</cp:lastModifiedBy>
  <cp:revision>2</cp:revision>
  <dcterms:created xsi:type="dcterms:W3CDTF">2006-08-16T00:00:00Z</dcterms:created>
  <dcterms:modified xsi:type="dcterms:W3CDTF">2025-06-11T11:52:32Z</dcterms:modified>
  <dc:identifier>DAGp9lISGew</dc:identifier>
</cp:coreProperties>
</file>