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F9"/>
    <a:srgbClr val="EAF6FC"/>
    <a:srgbClr val="A2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3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4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60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9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76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70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7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6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3358800" cy="22455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27576" y="3172408"/>
            <a:ext cx="3937518" cy="1769290"/>
          </a:xfrm>
        </p:spPr>
        <p:txBody>
          <a:bodyPr/>
          <a:lstStyle/>
          <a:p>
            <a:pPr algn="ctr"/>
            <a:r>
              <a:rPr lang="it-IT" sz="4800" dirty="0">
                <a:latin typeface="Century Gothic" panose="020B0502020202020204" pitchFamily="34" charset="0"/>
              </a:rPr>
              <a:t>PAYSAGE +INCLUSIVO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26FB20-1763-44D7-95DB-B096D230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1" y="2012096"/>
            <a:ext cx="5397679" cy="45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3842D6AC-FD2B-4B4D-AEFF-55F95DA2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2302837" cy="153955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F27EBB0-8841-46DC-B807-2CCAE257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52" y="1018955"/>
            <a:ext cx="5911623" cy="50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98EA9-A00F-4C30-90E0-50F0544C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3667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/>
              <a:t>PARTNER DI PROGETTO</a:t>
            </a:r>
            <a:br>
              <a:rPr lang="it-IT" dirty="0"/>
            </a:br>
            <a:r>
              <a:rPr lang="it-IT" dirty="0"/>
              <a:t>PARTENAIRES DU PROJET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1E0B0-DE97-4714-94B6-1E35E8B48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C.S.S.M. (</a:t>
            </a:r>
            <a:r>
              <a:rPr lang="fr-FR" dirty="0" err="1"/>
              <a:t>Consorzio</a:t>
            </a:r>
            <a:r>
              <a:rPr lang="fr-FR" dirty="0"/>
              <a:t> per i </a:t>
            </a:r>
            <a:r>
              <a:rPr lang="fr-FR" dirty="0" err="1"/>
              <a:t>Servizi</a:t>
            </a:r>
            <a:r>
              <a:rPr lang="fr-FR" dirty="0"/>
              <a:t> Socio-</a:t>
            </a:r>
            <a:r>
              <a:rPr lang="fr-FR" dirty="0" err="1"/>
              <a:t>assistenziali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Monregalese</a:t>
            </a:r>
            <a:r>
              <a:rPr lang="fr-FR" dirty="0"/>
              <a:t>)</a:t>
            </a:r>
          </a:p>
          <a:p>
            <a:pPr algn="just"/>
            <a:r>
              <a:rPr lang="fr-FR" dirty="0"/>
              <a:t>CCIAA di Cuneo (Camera di </a:t>
            </a:r>
            <a:r>
              <a:rPr lang="fr-FR" dirty="0" err="1"/>
              <a:t>Commercio</a:t>
            </a:r>
            <a:r>
              <a:rPr lang="fr-FR" dirty="0"/>
              <a:t> Industria </a:t>
            </a:r>
            <a:r>
              <a:rPr lang="fr-FR" dirty="0" err="1"/>
              <a:t>Agricoltura</a:t>
            </a:r>
            <a:r>
              <a:rPr lang="fr-FR" dirty="0"/>
              <a:t> </a:t>
            </a:r>
            <a:r>
              <a:rPr lang="fr-FR" dirty="0" err="1"/>
              <a:t>Artigianato</a:t>
            </a:r>
            <a:r>
              <a:rPr lang="fr-FR" dirty="0"/>
              <a:t>)</a:t>
            </a:r>
          </a:p>
          <a:p>
            <a:pPr algn="just"/>
            <a:r>
              <a:rPr lang="fr-FR" dirty="0" err="1"/>
              <a:t>Anci</a:t>
            </a:r>
            <a:r>
              <a:rPr lang="fr-FR" dirty="0"/>
              <a:t> </a:t>
            </a:r>
            <a:r>
              <a:rPr lang="fr-FR" dirty="0" err="1"/>
              <a:t>Liguria</a:t>
            </a:r>
            <a:endParaRPr lang="it-IT" dirty="0"/>
          </a:p>
          <a:p>
            <a:pPr algn="just"/>
            <a:r>
              <a:rPr lang="fr-FR" dirty="0"/>
              <a:t>ASL 1 Imperia (</a:t>
            </a:r>
            <a:r>
              <a:rPr lang="fr-FR" dirty="0" err="1"/>
              <a:t>Azienda</a:t>
            </a:r>
            <a:r>
              <a:rPr lang="fr-FR" dirty="0"/>
              <a:t> </a:t>
            </a:r>
            <a:r>
              <a:rPr lang="fr-FR" dirty="0" err="1"/>
              <a:t>Sociosanitaria</a:t>
            </a:r>
            <a:r>
              <a:rPr lang="fr-FR" dirty="0"/>
              <a:t> n. 1 </a:t>
            </a:r>
            <a:r>
              <a:rPr lang="fr-FR" dirty="0" err="1"/>
              <a:t>Regione</a:t>
            </a:r>
            <a:r>
              <a:rPr lang="fr-FR" dirty="0"/>
              <a:t> </a:t>
            </a:r>
            <a:r>
              <a:rPr lang="fr-FR" dirty="0" err="1"/>
              <a:t>Liguria</a:t>
            </a:r>
            <a:r>
              <a:rPr lang="fr-FR" dirty="0"/>
              <a:t>)</a:t>
            </a:r>
            <a:endParaRPr lang="it-IT" dirty="0"/>
          </a:p>
          <a:p>
            <a:pPr algn="just"/>
            <a:r>
              <a:rPr lang="fr-FR" dirty="0"/>
              <a:t>CCIAA </a:t>
            </a:r>
            <a:r>
              <a:rPr lang="fr-FR" dirty="0" err="1"/>
              <a:t>Riviere</a:t>
            </a:r>
            <a:r>
              <a:rPr lang="fr-FR" dirty="0"/>
              <a:t> di </a:t>
            </a:r>
            <a:r>
              <a:rPr lang="fr-FR" dirty="0" err="1"/>
              <a:t>Liguria</a:t>
            </a:r>
            <a:r>
              <a:rPr lang="fr-FR" dirty="0"/>
              <a:t> – Imperia La </a:t>
            </a:r>
            <a:r>
              <a:rPr lang="fr-FR" dirty="0" err="1"/>
              <a:t>Spezia</a:t>
            </a:r>
            <a:r>
              <a:rPr lang="fr-FR" dirty="0"/>
              <a:t> </a:t>
            </a:r>
            <a:r>
              <a:rPr lang="fr-FR" dirty="0" err="1"/>
              <a:t>Savona</a:t>
            </a:r>
            <a:r>
              <a:rPr lang="fr-FR" dirty="0"/>
              <a:t> (Camera di </a:t>
            </a:r>
            <a:r>
              <a:rPr lang="fr-FR" dirty="0" err="1"/>
              <a:t>Commercio</a:t>
            </a:r>
            <a:r>
              <a:rPr lang="fr-FR" dirty="0"/>
              <a:t> Industria </a:t>
            </a:r>
            <a:r>
              <a:rPr lang="fr-FR" dirty="0" err="1"/>
              <a:t>Agricoltura</a:t>
            </a:r>
            <a:r>
              <a:rPr lang="fr-FR" dirty="0"/>
              <a:t> </a:t>
            </a:r>
            <a:r>
              <a:rPr lang="fr-FR" dirty="0" err="1"/>
              <a:t>Artigiano</a:t>
            </a:r>
            <a:r>
              <a:rPr lang="fr-FR" dirty="0"/>
              <a:t> </a:t>
            </a:r>
            <a:r>
              <a:rPr lang="fr-FR" dirty="0" err="1"/>
              <a:t>Riviere</a:t>
            </a:r>
            <a:r>
              <a:rPr lang="fr-FR" dirty="0"/>
              <a:t> di </a:t>
            </a:r>
            <a:r>
              <a:rPr lang="fr-FR" dirty="0" err="1"/>
              <a:t>Liguria</a:t>
            </a:r>
            <a:r>
              <a:rPr lang="fr-FR" dirty="0"/>
              <a:t>)</a:t>
            </a:r>
            <a:endParaRPr lang="it-IT" dirty="0"/>
          </a:p>
          <a:p>
            <a:pPr algn="just"/>
            <a:r>
              <a:rPr lang="fr-FR" dirty="0"/>
              <a:t>ARS PACA (Agence Régionale de Santé de Provence-Alpes Côte d’Azur)</a:t>
            </a:r>
          </a:p>
          <a:p>
            <a:pPr algn="just"/>
            <a:r>
              <a:rPr lang="fr-FR" dirty="0"/>
              <a:t>CARF (Communauté d’Agglomération de la Riviera Française)</a:t>
            </a:r>
            <a:endParaRPr lang="it-IT" dirty="0"/>
          </a:p>
          <a:p>
            <a:pPr algn="just"/>
            <a:r>
              <a:rPr lang="fr-FR" dirty="0"/>
              <a:t>CMAR (Chambre des Métiers et de l’Artisanat de la Région Provence-Alpes-Côte d’Azur)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023294-4D79-41FB-8375-3553CA5A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0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2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08FBD-E2BC-41A9-80F5-88847FCB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2" y="609600"/>
            <a:ext cx="8241070" cy="1320800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/>
              <a:t>RISORSE FINANZIARIE</a:t>
            </a:r>
            <a:br>
              <a:rPr lang="it-IT" dirty="0"/>
            </a:br>
            <a:r>
              <a:rPr lang="it-IT" dirty="0"/>
              <a:t>RESSOURCES FINANCIÈRES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AE2A027-B15C-4E63-9FA5-4EFA75DD6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348336"/>
              </p:ext>
            </p:extLst>
          </p:nvPr>
        </p:nvGraphicFramePr>
        <p:xfrm>
          <a:off x="669038" y="2520302"/>
          <a:ext cx="8604964" cy="35136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66980">
                  <a:extLst>
                    <a:ext uri="{9D8B030D-6E8A-4147-A177-3AD203B41FA5}">
                      <a16:colId xmlns:a16="http://schemas.microsoft.com/office/drawing/2014/main" val="1448118592"/>
                    </a:ext>
                  </a:extLst>
                </a:gridCol>
                <a:gridCol w="2330022">
                  <a:extLst>
                    <a:ext uri="{9D8B030D-6E8A-4147-A177-3AD203B41FA5}">
                      <a16:colId xmlns:a16="http://schemas.microsoft.com/office/drawing/2014/main" val="3575508920"/>
                    </a:ext>
                  </a:extLst>
                </a:gridCol>
                <a:gridCol w="2296620">
                  <a:extLst>
                    <a:ext uri="{9D8B030D-6E8A-4147-A177-3AD203B41FA5}">
                      <a16:colId xmlns:a16="http://schemas.microsoft.com/office/drawing/2014/main" val="3311253987"/>
                    </a:ext>
                  </a:extLst>
                </a:gridCol>
                <a:gridCol w="2311342">
                  <a:extLst>
                    <a:ext uri="{9D8B030D-6E8A-4147-A177-3AD203B41FA5}">
                      <a16:colId xmlns:a16="http://schemas.microsoft.com/office/drawing/2014/main" val="4261612303"/>
                    </a:ext>
                  </a:extLst>
                </a:gridCol>
              </a:tblGrid>
              <a:tr h="87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totale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FESR/FEDER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Contropartite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Contropartie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861400"/>
                  </a:ext>
                </a:extLst>
              </a:tr>
              <a:tr h="87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ITALIA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1.100.000,00 €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880.000,00 €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220.000,00 €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019691"/>
                  </a:ext>
                </a:extLst>
              </a:tr>
              <a:tr h="87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FRANCE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690.000,00 €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552.000,00 €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138.000,00 €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431258"/>
                  </a:ext>
                </a:extLst>
              </a:tr>
              <a:tr h="87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TOTALE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1.790.000,00 €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1.432.000,00 €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358.000,00 €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009748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08BC5AAB-F95A-4E88-96AD-8F5B93235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8" y="147245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E4929-A95F-4C59-8F9F-87EE7629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933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/>
              <a:t>OBIETTIVI GENERALI</a:t>
            </a:r>
            <a:br>
              <a:rPr lang="it-IT" dirty="0"/>
            </a:br>
            <a:r>
              <a:rPr lang="it-IT" dirty="0"/>
              <a:t>OBJECTIFS GÉNÉRAUX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D1D12EE-A96D-4C28-B4F6-3565DCA0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13655"/>
              </p:ext>
            </p:extLst>
          </p:nvPr>
        </p:nvGraphicFramePr>
        <p:xfrm>
          <a:off x="606871" y="2338527"/>
          <a:ext cx="4286861" cy="4030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861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03013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Migliorare la salute fisica e mentale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dell'individuo e della comunità.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Promuovere un ambiente favorevole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miglioramento della salute e del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benessere delle persone, tenendo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 delle sfide contemporanee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la sedentarietà,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l'inquinamento e gli stili di vita</a:t>
                      </a:r>
                      <a:b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3C84F2A-4071-499B-8465-6880BB465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58145"/>
              </p:ext>
            </p:extLst>
          </p:nvPr>
        </p:nvGraphicFramePr>
        <p:xfrm>
          <a:off x="5054873" y="2338528"/>
          <a:ext cx="4286861" cy="4030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861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030133">
                <a:tc>
                  <a:txBody>
                    <a:bodyPr/>
                    <a:lstStyle/>
                    <a:p>
                      <a:pPr marL="342900" indent="342900" algn="l" defTabSz="4572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la santé physique et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mentale de l'individu et de la communauté.</a:t>
                      </a:r>
                    </a:p>
                    <a:p>
                      <a:pPr marL="342900" indent="342900" algn="l" defTabSz="4572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 un environnement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propice à l'amélioration de la santé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du bien-être des personnes, en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tenant compte des défis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contemporains tels que la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sédentarité et les modes de vie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modernes.</a:t>
                      </a:r>
                      <a:endParaRPr lang="it-IT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2649B33-59DD-4693-8309-CF6BF68C3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1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E4929-A95F-4C59-8F9F-87EE7629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933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/>
              <a:t>OBIETTIVI SPECIFICI</a:t>
            </a:r>
            <a:br>
              <a:rPr lang="it-IT" dirty="0"/>
            </a:br>
            <a:r>
              <a:rPr lang="it-IT" dirty="0"/>
              <a:t>OBJECTIFS SPECIFIQUES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D1D12EE-A96D-4C28-B4F6-3565DCA0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78312"/>
              </p:ext>
            </p:extLst>
          </p:nvPr>
        </p:nvGraphicFramePr>
        <p:xfrm>
          <a:off x="524933" y="2245509"/>
          <a:ext cx="4205687" cy="410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5687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10827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Rafforzare la sicurezza sanitaria sull’area transfrontaliera.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Promuovere l’inclusione sociale, il benessere personale e il radicamento sul territorio attraverso l’incontro dei soggetti fragili con l’ambiente, con i settori e con le filiere tipiche dell’economia locale.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Prevenire i comportamenti a rischio nei giovani, attraverso la promozione di stili di vita consapevoli e positivi.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3C84F2A-4071-499B-8465-6880BB465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52866"/>
              </p:ext>
            </p:extLst>
          </p:nvPr>
        </p:nvGraphicFramePr>
        <p:xfrm>
          <a:off x="4848669" y="2245508"/>
          <a:ext cx="4205687" cy="410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5687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10827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sécurité sanitaire dans la zone transfrontalière.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 l'inclusion sociale, le bien-être personnel et l’enracinement local en mettant les personnes fragiles en contact avec l'environnement, les secteurs et l’économie locale typique. 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Prévenir les comportements à risque chez les jeunes par la  promotion de modes de vie conscients et positifs.</a:t>
                      </a:r>
                      <a:endParaRPr lang="it-IT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03F8E4A8-070E-4DD8-888C-8E7F6D35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E4929-A95F-4C59-8F9F-87EE7629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99" y="424200"/>
            <a:ext cx="8596668" cy="905933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/>
              <a:t>PIANO DI LAVORO</a:t>
            </a:r>
            <a:br>
              <a:rPr lang="it-IT" dirty="0"/>
            </a:br>
            <a:r>
              <a:rPr lang="it-IT" dirty="0"/>
              <a:t>PLAN DE TRAVAIL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D1D12EE-A96D-4C28-B4F6-3565DCA0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76953"/>
              </p:ext>
            </p:extLst>
          </p:nvPr>
        </p:nvGraphicFramePr>
        <p:xfrm>
          <a:off x="541868" y="2243158"/>
          <a:ext cx="4301065" cy="418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1065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03013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WP1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amministrazione del progetto.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WP2 Sicurezza sanitaria: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 condivise a livello transfrontaliero in tema di malattie trasmissibili e grandi crisi.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WP3 Promozione dell’inclusione sociale e del benessere: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Contrasto all’isolamento sociale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Promozione di stili di vita sani.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WP4 Prevenzione comportamenti a rischio: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Prevenzione dei comportamenti a rischio nei giovani e promozione di stili di vita consapevoli e positivi.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3C84F2A-4071-499B-8465-6880BB465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96017"/>
              </p:ext>
            </p:extLst>
          </p:nvPr>
        </p:nvGraphicFramePr>
        <p:xfrm>
          <a:off x="4980161" y="2248619"/>
          <a:ext cx="4439265" cy="4182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9265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03013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WP1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Gouvernance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amministration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WP2 Sécurité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sanitaire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transfrontalières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partagées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concernant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maladies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transmissibles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majeures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WP3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l’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inclusion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 et le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bien-être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l’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isolament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vie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WP4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comportements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it-IT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risque</a:t>
                      </a:r>
                      <a:r>
                        <a:rPr lang="it-IT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comportements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risque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jeunes et promotion 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vie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conscients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positif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6C3F70B-43EB-476D-9CEB-E6BD1688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E4929-A95F-4C59-8F9F-87EE7629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24200"/>
            <a:ext cx="9262533" cy="905933"/>
          </a:xfrm>
        </p:spPr>
        <p:txBody>
          <a:bodyPr>
            <a:noAutofit/>
          </a:bodyPr>
          <a:lstStyle/>
          <a:p>
            <a:pPr algn="r"/>
            <a:r>
              <a:rPr lang="it-IT" sz="2000" cap="all" dirty="0">
                <a:solidFill>
                  <a:srgbClr val="5FCBEF"/>
                </a:solidFill>
              </a:rPr>
              <a:t>Focus su Prevenzione </a:t>
            </a:r>
            <a:br>
              <a:rPr lang="it-IT" sz="2000" cap="all" dirty="0">
                <a:solidFill>
                  <a:srgbClr val="5FCBEF"/>
                </a:solidFill>
              </a:rPr>
            </a:br>
            <a:r>
              <a:rPr lang="it-IT" sz="2000" cap="all" dirty="0">
                <a:solidFill>
                  <a:srgbClr val="5FCBEF"/>
                </a:solidFill>
              </a:rPr>
              <a:t>comportamenti a rischio nei giovani</a:t>
            </a:r>
            <a:br>
              <a:rPr lang="it-IT" sz="2000" cap="all" dirty="0">
                <a:solidFill>
                  <a:srgbClr val="5FCBEF"/>
                </a:solidFill>
              </a:rPr>
            </a:br>
            <a:r>
              <a:rPr lang="it-IT" sz="2000" cap="all" dirty="0">
                <a:solidFill>
                  <a:srgbClr val="5FCBEF"/>
                </a:solidFill>
              </a:rPr>
              <a:t>Focus </a:t>
            </a:r>
            <a:r>
              <a:rPr lang="it-IT" sz="2000" cap="all" dirty="0" err="1">
                <a:solidFill>
                  <a:srgbClr val="5FCBEF"/>
                </a:solidFill>
              </a:rPr>
              <a:t>sur</a:t>
            </a:r>
            <a:r>
              <a:rPr lang="it-IT" sz="2000" cap="all" dirty="0">
                <a:solidFill>
                  <a:srgbClr val="5FCBEF"/>
                </a:solidFill>
              </a:rPr>
              <a:t> </a:t>
            </a:r>
            <a:r>
              <a:rPr lang="fr-FR" sz="2000" cap="all" dirty="0">
                <a:solidFill>
                  <a:srgbClr val="5FCBEF"/>
                </a:solidFill>
              </a:rPr>
              <a:t>Prévention </a:t>
            </a:r>
            <a:br>
              <a:rPr lang="fr-FR" sz="2000" cap="all" dirty="0">
                <a:solidFill>
                  <a:srgbClr val="5FCBEF"/>
                </a:solidFill>
              </a:rPr>
            </a:br>
            <a:r>
              <a:rPr lang="fr-FR" sz="2000" cap="all" dirty="0">
                <a:solidFill>
                  <a:srgbClr val="5FCBEF"/>
                </a:solidFill>
              </a:rPr>
              <a:t>des comportements à risque chez les jeunes</a:t>
            </a:r>
            <a:endParaRPr lang="it-IT" sz="20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D1D12EE-A96D-4C28-B4F6-3565DCA0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47041"/>
              </p:ext>
            </p:extLst>
          </p:nvPr>
        </p:nvGraphicFramePr>
        <p:xfrm>
          <a:off x="503768" y="1999911"/>
          <a:ext cx="4301065" cy="4463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1065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03013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WP 4 incide per il 47% del budget di progetto.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Investimento sul futuro del territorio, partendo da i giovani e dal loro benessere.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Un’indagine dell’Organizzazione Mondiale Sanità su ragazzi di 15 anni ha recentemente rilevato che il 25% delle ragazze ed il 15% dei ragazzi soffrono di solitudine.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progetto +Inclusivo svolgerà uno studio sul territorio per rilevare lo stato di benessere dei giovani.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 in campo di azioni concrete di supporto relazionale ed opportunità di sviluppo delle life skills.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3C84F2A-4071-499B-8465-6880BB465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33813"/>
              </p:ext>
            </p:extLst>
          </p:nvPr>
        </p:nvGraphicFramePr>
        <p:xfrm>
          <a:off x="4936065" y="1999911"/>
          <a:ext cx="4375505" cy="4463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5505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457764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WP 4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représente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47%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budget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Investissement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l’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avenir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territoire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commençant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le jeunes et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leur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bien-être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enquête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l’Organisation Mondiale de la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Santé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jeunes de 15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récemment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révélé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25%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15 %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garçons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souffrent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solitude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+Inclusivo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prévoit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d’une étude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territoire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détecter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l’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bien-être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jeunes.</a:t>
                      </a:r>
                    </a:p>
                    <a:p>
                      <a:pPr marL="34290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mettra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place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actions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concrètes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relationnel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opportunités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développement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compétences</a:t>
                      </a:r>
                      <a:r>
                        <a:rPr lang="it-IT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vie.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6C3F70B-43EB-476D-9CEB-E6BD1688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2976114" cy="19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E4929-A95F-4C59-8F9F-87EE7629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99" y="424200"/>
            <a:ext cx="8596668" cy="905933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/>
              <a:t>RISULTATI ATTESI</a:t>
            </a:r>
            <a:br>
              <a:rPr lang="it-IT" dirty="0"/>
            </a:br>
            <a:r>
              <a:rPr lang="it-IT" dirty="0"/>
              <a:t>RÉSULTATS ATTENDUS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D1D12EE-A96D-4C28-B4F6-3565DCA0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07279"/>
              </p:ext>
            </p:extLst>
          </p:nvPr>
        </p:nvGraphicFramePr>
        <p:xfrm>
          <a:off x="423334" y="2245510"/>
          <a:ext cx="4301065" cy="418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1065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18829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Miglioramento della risposta alle emergenze sanitarie.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Uniformità e armonizzazione delle politiche sanitarie.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Prevenzione e controllo delle malattie infettive.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Rafforzamento della resilienza sanitaria.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Contrasto all’isolamento sociale.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Inserimento lavorativo di persone fragili.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Rafforzamento del senso di appartenenza al territorio e alla comunità.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Miglioramento della coesione sociale.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Rafforzamento del benessere psicologico e relazionale dei giovani.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Potenziamento e messa in rete dei centri di aggregazione giovanile.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3C84F2A-4071-499B-8465-6880BB465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94662"/>
              </p:ext>
            </p:extLst>
          </p:nvPr>
        </p:nvGraphicFramePr>
        <p:xfrm>
          <a:off x="4842934" y="2245510"/>
          <a:ext cx="4298334" cy="418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8334">
                  <a:extLst>
                    <a:ext uri="{9D8B030D-6E8A-4147-A177-3AD203B41FA5}">
                      <a16:colId xmlns:a16="http://schemas.microsoft.com/office/drawing/2014/main" val="386584722"/>
                    </a:ext>
                  </a:extLst>
                </a:gridCol>
              </a:tblGrid>
              <a:tr h="418829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la réponse aux urgences sanitaires.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Uniformité et harmonisation des politiques de santé.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 et contrôle des maladies infectieuses.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de la résilience sanitaire.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 contre l'isolement social.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Insertion professionnelle des personnes fragiles.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du sentiment d'appartenance au territoire et à la communauté.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Amélioration de la cohésion sociale.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du bien-être psychologique et relationnel des jeunes.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et mise en réseau des centres d'agrégation de jeunes.</a:t>
                      </a:r>
                      <a:endParaRPr lang="it-IT" sz="1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062554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F65EE914-C0CF-4A9D-A133-ED33BB74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9" y="0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3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7F53A59-49CD-4D4A-A5FC-FF373DD0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9" y="4153619"/>
            <a:ext cx="7915388" cy="1780651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5E6F6224-F78C-414B-B2D4-B2E67741752F}"/>
              </a:ext>
            </a:extLst>
          </p:cNvPr>
          <p:cNvSpPr txBox="1">
            <a:spLocks/>
          </p:cNvSpPr>
          <p:nvPr/>
        </p:nvSpPr>
        <p:spPr>
          <a:xfrm>
            <a:off x="264682" y="2141375"/>
            <a:ext cx="8655385" cy="165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dirty="0"/>
              <a:t>              Grazie per la vostra attenzione!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           Merci de </a:t>
            </a:r>
            <a:r>
              <a:rPr lang="it-IT" sz="3200" dirty="0" err="1"/>
              <a:t>votre</a:t>
            </a:r>
            <a:r>
              <a:rPr lang="it-IT" sz="3200" dirty="0"/>
              <a:t> </a:t>
            </a:r>
            <a:r>
              <a:rPr lang="it-IT" sz="3200" dirty="0" err="1"/>
              <a:t>attention</a:t>
            </a:r>
            <a:r>
              <a:rPr lang="it-IT" sz="3200" dirty="0"/>
              <a:t>!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842D6AC-FD2B-4B4D-AEFF-55F95DA2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0"/>
            <a:ext cx="3358800" cy="2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074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884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Times New Roman</vt:lpstr>
      <vt:lpstr>Trebuchet MS</vt:lpstr>
      <vt:lpstr>Wingdings</vt:lpstr>
      <vt:lpstr>Wingdings 3</vt:lpstr>
      <vt:lpstr>Sfaccettatura</vt:lpstr>
      <vt:lpstr>PAYSAGE +INCLUSIVO</vt:lpstr>
      <vt:lpstr>PARTNER DI PROGETTO PARTENAIRES DU PROJET </vt:lpstr>
      <vt:lpstr>RISORSE FINANZIARIE RESSOURCES FINANCIÈRES </vt:lpstr>
      <vt:lpstr>OBIETTIVI GENERALI OBJECTIFS GÉNÉRAUX</vt:lpstr>
      <vt:lpstr>OBIETTIVI SPECIFICI OBJECTIFS SPECIFIQUES</vt:lpstr>
      <vt:lpstr>PIANO DI LAVORO PLAN DE TRAVAIL</vt:lpstr>
      <vt:lpstr>Focus su Prevenzione  comportamenti a rischio nei giovani Focus sur Prévention  des comportements à risque chez les jeunes</vt:lpstr>
      <vt:lpstr>RISULTATI ATTESI RÉSULTATS ATTENDUS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Canetti</dc:creator>
  <cp:lastModifiedBy>Shanthi Mondino</cp:lastModifiedBy>
  <cp:revision>48</cp:revision>
  <dcterms:created xsi:type="dcterms:W3CDTF">2025-03-31T14:07:21Z</dcterms:created>
  <dcterms:modified xsi:type="dcterms:W3CDTF">2025-06-12T08:57:23Z</dcterms:modified>
</cp:coreProperties>
</file>