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9" r:id="rId1"/>
  </p:sldMasterIdLst>
  <p:notesMasterIdLst>
    <p:notesMasterId r:id="rId5"/>
  </p:notesMasterIdLst>
  <p:handoutMasterIdLst>
    <p:handoutMasterId r:id="rId6"/>
  </p:handoutMasterIdLst>
  <p:sldIdLst>
    <p:sldId id="256" r:id="rId2"/>
    <p:sldId id="307" r:id="rId3"/>
    <p:sldId id="308" r:id="rId4"/>
  </p:sldIdLst>
  <p:sldSz cx="9144000" cy="5143500" type="screen16x9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5C57"/>
    <a:srgbClr val="9ACA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37" autoAdjust="0"/>
  </p:normalViewPr>
  <p:slideViewPr>
    <p:cSldViewPr>
      <p:cViewPr varScale="1">
        <p:scale>
          <a:sx n="159" d="100"/>
          <a:sy n="159" d="100"/>
        </p:scale>
        <p:origin x="234" y="126"/>
      </p:cViewPr>
      <p:guideLst>
        <p:guide orient="horz" pos="28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058" cy="4986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530" y="0"/>
            <a:ext cx="2946058" cy="4986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D9A30-B589-415C-8AC1-C25555D9F8D5}" type="datetimeFigureOut">
              <a:rPr lang="it-IT" smtClean="0"/>
              <a:t>13/06/2025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011"/>
            <a:ext cx="2946058" cy="4986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530" y="9428011"/>
            <a:ext cx="2946058" cy="4986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D3662-FAD0-4A64-A574-077430278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306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107415" tIns="53707" rIns="107415" bIns="53707" rtlCol="0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836" y="1"/>
            <a:ext cx="2945659" cy="496332"/>
          </a:xfrm>
          <a:prstGeom prst="rect">
            <a:avLst/>
          </a:prstGeom>
        </p:spPr>
        <p:txBody>
          <a:bodyPr vert="horz" lIns="107415" tIns="53707" rIns="107415" bIns="53707" rtlCol="0"/>
          <a:lstStyle>
            <a:lvl1pPr algn="r">
              <a:defRPr sz="1400"/>
            </a:lvl1pPr>
          </a:lstStyle>
          <a:p>
            <a:fld id="{DA0D9030-1D08-4697-93D4-55E5A3D505A1}" type="datetimeFigureOut">
              <a:rPr lang="it-IT" smtClean="0"/>
              <a:t>13/06/2025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7415" tIns="53707" rIns="107415" bIns="53707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6430"/>
            <a:ext cx="5438140" cy="3909380"/>
          </a:xfrm>
          <a:prstGeom prst="rect">
            <a:avLst/>
          </a:prstGeom>
        </p:spPr>
        <p:txBody>
          <a:bodyPr vert="horz" lIns="107415" tIns="53707" rIns="107415" bIns="53707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307"/>
            <a:ext cx="2945659" cy="496332"/>
          </a:xfrm>
          <a:prstGeom prst="rect">
            <a:avLst/>
          </a:prstGeom>
        </p:spPr>
        <p:txBody>
          <a:bodyPr vert="horz" lIns="107415" tIns="53707" rIns="107415" bIns="53707" rtlCol="0" anchor="b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836" y="9430307"/>
            <a:ext cx="2945659" cy="496332"/>
          </a:xfrm>
          <a:prstGeom prst="rect">
            <a:avLst/>
          </a:prstGeom>
        </p:spPr>
        <p:txBody>
          <a:bodyPr vert="horz" lIns="107415" tIns="53707" rIns="107415" bIns="53707" rtlCol="0" anchor="b"/>
          <a:lstStyle>
            <a:lvl1pPr algn="r">
              <a:defRPr sz="1400"/>
            </a:lvl1pPr>
          </a:lstStyle>
          <a:p>
            <a:fld id="{0B0C01F5-5301-4503-A08A-D72543BDD5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570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64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037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6901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5880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9938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514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6719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0298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4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0261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813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057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3149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927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897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884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8848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828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  <p:sldLayoutId id="2147483784" r:id="rId15"/>
    <p:sldLayoutId id="2147483785" r:id="rId16"/>
    <p:sldLayoutId id="2147483786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295400" y="3409950"/>
            <a:ext cx="5638800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it-IT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Evento di lancio</a:t>
            </a: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it-IT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16 giugno 2025</a:t>
            </a: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it-IT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IMPERIA</a:t>
            </a:r>
            <a:endParaRPr sz="32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Carlito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85800" y="1940064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PITER </a:t>
            </a:r>
            <a:r>
              <a:rPr lang="it-IT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PAYSAGE</a:t>
            </a:r>
            <a:r>
              <a:rPr lang="it-IT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+</a:t>
            </a:r>
            <a:endParaRPr lang="it-IT" sz="36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219200" y="2647950"/>
            <a:ext cx="5791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I</a:t>
            </a:r>
            <a:r>
              <a:rPr lang="fr-FR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dentità</a:t>
            </a:r>
            <a:r>
              <a:rPr lang="fr-FR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 </a:t>
            </a:r>
            <a:r>
              <a:rPr lang="fr-F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culturale, </a:t>
            </a:r>
            <a:r>
              <a:rPr lang="fr-FR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ambientale</a:t>
            </a:r>
            <a:r>
              <a:rPr lang="fr-F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 e </a:t>
            </a:r>
            <a:r>
              <a:rPr lang="fr-FR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storica</a:t>
            </a:r>
            <a:endParaRPr lang="fr-FR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Carlito"/>
            </a:endParaRPr>
          </a:p>
          <a:p>
            <a:pPr algn="ctr"/>
            <a:r>
              <a:rPr lang="fr-F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Identité culturelle, environnementale et historique 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482" y="0"/>
            <a:ext cx="4904636" cy="112354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200356"/>
            <a:ext cx="1895210" cy="7397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862099"/>
            <a:ext cx="3200400" cy="30283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Un’area funzionale</a:t>
            </a:r>
            <a:b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è situata su due lati del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confine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/>
            </a:r>
            <a:b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è caratterizzata da relazioni funzionali socioeconomiche comuni e/o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intersecabili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/>
            </a:r>
            <a:b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ha sistema di relazioni cooperative tra diversi attori;</a:t>
            </a:r>
            <a:b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ha una </a:t>
            </a:r>
            <a:r>
              <a:rPr lang="it-IT" sz="1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governance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derivante da un obiettivo comune e dall'utilizzo del potenziale locale.</a:t>
            </a:r>
            <a:b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è capace di trovare in se stessa</a:t>
            </a:r>
            <a:b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il modo per affrontare le difficoltà, per elaborare progetti, per affermare la propria identità 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68"/>
          <a:stretch/>
        </p:blipFill>
        <p:spPr>
          <a:xfrm>
            <a:off x="222584" y="-47253"/>
            <a:ext cx="2286000" cy="1352549"/>
          </a:xfrm>
          <a:prstGeom prst="rect">
            <a:avLst/>
          </a:prstGeom>
        </p:spPr>
      </p:pic>
      <p:sp>
        <p:nvSpPr>
          <p:cNvPr id="6" name="object 2"/>
          <p:cNvSpPr txBox="1">
            <a:spLocks/>
          </p:cNvSpPr>
          <p:nvPr/>
        </p:nvSpPr>
        <p:spPr>
          <a:xfrm>
            <a:off x="4191000" y="2044794"/>
            <a:ext cx="2895600" cy="45538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600" i="1" dirty="0" smtClean="0">
                <a:solidFill>
                  <a:schemeClr val="accent2"/>
                </a:solidFill>
                <a:latin typeface="Garamond" panose="02020404030301010803" pitchFamily="18" charset="0"/>
                <a:ea typeface="+mn-ea"/>
                <a:cs typeface="+mn-cs"/>
              </a:rPr>
              <a:t/>
            </a:r>
            <a:br>
              <a:rPr lang="it-IT" sz="1600" i="1" dirty="0" smtClean="0">
                <a:solidFill>
                  <a:schemeClr val="accent2"/>
                </a:solidFill>
                <a:latin typeface="Garamond" panose="02020404030301010803" pitchFamily="18" charset="0"/>
                <a:ea typeface="+mn-ea"/>
                <a:cs typeface="+mn-cs"/>
              </a:rPr>
            </a:br>
            <a:endParaRPr lang="it-IT" sz="1600" i="1" dirty="0">
              <a:solidFill>
                <a:schemeClr val="accent2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533400" y="1305296"/>
            <a:ext cx="304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</a:t>
            </a:r>
            <a:r>
              <a:rPr lang="fr-FR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arattere</a:t>
            </a: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fr-FR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funzionale</a:t>
            </a: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fr-FR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del</a:t>
            </a: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fr-FR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territorio</a:t>
            </a: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fr-FR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transfrontaliero</a:t>
            </a: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di </a:t>
            </a:r>
            <a:r>
              <a:rPr lang="fr-FR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cooperazione</a:t>
            </a:r>
            <a:endParaRPr lang="it-IT" sz="14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912269" y="1428750"/>
            <a:ext cx="357337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Une zone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fonctionnelle</a:t>
            </a:r>
            <a:endParaRPr lang="it-IT" sz="14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>
              <a:spcAft>
                <a:spcPts val="0"/>
              </a:spcAft>
            </a:pP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est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située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de part et d'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autre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d'une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frontière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</a:t>
            </a:r>
          </a:p>
          <a:p>
            <a:pPr>
              <a:spcAft>
                <a:spcPts val="0"/>
              </a:spcAft>
            </a:pP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se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caractérise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par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relations socio-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économiques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fonctionnelles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communes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et/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ou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intersécables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;</a:t>
            </a:r>
          </a:p>
          <a:p>
            <a:pPr>
              <a:spcAft>
                <a:spcPts val="0"/>
              </a:spcAft>
            </a:pP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dispose d'un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système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de relations de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coopération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entre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différents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acteurs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;</a:t>
            </a:r>
          </a:p>
          <a:p>
            <a:pPr>
              <a:spcAft>
                <a:spcPts val="0"/>
              </a:spcAft>
            </a:pP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dispose d'une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gouvernance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découlant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d'un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objectif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commun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et de l'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utilisation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du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potentiel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local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est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capable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de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trouver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en elle-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même</a:t>
            </a:r>
            <a:endParaRPr lang="it-IT" sz="14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>
              <a:spcAft>
                <a:spcPts val="0"/>
              </a:spcAft>
            </a:pP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moyens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de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surmonter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difficultés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d'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élaborer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projets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d'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affirmer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son </a:t>
            </a:r>
            <a:r>
              <a:rPr lang="it-IT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identité</a:t>
            </a:r>
            <a:r>
              <a:rPr lang="it-IT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it-IT" i="1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kern="1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515105"/>
              </p:ext>
            </p:extLst>
          </p:nvPr>
        </p:nvGraphicFramePr>
        <p:xfrm>
          <a:off x="3916280" y="924399"/>
          <a:ext cx="3048000" cy="426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70204198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400" i="1" kern="1200" dirty="0" err="1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Caractere</a:t>
                      </a:r>
                      <a:r>
                        <a:rPr lang="fr-FR" sz="1400" i="1" kern="1200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fonctionnel du territoire transfrontalier de </a:t>
                      </a:r>
                      <a:r>
                        <a:rPr lang="fr-FR" sz="1400" i="1" kern="1200" dirty="0" err="1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cooperation</a:t>
                      </a:r>
                      <a:endParaRPr lang="it-IT" sz="1400" i="1" kern="1200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045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890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4000" cy="1018505"/>
          </a:xfrm>
          <a:prstGeom prst="rect">
            <a:avLst/>
          </a:prstGeom>
        </p:spPr>
      </p:pic>
      <p:sp>
        <p:nvSpPr>
          <p:cNvPr id="3" name="Segnaposto testo 2"/>
          <p:cNvSpPr>
            <a:spLocks noGrp="1"/>
          </p:cNvSpPr>
          <p:nvPr>
            <p:ph idx="1"/>
          </p:nvPr>
        </p:nvSpPr>
        <p:spPr>
          <a:xfrm>
            <a:off x="76200" y="742950"/>
            <a:ext cx="3581400" cy="4267200"/>
          </a:xfrm>
        </p:spPr>
        <p:txBody>
          <a:bodyPr>
            <a:noAutofit/>
          </a:bodyPr>
          <a:lstStyle/>
          <a:p>
            <a:pPr marL="0" marR="13335" indent="0" algn="just">
              <a:spcBef>
                <a:spcPts val="0"/>
              </a:spcBef>
              <a:buNone/>
            </a:pP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Nell’anno e mezzo di lavoro con il partenariato il territorio di PAYSAGE+ ha dimostrato di avere tutte queste caratteristiche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ed è quindi pronto ad affrontare le sfide successive:</a:t>
            </a:r>
          </a:p>
          <a:p>
            <a:pPr marR="13335" algn="just">
              <a:spcBef>
                <a:spcPts val="0"/>
              </a:spcBef>
            </a:pP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Rendere l’area funzionale uno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spazio accogliente, resiliente e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inclusivo</a:t>
            </a:r>
            <a:endParaRPr lang="it-IT" sz="14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R="13335" algn="just">
              <a:spcBef>
                <a:spcPts val="0"/>
              </a:spcBef>
            </a:pP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Aumentarne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 competitività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ricercando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un equilibrio tra sostenibilità economica, ambientale e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sociale</a:t>
            </a:r>
          </a:p>
          <a:p>
            <a:pPr marR="13335" algn="just">
              <a:spcBef>
                <a:spcPts val="0"/>
              </a:spcBef>
            </a:pP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Rafforzare l’identità delle comunità che nell’area vivono e lavorano</a:t>
            </a:r>
          </a:p>
          <a:p>
            <a:pPr marR="13335" algn="just">
              <a:spcBef>
                <a:spcPts val="0"/>
              </a:spcBef>
            </a:pP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Contribuire alla </a:t>
            </a:r>
            <a:r>
              <a:rPr lang="it-IT" sz="1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governance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territoriale transfrontaliera inclusiva e collaborativa rispetto alle strategie che già operano sul territorio in collaborazione con i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gli altri PITER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+</a:t>
            </a:r>
          </a:p>
          <a:p>
            <a:pPr marL="0" marR="13335" indent="0" algn="just">
              <a:spcBef>
                <a:spcPts val="0"/>
              </a:spcBef>
              <a:buNone/>
            </a:pPr>
            <a:endParaRPr lang="it-IT" sz="14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Segnaposto testo 2"/>
          <p:cNvSpPr txBox="1">
            <a:spLocks/>
          </p:cNvSpPr>
          <p:nvPr/>
        </p:nvSpPr>
        <p:spPr>
          <a:xfrm>
            <a:off x="3763879" y="666750"/>
            <a:ext cx="3657600" cy="426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Au </a:t>
            </a:r>
            <a:r>
              <a:rPr lang="fr-FR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cours de l'année et demie de travail avec le partenariat, le territoire PAYSAGE+ a démontré qu'il possédait toutes ces caractéristiques et qu'il était donc prêt à relever les défis suivants : </a:t>
            </a:r>
            <a:endParaRPr lang="fr-FR" sz="1400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fr-FR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</a:t>
            </a: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endre </a:t>
            </a:r>
            <a:r>
              <a:rPr lang="fr-FR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 zone fonctionnelle, accueillante, résiliente et inclusive</a:t>
            </a: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Accroître </a:t>
            </a:r>
            <a:r>
              <a:rPr lang="fr-FR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 compétitivité en recherchant un équilibre entre durabilité économique, environnementale et sociale. </a:t>
            </a:r>
            <a:endParaRPr lang="fr-FR" sz="1400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Renforcer </a:t>
            </a:r>
            <a:r>
              <a:rPr lang="fr-FR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l'identité des communautés qui vivent et travaillent dans la zone. Contribuer à une gouvernance territoriale transfrontalière inclusive et collaborative par rapport aux stratégies déjà en place sur le territoire en collaboration avec les </a:t>
            </a: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autres PITER</a:t>
            </a:r>
            <a:r>
              <a:rPr lang="fr-FR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+.</a:t>
            </a:r>
            <a:endParaRPr lang="it-IT" sz="14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3285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Personalizzato 17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70C0"/>
      </a:accent1>
      <a:accent2>
        <a:srgbClr val="002060"/>
      </a:accent2>
      <a:accent3>
        <a:srgbClr val="0042C7"/>
      </a:accent3>
      <a:accent4>
        <a:srgbClr val="0070C0"/>
      </a:accent4>
      <a:accent5>
        <a:srgbClr val="002060"/>
      </a:accent5>
      <a:accent6>
        <a:srgbClr val="0070C0"/>
      </a:accent6>
      <a:hlink>
        <a:srgbClr val="0070C0"/>
      </a:hlink>
      <a:folHlink>
        <a:srgbClr val="0070C0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89F57F3-B9DC-4F62-B2FA-09BCF6A5B0F2}" vid="{53136CFC-0278-4E89-AFC2-64495018512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4256</TotalTime>
  <Words>291</Words>
  <Application>Microsoft Office PowerPoint</Application>
  <PresentationFormat>Presentazione su schermo (16:9)</PresentationFormat>
  <Paragraphs>27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12" baseType="lpstr">
      <vt:lpstr>Arial</vt:lpstr>
      <vt:lpstr>Calibri</vt:lpstr>
      <vt:lpstr>Carlito</vt:lpstr>
      <vt:lpstr>Century Gothic</vt:lpstr>
      <vt:lpstr>Garamond</vt:lpstr>
      <vt:lpstr>Times New Roman</vt:lpstr>
      <vt:lpstr>Trebuchet MS</vt:lpstr>
      <vt:lpstr>Wingdings 3</vt:lpstr>
      <vt:lpstr>Tema1</vt:lpstr>
      <vt:lpstr>Presentazione standard di PowerPoint</vt:lpstr>
      <vt:lpstr>Un’area funzionale è situata su due lati del confine  è caratterizzata da relazioni funzionali socioeconomiche comuni e/o intersecabili ha sistema di relazioni cooperative tra diversi attori; ha una governance derivante da un obiettivo comune e dall'utilizzo del potenziale locale. è capace di trovare in se stessa il modo per affrontare le difficoltà, per elaborare progetti, per affermare la propria identità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PCCARLA</cp:lastModifiedBy>
  <cp:revision>183</cp:revision>
  <cp:lastPrinted>2025-06-11T11:25:19Z</cp:lastPrinted>
  <dcterms:created xsi:type="dcterms:W3CDTF">2023-11-24T04:37:38Z</dcterms:created>
  <dcterms:modified xsi:type="dcterms:W3CDTF">2025-06-13T15:59:00Z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2023-11-10T00:00:00Z</vt:filetime>
  </property>
  <property fmtid="{D5CDD505-2E9C-101B-9397-08002B2CF9AE}" pid="3" name="Creator">
    <vt:lpwstr>Microsoft® PowerPoint® pour Office 365</vt:lpwstr>
  </property>
  <property fmtid="{D5CDD505-2E9C-101B-9397-08002B2CF9AE}" pid="4" name="LastSaved">
    <vt:filetime>2023-11-24T00:00:00Z</vt:filetime>
  </property>
</Properties>
</file>