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51" r:id="rId3"/>
    <p:sldMasterId id="2147483653" r:id="rId4"/>
    <p:sldMasterId id="2147483650" r:id="rId5"/>
  </p:sldMasterIdLst>
  <p:notesMasterIdLst>
    <p:notesMasterId r:id="rId13"/>
  </p:notesMasterIdLst>
  <p:handoutMasterIdLst>
    <p:handoutMasterId r:id="rId14"/>
  </p:handoutMasterIdLst>
  <p:sldIdLst>
    <p:sldId id="262" r:id="rId6"/>
    <p:sldId id="263" r:id="rId7"/>
    <p:sldId id="332" r:id="rId8"/>
    <p:sldId id="266" r:id="rId9"/>
    <p:sldId id="333" r:id="rId10"/>
    <p:sldId id="334" r:id="rId11"/>
    <p:sldId id="265" r:id="rId12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78B"/>
    <a:srgbClr val="FFED00"/>
    <a:srgbClr val="02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2" autoAdjust="0"/>
    <p:restoredTop sz="95902"/>
  </p:normalViewPr>
  <p:slideViewPr>
    <p:cSldViewPr snapToGrid="0" snapToObjects="1">
      <p:cViewPr varScale="1">
        <p:scale>
          <a:sx n="111" d="100"/>
          <a:sy n="111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6" d="100"/>
          <a:sy n="96" d="100"/>
        </p:scale>
        <p:origin x="18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xmlns="" id="{CEB1B760-D7AD-AC4D-846F-3D53C6167D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920447C-FDCC-8442-AF09-FCF897E695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80139-AE1F-4E40-BE09-8D8B930D4DAE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9BF73E5-D96F-1841-98D5-A3ED2135CB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262CB66-E0E3-7C48-83D6-F2A39E699D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DC87B-0522-9048-BFBE-BD96AFA3221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081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3770A-6932-DD4D-928A-4BBE12ADBB3D}" type="datetimeFigureOut">
              <a:rPr lang="fr-FR" smtClean="0"/>
              <a:t>12/06/2025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55D95-0718-8B40-ABCE-FBDF754C318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25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55D95-0718-8B40-ABCE-FBDF754C31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31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55D95-0718-8B40-ABCE-FBDF754C318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23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78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35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xmlns="" id="{74425F82-9EBC-D74B-8796-ED18891E1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4" y="2880542"/>
            <a:ext cx="6193431" cy="23510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80000"/>
              </a:lnSpc>
              <a:spcBef>
                <a:spcPts val="600"/>
              </a:spcBef>
              <a:buClr>
                <a:srgbClr val="029CDE"/>
              </a:buClr>
              <a:buFont typeface="Arial" panose="020B0604020202020204" pitchFamily="34" charset="0"/>
              <a:buChar char="•"/>
              <a:defRPr sz="1000" b="0"/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D5C899E9-5CEA-DE4C-87C9-90749D68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0" y="1472571"/>
            <a:ext cx="6178501" cy="12452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400">
                <a:latin typeface="Graphik Regular" panose="020B0503030202060203" pitchFamily="34" charset="77"/>
              </a:defRPr>
            </a:lvl1pPr>
          </a:lstStyle>
          <a:p>
            <a:pPr lvl="0"/>
            <a:r>
              <a:rPr lang="fr-FR" dirty="0"/>
              <a:t>Modifier les styles du texte du masque
Deuxième niveau
Troisième niveau
Quatrième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9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xmlns="" id="{3C5E2C85-88DA-5443-AB42-D5708BFD7362}"/>
              </a:ext>
            </a:extLst>
          </p:cNvPr>
          <p:cNvSpPr txBox="1">
            <a:spLocks/>
          </p:cNvSpPr>
          <p:nvPr userDrawn="1"/>
        </p:nvSpPr>
        <p:spPr>
          <a:xfrm>
            <a:off x="548870" y="410369"/>
            <a:ext cx="8676906" cy="731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baseline="0" dirty="0">
                <a:solidFill>
                  <a:srgbClr val="13478B"/>
                </a:solidFill>
                <a:latin typeface="Graphik Bold" panose="020B0503030202060203" pitchFamily="34" charset="77"/>
              </a:rPr>
              <a:t>Modifiez le style du titre</a:t>
            </a:r>
            <a:endParaRPr lang="en-US" sz="2000" b="1" baseline="0" dirty="0">
              <a:solidFill>
                <a:srgbClr val="13478B"/>
              </a:solidFill>
              <a:latin typeface="Graphik Bold" panose="020B0503030202060203" pitchFamily="34" charset="77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8DED6AB9-98D3-1F4B-BE57-68D461440C7F}"/>
              </a:ext>
            </a:extLst>
          </p:cNvPr>
          <p:cNvCxnSpPr>
            <a:cxnSpLocks/>
          </p:cNvCxnSpPr>
          <p:nvPr userDrawn="1"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D5C899E9-5CEA-DE4C-87C9-90749D680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0" y="1472571"/>
            <a:ext cx="6178501" cy="12452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400">
                <a:latin typeface="Graphik Regular" panose="020B0503030202060203" pitchFamily="34" charset="77"/>
              </a:defRPr>
            </a:lvl1pPr>
          </a:lstStyle>
          <a:p>
            <a:pPr lvl="0"/>
            <a:r>
              <a:rPr lang="fr-FR" dirty="0"/>
              <a:t>Modifier les styles du texte du masque
Deuxième niveau
Troisième niveau
Quatrième niveau</a:t>
            </a:r>
            <a:endParaRPr lang="en-US" dirty="0"/>
          </a:p>
        </p:txBody>
      </p:sp>
      <p:sp>
        <p:nvSpPr>
          <p:cNvPr id="25" name="Rectangle à coins arrondis 24">
            <a:extLst>
              <a:ext uri="{FF2B5EF4-FFF2-40B4-BE49-F238E27FC236}">
                <a16:creationId xmlns:a16="http://schemas.microsoft.com/office/drawing/2014/main" xmlns="" id="{C1E6B8A6-4155-3447-9D7E-DFCC9D6CFC85}"/>
              </a:ext>
            </a:extLst>
          </p:cNvPr>
          <p:cNvSpPr/>
          <p:nvPr userDrawn="1"/>
        </p:nvSpPr>
        <p:spPr>
          <a:xfrm>
            <a:off x="6997148" y="2806810"/>
            <a:ext cx="4476584" cy="240200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93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E8C2F4A-0EDF-1045-A95E-A4485800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0" y="410369"/>
            <a:ext cx="7886700" cy="731098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rgbClr val="13478B"/>
                </a:solidFill>
                <a:latin typeface="Graphik Bold" panose="020B0503030202060203" pitchFamily="34" charset="77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0197AE78-FE67-DC4C-8A46-44FDC17465C6}"/>
              </a:ext>
            </a:extLst>
          </p:cNvPr>
          <p:cNvCxnSpPr>
            <a:cxnSpLocks/>
          </p:cNvCxnSpPr>
          <p:nvPr userDrawn="1"/>
        </p:nvCxnSpPr>
        <p:spPr>
          <a:xfrm>
            <a:off x="643163" y="1181382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EC5E60E-0737-594A-9128-9D4097220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0" y="1472572"/>
            <a:ext cx="7886700" cy="11435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029CDE"/>
              </a:buClr>
              <a:defRPr sz="1400"/>
            </a:lvl1pPr>
          </a:lstStyle>
          <a:p>
            <a:pPr lvl="0"/>
            <a:r>
              <a:rPr lang="fr-FR" dirty="0"/>
              <a:t>Modifier les styles du texte du masque
Deuxième niveau
Troisième niveau</a:t>
            </a:r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EDA90CCC-74F5-1746-9CCC-C81E61412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50815" y="3020786"/>
            <a:ext cx="2774761" cy="2188028"/>
          </a:xfrm>
          <a:prstGeom prst="rect">
            <a:avLst/>
          </a:prstGeom>
        </p:spPr>
      </p:pic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xmlns="" id="{CB0F9C87-6CF3-7B43-90A1-09DC75E5B4C6}"/>
              </a:ext>
            </a:extLst>
          </p:cNvPr>
          <p:cNvSpPr/>
          <p:nvPr userDrawn="1"/>
        </p:nvSpPr>
        <p:spPr>
          <a:xfrm>
            <a:off x="6846073" y="2806810"/>
            <a:ext cx="4627659" cy="240200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75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08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1803358C-2E91-144A-A3E0-C0D70641B9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3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24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55AE4D3-468D-F54A-947E-DAFC0B4A1A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2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7B110B6-6931-0645-A9D3-D040477C9F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807" y="1016"/>
            <a:ext cx="12188384" cy="68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8F2F81D-5871-834E-A2CD-2CB68000E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5515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406868C-65CA-8F4C-9246-93F6D11FB7C0}"/>
              </a:ext>
            </a:extLst>
          </p:cNvPr>
          <p:cNvSpPr txBox="1"/>
          <p:nvPr/>
        </p:nvSpPr>
        <p:spPr>
          <a:xfrm>
            <a:off x="557116" y="1867950"/>
            <a:ext cx="9206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spc="200" dirty="0">
                <a:solidFill>
                  <a:schemeClr val="bg1"/>
                </a:solidFill>
                <a:latin typeface="Georgia" panose="02040502050405020303" pitchFamily="18" charset="0"/>
              </a:rPr>
              <a:t>PITER+ PAYSAGE+</a:t>
            </a:r>
          </a:p>
          <a:p>
            <a:r>
              <a:rPr lang="fr-FR" sz="2800" b="1" spc="200" dirty="0">
                <a:solidFill>
                  <a:schemeClr val="bg1"/>
                </a:solidFill>
                <a:latin typeface="Georgia" panose="02040502050405020303" pitchFamily="18" charset="0"/>
              </a:rPr>
              <a:t>Evénement de lancement / </a:t>
            </a:r>
            <a:r>
              <a:rPr lang="it-IT" sz="2800" b="1" spc="200" noProof="0" dirty="0">
                <a:solidFill>
                  <a:schemeClr val="bg1"/>
                </a:solidFill>
                <a:latin typeface="Georgia" panose="02040502050405020303" pitchFamily="18" charset="0"/>
              </a:rPr>
              <a:t>Evento di lancio</a:t>
            </a:r>
            <a:endParaRPr lang="fr-FR" sz="2800" b="1" spc="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80CAA0A-83B4-1F48-8079-39336AD02867}"/>
              </a:ext>
            </a:extLst>
          </p:cNvPr>
          <p:cNvSpPr txBox="1"/>
          <p:nvPr/>
        </p:nvSpPr>
        <p:spPr>
          <a:xfrm>
            <a:off x="557116" y="3639432"/>
            <a:ext cx="709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100" dirty="0">
                <a:solidFill>
                  <a:schemeClr val="bg1"/>
                </a:solidFill>
                <a:latin typeface="Arial" panose="020B0604020202020204" pitchFamily="34" charset="0"/>
              </a:rPr>
              <a:t>16 juin 2025 / 16 </a:t>
            </a:r>
            <a:r>
              <a:rPr lang="it-IT" spc="100" noProof="0" dirty="0">
                <a:solidFill>
                  <a:schemeClr val="bg1"/>
                </a:solidFill>
                <a:latin typeface="Arial" panose="020B0604020202020204" pitchFamily="34" charset="0"/>
              </a:rPr>
              <a:t>giugno</a:t>
            </a:r>
            <a:r>
              <a:rPr lang="fr-FR" spc="100" dirty="0">
                <a:solidFill>
                  <a:schemeClr val="bg1"/>
                </a:solidFill>
                <a:latin typeface="Arial" panose="020B0604020202020204" pitchFamily="34" charset="0"/>
              </a:rPr>
              <a:t> 2025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4AF6EE25-6B58-C84E-A5B0-1369DCDBDA78}"/>
              </a:ext>
            </a:extLst>
          </p:cNvPr>
          <p:cNvCxnSpPr>
            <a:cxnSpLocks/>
          </p:cNvCxnSpPr>
          <p:nvPr/>
        </p:nvCxnSpPr>
        <p:spPr>
          <a:xfrm>
            <a:off x="643163" y="3446188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D1D52AF-30DD-CB42-F888-36510B1C7E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3" y="5379739"/>
            <a:ext cx="5215178" cy="1566841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BCDD3E89-1FDC-5185-0913-5A858289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198" y="5610386"/>
            <a:ext cx="2258789" cy="5199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8EBE38B-4841-AF49-E48D-0B2F57A6AA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70694" y="6406467"/>
            <a:ext cx="2258784" cy="2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9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AAE4181C-9A7B-CD45-AB29-A86C32B4E6E2}"/>
              </a:ext>
            </a:extLst>
          </p:cNvPr>
          <p:cNvSpPr txBox="1">
            <a:spLocks/>
          </p:cNvSpPr>
          <p:nvPr/>
        </p:nvSpPr>
        <p:spPr>
          <a:xfrm>
            <a:off x="442118" y="308035"/>
            <a:ext cx="6129011" cy="6463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Les stratégies territoriales 21-27 sélectionnées par le Comité de suivi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519192" y="1080265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3BD53B3-17BB-F10E-8A79-176C353248E0}"/>
              </a:ext>
            </a:extLst>
          </p:cNvPr>
          <p:cNvSpPr txBox="1"/>
          <p:nvPr/>
        </p:nvSpPr>
        <p:spPr>
          <a:xfrm>
            <a:off x="441388" y="1287918"/>
            <a:ext cx="64696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000" b="1" noProof="1">
                <a:solidFill>
                  <a:srgbClr val="13478B"/>
                </a:solidFill>
                <a:latin typeface="Georgia" panose="02040502050405020303" pitchFamily="18" charset="0"/>
              </a:rPr>
              <a:t>Le strategie territoriali 21-27 selezionate dal Comitato di sorveglianza</a:t>
            </a:r>
          </a:p>
        </p:txBody>
      </p:sp>
      <p:pic>
        <p:nvPicPr>
          <p:cNvPr id="14" name="Image 13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xmlns="" id="{CE70ADE5-9CB8-AF2F-CD7C-908D85B2E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459" y="0"/>
            <a:ext cx="4849541" cy="6858000"/>
          </a:xfrm>
          <a:prstGeom prst="rect">
            <a:avLst/>
          </a:prstGeom>
        </p:spPr>
      </p:pic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xmlns="" id="{1C71F08E-BD7E-683F-B5BA-160E7A091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37187"/>
              </p:ext>
            </p:extLst>
          </p:nvPr>
        </p:nvGraphicFramePr>
        <p:xfrm>
          <a:off x="567203" y="2321767"/>
          <a:ext cx="5912453" cy="2378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489">
                  <a:extLst>
                    <a:ext uri="{9D8B030D-6E8A-4147-A177-3AD203B41FA5}">
                      <a16:colId xmlns:a16="http://schemas.microsoft.com/office/drawing/2014/main" xmlns="" val="2483487297"/>
                    </a:ext>
                  </a:extLst>
                </a:gridCol>
                <a:gridCol w="4580964">
                  <a:extLst>
                    <a:ext uri="{9D8B030D-6E8A-4147-A177-3AD203B41FA5}">
                      <a16:colId xmlns:a16="http://schemas.microsoft.com/office/drawing/2014/main" xmlns="" val="2995260746"/>
                    </a:ext>
                  </a:extLst>
                </a:gridCol>
              </a:tblGrid>
              <a:tr h="442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fr-FR" sz="1400" dirty="0">
                          <a:effectLst/>
                          <a:latin typeface="+mj-lt"/>
                        </a:rPr>
                        <a:t>Titre / </a:t>
                      </a:r>
                      <a:r>
                        <a:rPr lang="fr-FR" sz="1400" dirty="0" err="1">
                          <a:effectLst/>
                          <a:latin typeface="+mj-lt"/>
                        </a:rPr>
                        <a:t>Titolo</a:t>
                      </a:r>
                      <a:endParaRPr lang="fr-F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fr-FR" sz="1400" dirty="0">
                          <a:effectLst/>
                          <a:latin typeface="+mj-lt"/>
                        </a:rPr>
                        <a:t>Coordinateur / </a:t>
                      </a:r>
                      <a:r>
                        <a:rPr lang="fr-FR" sz="1400" dirty="0" err="1">
                          <a:effectLst/>
                          <a:latin typeface="+mj-lt"/>
                        </a:rPr>
                        <a:t>Coordinatore</a:t>
                      </a:r>
                      <a:endParaRPr lang="fr-F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5550483"/>
                  </a:ext>
                </a:extLst>
              </a:tr>
              <a:tr h="23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fr-FR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PARCOURS+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Département de la Haute-Savoie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54913058"/>
                  </a:ext>
                </a:extLst>
              </a:tr>
              <a:tr h="2820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GRAIES </a:t>
                      </a:r>
                      <a:r>
                        <a:rPr lang="it-IT" sz="1400" dirty="0" err="1">
                          <a:effectLst/>
                          <a:latin typeface="+mj-lt"/>
                        </a:rPr>
                        <a:t>ClimaLab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 </a:t>
                      </a:r>
                      <a:endParaRPr lang="fr-F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Città Metropolitana di Torino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4220865"/>
                  </a:ext>
                </a:extLst>
              </a:tr>
              <a:tr h="2820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HV2030</a:t>
                      </a:r>
                      <a:endParaRPr lang="fr-F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Conferenza delle Alte Valli C.H.A.V.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2894862"/>
                  </a:ext>
                </a:extLst>
              </a:tr>
              <a:tr h="2709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Terres Monviso</a:t>
                      </a:r>
                      <a:endParaRPr lang="fr-F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Communauté de communes du Guillestrois et du Queyras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3554342"/>
                  </a:ext>
                </a:extLst>
              </a:tr>
              <a:tr h="2820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ALPIMED+</a:t>
                      </a:r>
                      <a:endParaRPr lang="fr-F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Métropole Nice Côte d'Azur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01169217"/>
                  </a:ext>
                </a:extLst>
              </a:tr>
              <a:tr h="2820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PAYSAGE+</a:t>
                      </a:r>
                      <a:endParaRPr lang="fr-F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Provincia di Imperia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93818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6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F2A525D1-30A7-E24F-83BD-F0DAE93E6606}"/>
              </a:ext>
            </a:extLst>
          </p:cNvPr>
          <p:cNvCxnSpPr>
            <a:cxnSpLocks/>
          </p:cNvCxnSpPr>
          <p:nvPr/>
        </p:nvCxnSpPr>
        <p:spPr>
          <a:xfrm>
            <a:off x="519192" y="1178076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134C266-5C5E-CD1D-5EDB-2C84BCB647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D78C05C-2046-49E0-F461-F79D9C13F3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50D10C4-47C0-D518-6F74-91CBB65598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DF109CD-F55C-43B3-AEC3-E48CB73AEC99}"/>
              </a:ext>
            </a:extLst>
          </p:cNvPr>
          <p:cNvSpPr txBox="1">
            <a:spLocks/>
          </p:cNvSpPr>
          <p:nvPr/>
        </p:nvSpPr>
        <p:spPr>
          <a:xfrm>
            <a:off x="416862" y="425959"/>
            <a:ext cx="4920782" cy="6317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3478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Les orientations transversales des Plans 21-27 Intégrés </a:t>
            </a:r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xmlns="" id="{6C692922-E2E8-4DE5-BF63-10F959E380D8}"/>
              </a:ext>
            </a:extLst>
          </p:cNvPr>
          <p:cNvSpPr txBox="1">
            <a:spLocks/>
          </p:cNvSpPr>
          <p:nvPr/>
        </p:nvSpPr>
        <p:spPr>
          <a:xfrm>
            <a:off x="6507911" y="1335244"/>
            <a:ext cx="5613116" cy="39275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171450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029CDE"/>
              </a:buClr>
              <a:buFont typeface="Arial" panose="020B0604020202020204" pitchFamily="34" charset="0"/>
              <a:buChar char="•"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29CD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29CD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xmlns="" id="{9D7C7D7C-6C74-405F-AF86-F6B43BFE2822}"/>
              </a:ext>
            </a:extLst>
          </p:cNvPr>
          <p:cNvSpPr txBox="1">
            <a:spLocks/>
          </p:cNvSpPr>
          <p:nvPr/>
        </p:nvSpPr>
        <p:spPr>
          <a:xfrm>
            <a:off x="6127182" y="1191944"/>
            <a:ext cx="6025027" cy="40444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171450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029CDE"/>
              </a:buClr>
              <a:buFont typeface="Arial" panose="020B0604020202020204" pitchFamily="34" charset="0"/>
              <a:buChar char="•"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29CD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283E06C-646C-4055-9E56-AE1F960813E9}"/>
              </a:ext>
            </a:extLst>
          </p:cNvPr>
          <p:cNvSpPr txBox="1">
            <a:spLocks/>
          </p:cNvSpPr>
          <p:nvPr/>
        </p:nvSpPr>
        <p:spPr>
          <a:xfrm>
            <a:off x="232242" y="562361"/>
            <a:ext cx="5668105" cy="3460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3478B"/>
              </a:solidFill>
              <a:effectLst/>
              <a:highlight>
                <a:srgbClr val="00FF00"/>
              </a:highlight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9BB38654-3702-CE30-AC5D-A0C849C64F98}"/>
              </a:ext>
            </a:extLst>
          </p:cNvPr>
          <p:cNvSpPr txBox="1"/>
          <p:nvPr/>
        </p:nvSpPr>
        <p:spPr>
          <a:xfrm>
            <a:off x="455012" y="1388814"/>
            <a:ext cx="51773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 préparer aux défis de la </a:t>
            </a:r>
            <a:r>
              <a:rPr kumimoji="0" lang="fr-FR" sz="1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résilience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Encourager un </a:t>
            </a:r>
            <a:r>
              <a:rPr kumimoji="0" lang="fr-FR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développement local intégré et inclusif </a:t>
            </a:r>
            <a:r>
              <a:rPr kumimoji="0" lang="fr-FR" sz="1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(social, économique et environnemental)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Soutenir l’</a:t>
            </a:r>
            <a:r>
              <a:rPr kumimoji="0" lang="fr-FR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innovation </a:t>
            </a:r>
            <a:r>
              <a:rPr kumimoji="0" lang="fr-FR" sz="1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territoriale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Structurer une </a:t>
            </a:r>
            <a:r>
              <a:rPr kumimoji="0" lang="fr-FR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coopération stable </a:t>
            </a:r>
            <a:r>
              <a:rPr kumimoji="0" lang="fr-FR" sz="1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entre les zones transfrontalières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Renforcer </a:t>
            </a:r>
            <a:r>
              <a:rPr kumimoji="0" lang="fr-FR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l’efficacité, l’intensité et la qualité </a:t>
            </a:r>
            <a:r>
              <a:rPr kumimoji="0" lang="fr-FR" sz="1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de la coopération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Rapprocher l’Union européenne de ses citoyens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0C6475A-2509-64D0-58F8-6DA41D01ED3C}"/>
              </a:ext>
            </a:extLst>
          </p:cNvPr>
          <p:cNvSpPr txBox="1"/>
          <p:nvPr/>
        </p:nvSpPr>
        <p:spPr>
          <a:xfrm>
            <a:off x="5684090" y="1359895"/>
            <a:ext cx="56131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Prepararsi alle sfide della </a:t>
            </a:r>
            <a:r>
              <a:rPr kumimoji="0" lang="it-IT" sz="1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resilienza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Promuovere lo </a:t>
            </a:r>
            <a:r>
              <a:rPr kumimoji="0" lang="it-IT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sviluppo locale integrato ed inclusivo </a:t>
            </a:r>
            <a:r>
              <a:rPr kumimoji="0" lang="it-IT" sz="160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(dimensione sociale, economica e ambientale</a:t>
            </a:r>
            <a:r>
              <a:rPr lang="it-IT" sz="1600" noProof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kumimoji="0" lang="it-IT" sz="160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Sostenere l’</a:t>
            </a:r>
            <a:r>
              <a:rPr kumimoji="0" lang="it-IT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innovazione </a:t>
            </a:r>
            <a:r>
              <a:rPr kumimoji="0" lang="it-IT" sz="1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territoriale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Strutturare una </a:t>
            </a:r>
            <a:r>
              <a:rPr kumimoji="0" lang="it-IT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cooperazione stabile </a:t>
            </a:r>
            <a:r>
              <a:rPr kumimoji="0" lang="it-IT" sz="160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 le aree</a:t>
            </a:r>
            <a:r>
              <a:rPr lang="it-IT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kumimoji="0" lang="it-IT" sz="160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transfrontaliere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Rafforzare </a:t>
            </a:r>
            <a:r>
              <a:rPr kumimoji="0" lang="it-IT" sz="1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l’efficacia</a:t>
            </a:r>
            <a:r>
              <a:rPr lang="it-IT" sz="1600" b="1" noProof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l’intensità e la qualità </a:t>
            </a:r>
            <a:r>
              <a:rPr kumimoji="0" lang="it-IT" sz="1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della cooperazione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Avvicinare l’Unione europea ai suoi cittadini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26BBFA9-2735-AC5C-EBD8-21949620D753}"/>
              </a:ext>
            </a:extLst>
          </p:cNvPr>
          <p:cNvSpPr txBox="1">
            <a:spLocks/>
          </p:cNvSpPr>
          <p:nvPr/>
        </p:nvSpPr>
        <p:spPr>
          <a:xfrm>
            <a:off x="5632358" y="432644"/>
            <a:ext cx="4920782" cy="6317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3478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Gli orientamenti trasversali dei Piani Integrati 21-27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3478B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457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7500EE-7998-8131-3070-09ACEB06F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symbole, Graphique, clipart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6A6F4769-BAE2-8001-F700-54DA68422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397" y="4171138"/>
            <a:ext cx="715963" cy="770029"/>
          </a:xfrm>
          <a:prstGeom prst="rect">
            <a:avLst/>
          </a:prstGeom>
        </p:spPr>
      </p:pic>
      <p:pic>
        <p:nvPicPr>
          <p:cNvPr id="18" name="Image 17" descr="Une image contenant clipart, Graphique, symbole, cercle&#10;&#10;Le contenu généré par l’IA peut être incorrect.">
            <a:extLst>
              <a:ext uri="{FF2B5EF4-FFF2-40B4-BE49-F238E27FC236}">
                <a16:creationId xmlns:a16="http://schemas.microsoft.com/office/drawing/2014/main" xmlns="" id="{03AA987C-1E6E-938C-E5AD-2FA1F54B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398" y="3346008"/>
            <a:ext cx="715963" cy="770029"/>
          </a:xfrm>
          <a:prstGeom prst="rect">
            <a:avLst/>
          </a:prstGeom>
        </p:spPr>
      </p:pic>
      <p:pic>
        <p:nvPicPr>
          <p:cNvPr id="13" name="Image 12" descr="Une image contenant symbole, Graphique, clipart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5266E2E9-0BA3-A5F5-4E77-5E8088680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28" y="4170372"/>
            <a:ext cx="715963" cy="770029"/>
          </a:xfrm>
          <a:prstGeom prst="rect">
            <a:avLst/>
          </a:prstGeom>
        </p:spPr>
      </p:pic>
      <p:pic>
        <p:nvPicPr>
          <p:cNvPr id="11" name="Image 10" descr="Une image contenant clipart, Graphique, symbole, cercle&#10;&#10;Le contenu généré par l’IA peut être incorrect.">
            <a:extLst>
              <a:ext uri="{FF2B5EF4-FFF2-40B4-BE49-F238E27FC236}">
                <a16:creationId xmlns:a16="http://schemas.microsoft.com/office/drawing/2014/main" xmlns="" id="{90C3FD18-E829-C35F-F961-EAD2702E3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39" y="3280842"/>
            <a:ext cx="715963" cy="770029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1EE6B7AF-1751-ACCB-2CD1-BFA1FE509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373" y="1328286"/>
            <a:ext cx="5554595" cy="1530878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/>
              <a:t>Paysage+ identifie le concept de </a:t>
            </a:r>
            <a:r>
              <a:rPr lang="fr-FR" sz="1400" b="1" dirty="0"/>
              <a:t>paysage</a:t>
            </a:r>
            <a:r>
              <a:rPr lang="fr-FR" sz="1400" dirty="0"/>
              <a:t> comme un élément fondamental du territoire sur lequel agir pour </a:t>
            </a:r>
            <a:r>
              <a:rPr lang="fr-FR" sz="1400" b="1" dirty="0"/>
              <a:t>défendre sa valeur </a:t>
            </a:r>
            <a:r>
              <a:rPr lang="fr-FR" sz="1400" dirty="0"/>
              <a:t>économique et </a:t>
            </a:r>
            <a:r>
              <a:rPr lang="fr-FR" sz="1400" b="1" dirty="0"/>
              <a:t>en promouvoir le développement</a:t>
            </a:r>
            <a:r>
              <a:rPr lang="fr-FR" sz="1400" dirty="0"/>
              <a:t>. La stratégie vise à faire du territoire transfrontalier un espace </a:t>
            </a:r>
            <a:r>
              <a:rPr lang="fr-FR" sz="1400" b="1" dirty="0"/>
              <a:t>accueillant, résilient et inclusif.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400" b="1" dirty="0">
              <a:solidFill>
                <a:srgbClr val="13478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b="1" dirty="0">
                <a:solidFill>
                  <a:srgbClr val="13478B"/>
                </a:solidFill>
              </a:rPr>
              <a:t>Une thématique transversale à plusieurs objectifs du Programme: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EC85B3C-4BA7-053C-317E-8ACD9A17FEC0}"/>
              </a:ext>
            </a:extLst>
          </p:cNvPr>
          <p:cNvSpPr txBox="1">
            <a:spLocks/>
          </p:cNvSpPr>
          <p:nvPr/>
        </p:nvSpPr>
        <p:spPr>
          <a:xfrm>
            <a:off x="557584" y="395735"/>
            <a:ext cx="5640174" cy="8038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Le paysage, clé du bien-être individuel et social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F5C67F28-26E6-0E5F-A5F0-22E49C399E75}"/>
              </a:ext>
            </a:extLst>
          </p:cNvPr>
          <p:cNvCxnSpPr>
            <a:cxnSpLocks/>
          </p:cNvCxnSpPr>
          <p:nvPr/>
        </p:nvCxnSpPr>
        <p:spPr>
          <a:xfrm>
            <a:off x="643163" y="1162131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CBF0FBD-B536-3004-AA56-81D586B0EB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E94A9E2-8A80-C3CA-34C0-73A60407A9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72BDEE3-B766-BE59-F2E2-EB3D2A4D4DD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sp>
        <p:nvSpPr>
          <p:cNvPr id="14" name="Espace réservé du texte 1">
            <a:extLst>
              <a:ext uri="{FF2B5EF4-FFF2-40B4-BE49-F238E27FC236}">
                <a16:creationId xmlns:a16="http://schemas.microsoft.com/office/drawing/2014/main" xmlns="" id="{3B6234C6-41EE-558A-9C8B-AEDA45FA2330}"/>
              </a:ext>
            </a:extLst>
          </p:cNvPr>
          <p:cNvSpPr txBox="1">
            <a:spLocks/>
          </p:cNvSpPr>
          <p:nvPr/>
        </p:nvSpPr>
        <p:spPr>
          <a:xfrm>
            <a:off x="1295568" y="3338924"/>
            <a:ext cx="4833304" cy="1377557"/>
          </a:xfrm>
          <a:prstGeom prst="rect">
            <a:avLst/>
          </a:prstGeom>
        </p:spPr>
        <p:txBody>
          <a:bodyPr anchor="t">
            <a:noAutofit/>
          </a:bodyPr>
          <a:lstStyle>
            <a:lvl1pPr marL="171450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029CDE"/>
              </a:buClr>
              <a:buFont typeface="Arial" panose="020B0604020202020204" pitchFamily="34" charset="0"/>
              <a:buChar char="•"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2.4 Promouvoir l'adaptation au changement climatique, la prévention des risques de catastrophes et la résilience, en tenant compte des approches écosystémiques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4.6 Renforcer le rôle de la culture et du tourisme durable dans le développement économique, l’inclusion sociale et l’innovation sociale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5.2 Encourager le développement local social, économique et environnemental intégré et inclusif, la culture, le patrimoine naturel, le tourisme durable et la sécurité ailleurs que dans les zones urbaines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AB4DF9D6-0607-E155-78CB-5A9A74DF250E}"/>
              </a:ext>
            </a:extLst>
          </p:cNvPr>
          <p:cNvSpPr txBox="1"/>
          <p:nvPr/>
        </p:nvSpPr>
        <p:spPr>
          <a:xfrm>
            <a:off x="7078361" y="3423981"/>
            <a:ext cx="47627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buClr>
                <a:srgbClr val="029CDE"/>
              </a:buClr>
            </a:pPr>
            <a:r>
              <a:rPr lang="fr-FR" sz="1000" i="1" dirty="0"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lang="it-IT" sz="1000" i="1" dirty="0">
                <a:latin typeface="Arial" panose="020B0604020202020204" pitchFamily="34" charset="0"/>
                <a:cs typeface="Arial" panose="020B0604020202020204" pitchFamily="34" charset="0"/>
              </a:rPr>
              <a:t>Promuovere l’adattamento ai cambiamenti climatici, la prevenzione dei rischi di catastrofe, e la resilienza, prendendo in considerazione approcci ecosistemici</a:t>
            </a:r>
            <a:endParaRPr lang="fr-FR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Clr>
                <a:srgbClr val="029CDE"/>
              </a:buClr>
            </a:pPr>
            <a:endParaRPr lang="it-IT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Clr>
                <a:srgbClr val="029CDE"/>
              </a:buClr>
            </a:pPr>
            <a:r>
              <a:rPr lang="it-IT" sz="1000" i="1" dirty="0">
                <a:latin typeface="Arial" panose="020B0604020202020204" pitchFamily="34" charset="0"/>
                <a:cs typeface="Arial" panose="020B0604020202020204" pitchFamily="34" charset="0"/>
              </a:rPr>
              <a:t>4.6 Rafforzare il ruolo della cultura e del turismo sostenibile nello sviluppo economico, nell’inclusione sociale e nell’innovazione sociale</a:t>
            </a:r>
          </a:p>
          <a:p>
            <a:pPr marL="0" lvl="1" algn="just">
              <a:buClr>
                <a:srgbClr val="029CDE"/>
              </a:buClr>
            </a:pPr>
            <a:endParaRPr lang="it-IT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Clr>
                <a:srgbClr val="029CDE"/>
              </a:buClr>
            </a:pPr>
            <a:r>
              <a:rPr lang="it-IT" sz="1000" i="1" dirty="0">
                <a:latin typeface="Arial" panose="020B0604020202020204" pitchFamily="34" charset="0"/>
                <a:cs typeface="Arial" panose="020B0604020202020204" pitchFamily="34" charset="0"/>
              </a:rPr>
              <a:t>5.2 Promuovere lo sviluppo sociale, economico e ambientale integrato e inclusivo a livello locale, la cultura, il patrimonio naturale, il turismo sostenibile e la sicurezza nelle aree diverse da quelle urbane</a:t>
            </a:r>
            <a:endParaRPr lang="sv-SE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ce réservé du texte 1">
            <a:extLst>
              <a:ext uri="{FF2B5EF4-FFF2-40B4-BE49-F238E27FC236}">
                <a16:creationId xmlns:a16="http://schemas.microsoft.com/office/drawing/2014/main" xmlns="" id="{02910939-231A-16F3-4FC6-86AB09717644}"/>
              </a:ext>
            </a:extLst>
          </p:cNvPr>
          <p:cNvSpPr txBox="1">
            <a:spLocks/>
          </p:cNvSpPr>
          <p:nvPr/>
        </p:nvSpPr>
        <p:spPr>
          <a:xfrm>
            <a:off x="6362398" y="1336307"/>
            <a:ext cx="5554595" cy="1530878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171450" indent="-171450" algn="l" defTabSz="914400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029CDE"/>
              </a:buClr>
              <a:buFont typeface="Arial" panose="020B0604020202020204" pitchFamily="34" charset="0"/>
              <a:buChar char="•"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400" dirty="0"/>
              <a:t>Paysage+ identifica il concetto di </a:t>
            </a:r>
            <a:r>
              <a:rPr lang="it-IT" sz="1400" b="1" dirty="0"/>
              <a:t>paesaggio</a:t>
            </a:r>
            <a:r>
              <a:rPr lang="it-IT" sz="1400" dirty="0"/>
              <a:t> come elemento fondamentale del territorio su cui operare per </a:t>
            </a:r>
            <a:r>
              <a:rPr lang="it-IT" sz="1400" b="1" dirty="0"/>
              <a:t>difenderne il valore </a:t>
            </a:r>
            <a:r>
              <a:rPr lang="it-IT" sz="1400" dirty="0"/>
              <a:t>economico e </a:t>
            </a:r>
            <a:r>
              <a:rPr lang="it-IT" sz="1400" b="1" dirty="0"/>
              <a:t>promuoverne lo sviluppo.</a:t>
            </a:r>
            <a:r>
              <a:rPr lang="it-IT" sz="1400" dirty="0"/>
              <a:t> La strategia vuole rendere il territorio transfrontaliero uno spazio </a:t>
            </a:r>
            <a:r>
              <a:rPr lang="it-IT" sz="1400" b="1" dirty="0"/>
              <a:t>accogliente</a:t>
            </a:r>
            <a:r>
              <a:rPr lang="it-IT" sz="1400" dirty="0"/>
              <a:t>, </a:t>
            </a:r>
            <a:r>
              <a:rPr lang="it-IT" sz="1400" b="1" dirty="0"/>
              <a:t>resiliente</a:t>
            </a:r>
            <a:r>
              <a:rPr lang="it-IT" sz="1400" dirty="0"/>
              <a:t> e </a:t>
            </a:r>
            <a:r>
              <a:rPr lang="it-IT" sz="1400" b="1" dirty="0"/>
              <a:t>inclusivo.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400" b="1" noProof="1">
                <a:solidFill>
                  <a:srgbClr val="13478B"/>
                </a:solidFill>
              </a:rPr>
              <a:t>Una tematica trasversale a diversi obiettivi del Programma: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CEFF1305-D5A6-3516-2081-0C1C3F00467C}"/>
              </a:ext>
            </a:extLst>
          </p:cNvPr>
          <p:cNvSpPr txBox="1">
            <a:spLocks/>
          </p:cNvSpPr>
          <p:nvPr/>
        </p:nvSpPr>
        <p:spPr>
          <a:xfrm>
            <a:off x="6319609" y="395735"/>
            <a:ext cx="5640174" cy="8038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Il paesaggio come chiave del benessere individuale e sociale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7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CA36DB5-77D0-4FD0-014C-0FB3621C1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2B4BE56-E245-3E05-89BC-D6BCC8145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63" y="1269279"/>
            <a:ext cx="5452837" cy="3912319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fr-FR" dirty="0">
                <a:latin typeface="+mj-lt"/>
              </a:rPr>
              <a:t>La stratégie est basée sur un partenariat cohérent, notamment avec l'implication de l'ARS PACA (nouveau partenaire) sur les questions de santé. </a:t>
            </a:r>
          </a:p>
          <a:p>
            <a:pPr algn="just">
              <a:spcBef>
                <a:spcPts val="0"/>
              </a:spcBef>
            </a:pPr>
            <a:endParaRPr lang="fr-FR" dirty="0">
              <a:latin typeface="+mj-lt"/>
            </a:endParaRPr>
          </a:p>
          <a:p>
            <a:pPr algn="just">
              <a:spcBef>
                <a:spcPts val="0"/>
              </a:spcBef>
            </a:pPr>
            <a:r>
              <a:rPr lang="fr-FR" dirty="0">
                <a:latin typeface="+mj-lt"/>
              </a:rPr>
              <a:t>La stratégie contribue aux objectifs du programme et de la SUERA.</a:t>
            </a:r>
          </a:p>
          <a:p>
            <a:pPr algn="just">
              <a:spcBef>
                <a:spcPts val="0"/>
              </a:spcBef>
            </a:pPr>
            <a:endParaRPr lang="fr-FR" dirty="0">
              <a:latin typeface="+mj-lt"/>
            </a:endParaRPr>
          </a:p>
          <a:p>
            <a:pPr algn="just">
              <a:spcBef>
                <a:spcPts val="0"/>
              </a:spcBef>
            </a:pPr>
            <a:r>
              <a:rPr lang="fr-FR" dirty="0">
                <a:latin typeface="+mj-lt"/>
              </a:rPr>
              <a:t>PAYSAGE+ veut faire du paysage un </a:t>
            </a:r>
            <a:r>
              <a:rPr lang="fr-FR" b="1" dirty="0">
                <a:latin typeface="+mj-lt"/>
              </a:rPr>
              <a:t>lieu de loisirs et de vie</a:t>
            </a:r>
            <a:r>
              <a:rPr lang="fr-FR" dirty="0">
                <a:latin typeface="+mj-lt"/>
              </a:rPr>
              <a:t>, et pas seulement un moteur pour le tourisme ou la production agricole.</a:t>
            </a:r>
          </a:p>
          <a:p>
            <a:pPr algn="just">
              <a:spcBef>
                <a:spcPts val="0"/>
              </a:spcBef>
            </a:pPr>
            <a:endParaRPr lang="fr-FR" dirty="0">
              <a:latin typeface="+mj-lt"/>
            </a:endParaRPr>
          </a:p>
          <a:p>
            <a:pPr algn="just">
              <a:spcBef>
                <a:spcPts val="0"/>
              </a:spcBef>
            </a:pPr>
            <a:r>
              <a:rPr lang="fr-FR" dirty="0">
                <a:latin typeface="+mj-lt"/>
              </a:rPr>
              <a:t>Cette approche vise à agir à plusieurs niveaux:</a:t>
            </a:r>
          </a:p>
          <a:p>
            <a:pPr algn="just">
              <a:spcBef>
                <a:spcPts val="0"/>
              </a:spcBef>
            </a:pPr>
            <a:endParaRPr lang="fr-FR" dirty="0">
              <a:latin typeface="+mj-lt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améliorer les expériences touristiques et l'accessibilité aux services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rendre le territoire plus résilient face au risque hydrogéologique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promouvoir la santé physique et mentale et le bien-être relationnel de l'individu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AC08C1A-3482-9803-51E9-8B7AEAD71449}"/>
              </a:ext>
            </a:extLst>
          </p:cNvPr>
          <p:cNvSpPr txBox="1">
            <a:spLocks/>
          </p:cNvSpPr>
          <p:nvPr/>
        </p:nvSpPr>
        <p:spPr>
          <a:xfrm>
            <a:off x="557584" y="395735"/>
            <a:ext cx="5640174" cy="7638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Point fort: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3482C350-5E02-2542-8396-41B1BAA9FB93}"/>
              </a:ext>
            </a:extLst>
          </p:cNvPr>
          <p:cNvCxnSpPr>
            <a:cxnSpLocks/>
          </p:cNvCxnSpPr>
          <p:nvPr/>
        </p:nvCxnSpPr>
        <p:spPr>
          <a:xfrm>
            <a:off x="643163" y="1162131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29189B9-24E3-4069-99DA-E081243DDC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5B9B9B0-A997-5523-A1D5-1ABCF37A52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F529048-EDA6-237E-C665-107397D619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FE1FB06-3069-29F4-E28D-F460A2798FB5}"/>
              </a:ext>
            </a:extLst>
          </p:cNvPr>
          <p:cNvSpPr txBox="1"/>
          <p:nvPr/>
        </p:nvSpPr>
        <p:spPr>
          <a:xfrm>
            <a:off x="6452695" y="1269279"/>
            <a:ext cx="5452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latin typeface="+mj-lt"/>
              </a:rPr>
              <a:t>La strategia si basa su un partenariato coerente, in particolare con il coinvolgimento dell'ARS PACA (un nuovo partner) sulle questioni relative alla salute. </a:t>
            </a:r>
          </a:p>
          <a:p>
            <a:pPr algn="just"/>
            <a:endParaRPr lang="it-IT" sz="1400" dirty="0">
              <a:latin typeface="+mj-lt"/>
            </a:endParaRPr>
          </a:p>
          <a:p>
            <a:pPr algn="just"/>
            <a:r>
              <a:rPr lang="it-IT" sz="1400" dirty="0">
                <a:latin typeface="+mj-lt"/>
              </a:rPr>
              <a:t>La strategia contribuisce agli obiettivi del Programma e di EUSALP.</a:t>
            </a:r>
          </a:p>
          <a:p>
            <a:pPr algn="just"/>
            <a:endParaRPr lang="it-IT" sz="1400" dirty="0">
              <a:latin typeface="+mj-lt"/>
            </a:endParaRPr>
          </a:p>
          <a:p>
            <a:pPr algn="just"/>
            <a:r>
              <a:rPr lang="it-IT" sz="1400" dirty="0">
                <a:latin typeface="+mj-lt"/>
              </a:rPr>
              <a:t>PAYSAGE+ vuole rendere il paesaggio un </a:t>
            </a:r>
            <a:r>
              <a:rPr lang="it-IT" sz="1400" b="1" dirty="0">
                <a:latin typeface="+mj-lt"/>
              </a:rPr>
              <a:t>luogo ricreativo e di vita</a:t>
            </a:r>
            <a:r>
              <a:rPr lang="it-IT" sz="1400" dirty="0">
                <a:latin typeface="+mj-lt"/>
              </a:rPr>
              <a:t>, non solo un volano per il turismo o la produzione agricola.</a:t>
            </a:r>
          </a:p>
          <a:p>
            <a:pPr algn="just"/>
            <a:endParaRPr lang="it-IT" sz="1400" dirty="0">
              <a:latin typeface="+mj-lt"/>
            </a:endParaRPr>
          </a:p>
          <a:p>
            <a:pPr algn="just"/>
            <a:r>
              <a:rPr lang="it-IT" sz="1400" dirty="0">
                <a:latin typeface="+mj-lt"/>
              </a:rPr>
              <a:t>Questo approccio mira ad agire su più livelli:</a:t>
            </a:r>
          </a:p>
          <a:p>
            <a:pPr algn="just"/>
            <a:endParaRPr lang="it-IT" sz="1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migliorare le esperienze turistiche e l'accessibilità ai servizi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rendere il territorio più resiliente al rischio idrogeologico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promuovere la salute fisica e mentale e il benessere relazionale dell'individuo </a:t>
            </a:r>
            <a:endParaRPr lang="fr-FR" sz="1400" dirty="0"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D65D6D6-6895-BE2F-51A7-96515FB63193}"/>
              </a:ext>
            </a:extLst>
          </p:cNvPr>
          <p:cNvSpPr txBox="1"/>
          <p:nvPr/>
        </p:nvSpPr>
        <p:spPr>
          <a:xfrm>
            <a:off x="6413277" y="395735"/>
            <a:ext cx="5531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dirty="0">
                <a:solidFill>
                  <a:srgbClr val="13478B"/>
                </a:solidFill>
                <a:latin typeface="Georgia" panose="02040502050405020303" pitchFamily="18" charset="0"/>
                <a:ea typeface="+mj-ea"/>
                <a:cs typeface="+mj-cs"/>
              </a:rPr>
              <a:t>Punto di forza:</a:t>
            </a:r>
          </a:p>
        </p:txBody>
      </p:sp>
    </p:spTree>
    <p:extLst>
      <p:ext uri="{BB962C8B-B14F-4D97-AF65-F5344CB8AC3E}">
        <p14:creationId xmlns:p14="http://schemas.microsoft.com/office/powerpoint/2010/main" val="39575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1D77DC6-21A5-92DF-CA3E-F2547443E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F6A85F0-2814-E708-C982-875CF4EE6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62" y="1303987"/>
            <a:ext cx="5208997" cy="3296889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fr-FR" sz="1600" dirty="0">
                <a:latin typeface="+mn-lt"/>
              </a:rPr>
              <a:t>L’Autorité de gestion et le Secrétariat conjoint recommandent une attention particulière concernant :</a:t>
            </a:r>
          </a:p>
          <a:p>
            <a:pPr algn="just">
              <a:spcBef>
                <a:spcPts val="0"/>
              </a:spcBef>
            </a:pPr>
            <a:endParaRPr lang="fr-FR" sz="1600" dirty="0">
              <a:latin typeface="+mn-lt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le respect du calendrier des activités,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le démarrage rapide et coordonné des actions sur le terrain,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l’atteinte et la justification des résultats attendus.</a:t>
            </a:r>
          </a:p>
          <a:p>
            <a:pPr algn="just">
              <a:spcBef>
                <a:spcPts val="0"/>
              </a:spcBef>
            </a:pPr>
            <a:endParaRPr lang="fr-FR" sz="1600" dirty="0"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fr-FR" sz="1600" dirty="0">
                <a:latin typeface="+mn-lt"/>
              </a:rPr>
              <a:t>2 enjeux spécifiques pour le Programme :</a:t>
            </a:r>
          </a:p>
          <a:p>
            <a:pPr algn="just">
              <a:spcBef>
                <a:spcPts val="0"/>
              </a:spcBef>
            </a:pPr>
            <a:endParaRPr lang="fr-FR" sz="1600" dirty="0">
              <a:latin typeface="+mn-lt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Approche territoriale Post 27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Dégagement d’office.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401FC11-DE38-5A13-45AB-94EA1515437E}"/>
              </a:ext>
            </a:extLst>
          </p:cNvPr>
          <p:cNvSpPr txBox="1">
            <a:spLocks/>
          </p:cNvSpPr>
          <p:nvPr/>
        </p:nvSpPr>
        <p:spPr>
          <a:xfrm>
            <a:off x="519191" y="385765"/>
            <a:ext cx="5721355" cy="634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Point de vigilance du Programme sur les Plans territoriaux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BA64EA59-5267-1DEE-1040-92784513E09B}"/>
              </a:ext>
            </a:extLst>
          </p:cNvPr>
          <p:cNvCxnSpPr>
            <a:cxnSpLocks/>
          </p:cNvCxnSpPr>
          <p:nvPr/>
        </p:nvCxnSpPr>
        <p:spPr>
          <a:xfrm>
            <a:off x="643163" y="1162131"/>
            <a:ext cx="282123" cy="0"/>
          </a:xfrm>
          <a:prstGeom prst="line">
            <a:avLst/>
          </a:prstGeom>
          <a:ln w="57150">
            <a:solidFill>
              <a:srgbClr val="FF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00F465E-C666-B5DF-2DEA-594BB27EDF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192" y="5379739"/>
            <a:ext cx="5215181" cy="15668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5DF202F-4A06-0B3A-5CF5-2555DC4088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39696" y="5658700"/>
            <a:ext cx="2258789" cy="5162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E83AD61-58DD-90A3-813A-AC58F5C95B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86192" y="6437463"/>
            <a:ext cx="2258784" cy="260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3EF32-796F-2C28-BE00-26B5E73FB0CC}"/>
              </a:ext>
            </a:extLst>
          </p:cNvPr>
          <p:cNvSpPr txBox="1">
            <a:spLocks/>
          </p:cNvSpPr>
          <p:nvPr/>
        </p:nvSpPr>
        <p:spPr>
          <a:xfrm>
            <a:off x="6279018" y="365750"/>
            <a:ext cx="5721355" cy="634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000" b="1" dirty="0">
                <a:solidFill>
                  <a:srgbClr val="13478B"/>
                </a:solidFill>
                <a:latin typeface="Georgia" panose="02040502050405020303" pitchFamily="18" charset="0"/>
              </a:rPr>
              <a:t>Punto di vigilanza del Programma sui Piani territoriali</a:t>
            </a:r>
            <a:endParaRPr lang="en-US" sz="2000" b="1" dirty="0">
              <a:solidFill>
                <a:srgbClr val="13478B"/>
              </a:solidFill>
              <a:latin typeface="Georgia" panose="02040502050405020303" pitchFamily="18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408442A3-208F-A604-EAF7-56B2A54EC650}"/>
              </a:ext>
            </a:extLst>
          </p:cNvPr>
          <p:cNvSpPr txBox="1">
            <a:spLocks/>
          </p:cNvSpPr>
          <p:nvPr/>
        </p:nvSpPr>
        <p:spPr>
          <a:xfrm>
            <a:off x="6306289" y="1303987"/>
            <a:ext cx="5208997" cy="32968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Graphik Regular" panose="020B050303020206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it-IT" sz="1600" noProof="1">
                <a:latin typeface="+mn-lt"/>
              </a:rPr>
              <a:t>L’Autorità di gestione e il Segretariato congiunto raccomandano un’attenzione particolare riguardo:</a:t>
            </a:r>
          </a:p>
          <a:p>
            <a:pPr algn="just">
              <a:spcBef>
                <a:spcPts val="0"/>
              </a:spcBef>
            </a:pPr>
            <a:endParaRPr lang="it-IT" sz="1600" noProof="1">
              <a:latin typeface="+mn-lt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noProof="1">
                <a:latin typeface="+mn-lt"/>
              </a:rPr>
              <a:t>il rispetto del calendario delle attività,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noProof="1">
                <a:latin typeface="+mn-lt"/>
              </a:rPr>
              <a:t>l’avvio rapido e coordinato delle azioni sul territorio,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noProof="1">
                <a:latin typeface="+mn-lt"/>
              </a:rPr>
              <a:t>il raggiungimento e la giustificazione dei risultati attesi.</a:t>
            </a:r>
          </a:p>
          <a:p>
            <a:pPr algn="just">
              <a:spcBef>
                <a:spcPts val="0"/>
              </a:spcBef>
            </a:pPr>
            <a:endParaRPr lang="it-IT" sz="1600" noProof="1"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it-IT" sz="1600" noProof="1">
                <a:latin typeface="+mn-lt"/>
              </a:rPr>
              <a:t>2 sfide specifiche per il Programma:</a:t>
            </a:r>
          </a:p>
          <a:p>
            <a:pPr algn="just">
              <a:spcBef>
                <a:spcPts val="0"/>
              </a:spcBef>
            </a:pPr>
            <a:endParaRPr lang="it-IT" sz="1600" noProof="1">
              <a:latin typeface="+mn-lt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noProof="1">
                <a:latin typeface="+mn-lt"/>
              </a:rPr>
              <a:t>Approccio territoriale Post 27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noProof="1">
                <a:latin typeface="+mn-lt"/>
              </a:rPr>
              <a:t>Disimpegno automatico.</a:t>
            </a:r>
          </a:p>
        </p:txBody>
      </p:sp>
    </p:spTree>
    <p:extLst>
      <p:ext uri="{BB962C8B-B14F-4D97-AF65-F5344CB8AC3E}">
        <p14:creationId xmlns:p14="http://schemas.microsoft.com/office/powerpoint/2010/main" val="284834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3064C38-A8FF-1941-9CA0-5B31F1C402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" y="0"/>
            <a:ext cx="12192000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BA83576-AF8C-2867-1546-619D8B58D5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9193" y="4904955"/>
            <a:ext cx="5215178" cy="156684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D5671BA-C8FC-7FF2-7BC8-E30D64D7F9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39696" y="5156583"/>
            <a:ext cx="2258789" cy="51629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6CA4894-AF74-B457-B3BE-CC63597A595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186192" y="5942817"/>
            <a:ext cx="2258784" cy="26062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536F303-51C3-C966-5EBB-9934E4B2F92C}"/>
              </a:ext>
            </a:extLst>
          </p:cNvPr>
          <p:cNvSpPr txBox="1"/>
          <p:nvPr/>
        </p:nvSpPr>
        <p:spPr>
          <a:xfrm>
            <a:off x="3126782" y="676616"/>
            <a:ext cx="58040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Bon travail à toutes et à tous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Buon </a:t>
            </a:r>
            <a:r>
              <a:rPr lang="it-IT" sz="2800" b="1" noProof="1">
                <a:solidFill>
                  <a:schemeClr val="bg1"/>
                </a:solidFill>
                <a:latin typeface="Georgia" panose="02040502050405020303" pitchFamily="18" charset="0"/>
              </a:rPr>
              <a:t>lavoro</a:t>
            </a:r>
            <a:r>
              <a:rPr lang="fr-FR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a tutte e tutti</a:t>
            </a:r>
            <a:endParaRPr lang="fr-FR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384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808</Words>
  <Application>Microsoft Office PowerPoint</Application>
  <PresentationFormat>Widescreen</PresentationFormat>
  <Paragraphs>112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7</vt:i4>
      </vt:variant>
    </vt:vector>
  </HeadingPairs>
  <TitlesOfParts>
    <vt:vector size="18" baseType="lpstr">
      <vt:lpstr>Arial</vt:lpstr>
      <vt:lpstr>Calibri</vt:lpstr>
      <vt:lpstr>Georgia</vt:lpstr>
      <vt:lpstr>Graphik Bold</vt:lpstr>
      <vt:lpstr>Graphik Regular</vt:lpstr>
      <vt:lpstr>Times New Roman</vt:lpstr>
      <vt:lpstr>Thème Office</vt:lpstr>
      <vt:lpstr>4_Thème Office</vt:lpstr>
      <vt:lpstr>2_Thème Office</vt:lpstr>
      <vt:lpstr>3_Thème Office</vt:lpstr>
      <vt:lpstr>1_Thème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Giorgia Canetti</cp:lastModifiedBy>
  <cp:revision>42</cp:revision>
  <cp:lastPrinted>2025-06-05T07:31:57Z</cp:lastPrinted>
  <dcterms:created xsi:type="dcterms:W3CDTF">2022-01-27T15:58:09Z</dcterms:created>
  <dcterms:modified xsi:type="dcterms:W3CDTF">2025-06-12T12:20:05Z</dcterms:modified>
</cp:coreProperties>
</file>