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9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5" r:id="rId3"/>
    <p:sldId id="300" r:id="rId4"/>
    <p:sldId id="301" r:id="rId5"/>
    <p:sldId id="285" r:id="rId6"/>
    <p:sldId id="258" r:id="rId7"/>
    <p:sldId id="288" r:id="rId8"/>
    <p:sldId id="292" r:id="rId9"/>
    <p:sldId id="263" r:id="rId10"/>
  </p:sldIdLst>
  <p:sldSz cx="9144000" cy="5143500" type="screen16x9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5C57"/>
    <a:srgbClr val="9AC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37" autoAdjust="0"/>
  </p:normalViewPr>
  <p:slideViewPr>
    <p:cSldViewPr>
      <p:cViewPr varScale="1">
        <p:scale>
          <a:sx n="149" d="100"/>
          <a:sy n="149" d="100"/>
        </p:scale>
        <p:origin x="426" y="114"/>
      </p:cViewPr>
      <p:guideLst>
        <p:guide orient="horz" pos="28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58" cy="49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530" y="0"/>
            <a:ext cx="2946058" cy="49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D9A30-B589-415C-8AC1-C25555D9F8D5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011"/>
            <a:ext cx="2946058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530" y="9428011"/>
            <a:ext cx="2946058" cy="4986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D3662-FAD0-4A64-A574-077430278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306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836" y="1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/>
          <a:lstStyle>
            <a:lvl1pPr algn="r">
              <a:defRPr sz="1400"/>
            </a:lvl1pPr>
          </a:lstStyle>
          <a:p>
            <a:fld id="{DA0D9030-1D08-4697-93D4-55E5A3D505A1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415" tIns="53707" rIns="107415" bIns="5370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6430"/>
            <a:ext cx="5438140" cy="3909380"/>
          </a:xfrm>
          <a:prstGeom prst="rect">
            <a:avLst/>
          </a:prstGeom>
        </p:spPr>
        <p:txBody>
          <a:bodyPr vert="horz" lIns="107415" tIns="53707" rIns="107415" bIns="53707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307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 anchor="b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836" y="9430307"/>
            <a:ext cx="2945659" cy="496332"/>
          </a:xfrm>
          <a:prstGeom prst="rect">
            <a:avLst/>
          </a:prstGeom>
        </p:spPr>
        <p:txBody>
          <a:bodyPr vert="horz" lIns="107415" tIns="53707" rIns="107415" bIns="53707" rtlCol="0" anchor="b"/>
          <a:lstStyle>
            <a:lvl1pPr algn="r">
              <a:defRPr sz="1400"/>
            </a:lvl1pPr>
          </a:lstStyle>
          <a:p>
            <a:fld id="{0B0C01F5-5301-4503-A08A-D72543BDD5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70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C01F5-5301-4503-A08A-D72543BDD521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496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6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037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6901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5880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9938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51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719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0298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4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26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813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057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314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27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97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84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84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828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  <p:sldLayoutId id="2147483786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295400" y="3409950"/>
            <a:ext cx="56388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Evento di lancio</a:t>
            </a: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16 giugno 2025</a:t>
            </a: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IMPERIA</a:t>
            </a:r>
            <a:endParaRPr sz="32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Carlito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85800" y="1940064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PITER </a:t>
            </a:r>
            <a:r>
              <a:rPr lang="it-IT" sz="4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PAYSAGE</a:t>
            </a:r>
            <a:r>
              <a:rPr lang="it-IT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+</a:t>
            </a:r>
            <a:endParaRPr lang="it-IT" sz="3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219200" y="2647950"/>
            <a:ext cx="5791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I</a:t>
            </a:r>
            <a:r>
              <a:rPr lang="fr-FR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dentità</a:t>
            </a:r>
            <a:r>
              <a:rPr lang="fr-FR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 </a:t>
            </a:r>
            <a:r>
              <a:rPr 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culturale, </a:t>
            </a:r>
            <a:r>
              <a:rPr lang="fr-FR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ambientale</a:t>
            </a:r>
            <a:r>
              <a:rPr 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 e </a:t>
            </a:r>
            <a:r>
              <a:rPr lang="fr-FR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storica</a:t>
            </a:r>
            <a:endParaRPr lang="fr-FR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Carlito"/>
            </a:endParaRPr>
          </a:p>
          <a:p>
            <a:pPr algn="ctr"/>
            <a:r>
              <a:rPr lang="fr-F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Identité culturelle, environnementale et historique 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482" y="0"/>
            <a:ext cx="4904636" cy="112354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200356"/>
            <a:ext cx="1895210" cy="7397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895600" y="285750"/>
            <a:ext cx="4191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it-IT" sz="3200" b="1" spc="-5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Territorio/ </a:t>
            </a:r>
            <a:r>
              <a:rPr lang="it-IT" sz="3200" b="1" spc="-5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Territoire</a:t>
            </a:r>
            <a:endParaRPr lang="it-IT" sz="3200" b="1" spc="-5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Carlito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018"/>
            <a:ext cx="2590800" cy="1731457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8930" y="1542518"/>
            <a:ext cx="3229565" cy="3223335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554665" y="1554718"/>
            <a:ext cx="4572000" cy="32111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13335" algn="just">
              <a:spcBef>
                <a:spcPts val="425"/>
              </a:spcBef>
            </a:pP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3.500 </a:t>
            </a:r>
            <a:r>
              <a:rPr lang="fr-FR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km² - </a:t>
            </a:r>
            <a:r>
              <a:rPr lang="fr-FR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191 </a:t>
            </a:r>
            <a:r>
              <a:rPr lang="fr-FR" sz="1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Comuni</a:t>
            </a:r>
            <a:endParaRPr lang="fr-FR" sz="1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12700" marR="13335" algn="just">
              <a:spcBef>
                <a:spcPts val="425"/>
              </a:spcBef>
            </a:pP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Province/</a:t>
            </a:r>
            <a:r>
              <a:rPr lang="fr-FR" sz="1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Dipartimenti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(</a:t>
            </a:r>
            <a:r>
              <a:rPr lang="fr-FR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Imperia, Cuneo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Alpes-Maritimes) </a:t>
            </a:r>
          </a:p>
          <a:p>
            <a:pPr marL="12700" marR="13335" algn="just">
              <a:spcBef>
                <a:spcPts val="425"/>
              </a:spcBef>
            </a:pP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</a:t>
            </a:r>
            <a:r>
              <a:rPr lang="fr-FR" sz="1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Regioni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(</a:t>
            </a:r>
            <a:r>
              <a:rPr lang="fr-FR" sz="1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Piemonte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</a:t>
            </a:r>
            <a:r>
              <a:rPr lang="fr-FR" sz="1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Liguria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e PACA)</a:t>
            </a:r>
          </a:p>
          <a:p>
            <a:pPr marL="12700" marR="13335" algn="just">
              <a:spcBef>
                <a:spcPts val="425"/>
              </a:spcBef>
            </a:pPr>
            <a:r>
              <a:rPr lang="fr-FR" sz="1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popolazione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16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residente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di 1.320.667 </a:t>
            </a:r>
            <a:r>
              <a:rPr lang="fr-FR" sz="16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abitanti</a:t>
            </a:r>
            <a:endParaRPr lang="fr-FR" sz="16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12700" marR="13335" algn="just">
              <a:spcBef>
                <a:spcPts val="425"/>
              </a:spcBef>
            </a:pPr>
            <a:r>
              <a:rPr lang="fr-FR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sym typeface="Wingdings" panose="05000000000000000000" pitchFamily="2" charset="2"/>
              </a:rPr>
              <a:t>                                    </a:t>
            </a:r>
            <a:endParaRPr lang="fr-FR" sz="9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12700" marR="13335" algn="just">
              <a:spcBef>
                <a:spcPts val="425"/>
              </a:spcBef>
            </a:pPr>
            <a: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3500 km² - 191 </a:t>
            </a:r>
            <a:r>
              <a:rPr lang="fr-FR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Communes </a:t>
            </a:r>
          </a:p>
          <a:p>
            <a:pPr marL="12700" marR="13335" algn="just">
              <a:spcBef>
                <a:spcPts val="425"/>
              </a:spcBef>
            </a:pPr>
            <a:r>
              <a:rPr lang="fr-FR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3 Provinces/Départements (Cuneo, Imperia, Alpes-Maritimes) </a:t>
            </a:r>
          </a:p>
          <a:p>
            <a:pPr marL="12700" marR="13335" algn="just">
              <a:spcBef>
                <a:spcPts val="425"/>
              </a:spcBef>
            </a:pPr>
            <a:r>
              <a:rPr lang="fr-FR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3 Régions (Piémont, Ligurie et PACA) </a:t>
            </a:r>
          </a:p>
          <a:p>
            <a:pPr marL="12700" marR="13335" algn="just">
              <a:spcBef>
                <a:spcPts val="425"/>
              </a:spcBef>
            </a:pPr>
            <a:r>
              <a:rPr lang="fr-FR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population résidente de 1320 667 habitants</a:t>
            </a:r>
            <a:endParaRPr lang="it-IT" sz="16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38993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1" y="1780042"/>
            <a:ext cx="6858000" cy="3070712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lvl="0" algn="just"/>
            <a:r>
              <a:rPr lang="it-IT" sz="1400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</a:t>
            </a:r>
            <a:r>
              <a:rPr lang="it-IT" sz="1400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rea </a:t>
            </a:r>
            <a:r>
              <a:rPr lang="it-IT" sz="1400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piemontese: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Provincia di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Cuneo,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Camera di Commercio, Industria,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Agricoltura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 Artigianato di Cuneo, Ente Turismo Langhe Monferrato Roero, Azienda Turistica Locale del Cuneese, Consorzio per i servizi Socio-Assistenziali del Monregalese</a:t>
            </a:r>
          </a:p>
          <a:p>
            <a:pPr lvl="0" algn="just"/>
            <a:endParaRPr lang="it-IT" sz="1400" u="sng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lvl="0" algn="just"/>
            <a:r>
              <a:rPr lang="it-IT" sz="1400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Area </a:t>
            </a:r>
            <a:r>
              <a:rPr lang="it-IT" sz="1400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francese: </a:t>
            </a:r>
            <a:r>
              <a:rPr lang="fr-FR" sz="1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Metropole</a:t>
            </a:r>
            <a:r>
              <a:rPr lang="fr-FR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Nice Cote d’Azur, Département des Alpes-Maritimes, Chambre de Commerce et d’Industrie de Nice Cote D’Azur, Agence Régionale de Santé Provences -Alpes – Cote d’Azur, Chambre de </a:t>
            </a:r>
            <a:r>
              <a:rPr lang="fr-FR" sz="1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Metiers</a:t>
            </a:r>
            <a:r>
              <a:rPr lang="fr-FR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et de l’</a:t>
            </a:r>
            <a:r>
              <a:rPr lang="fr-FR" sz="1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Artisanant</a:t>
            </a:r>
            <a:r>
              <a:rPr lang="fr-FR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Provences -Alpes – Cote d’Azur, Communauté d’</a:t>
            </a:r>
            <a:r>
              <a:rPr lang="fr-FR" sz="1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Agglomeration</a:t>
            </a:r>
            <a:r>
              <a:rPr lang="fr-FR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de la Riviera Française </a:t>
            </a:r>
            <a:endParaRPr lang="it-IT" sz="1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just"/>
            <a:endParaRPr lang="it-IT" sz="1400" u="sng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just"/>
            <a:r>
              <a:rPr lang="it-IT" sz="1400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Area </a:t>
            </a:r>
            <a:r>
              <a:rPr lang="it-IT" sz="1400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ligure: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Provincia di Imperia,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Regione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Liguria,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Camera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 Commercio, Industria, Agricoltura e Artigianato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Riviere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Liguria, Azienda Sanitaria Locale 1, ANCI Liguria</a:t>
            </a:r>
            <a:endParaRPr lang="it-IT" sz="1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018"/>
            <a:ext cx="1828800" cy="122220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285999" y="187543"/>
            <a:ext cx="4191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it-IT" sz="3200" b="1" spc="-5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Partners</a:t>
            </a:r>
            <a:r>
              <a:rPr lang="it-IT" sz="3200" b="1" spc="-5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/</a:t>
            </a:r>
            <a:r>
              <a:rPr lang="it-IT" sz="3200" b="1" spc="-5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Carlito"/>
              </a:rPr>
              <a:t>Partenaires</a:t>
            </a:r>
            <a:endParaRPr lang="it-IT" sz="3200" b="1" spc="-5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Carlito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609601" y="986528"/>
            <a:ext cx="6172200" cy="48538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lvl="0" algn="ctr"/>
            <a:r>
              <a:rPr lang="it-IT" sz="1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16</a:t>
            </a:r>
          </a:p>
          <a:p>
            <a:pPr lvl="0" algn="just"/>
            <a:r>
              <a:rPr lang="it-IT" sz="1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ENTI </a:t>
            </a:r>
            <a:r>
              <a:rPr lang="it-IT" sz="1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TERRITORIALI – RAPPRESENTANTI IMPRESE LOCALI – PARTNER TECNICI</a:t>
            </a:r>
            <a:endParaRPr lang="it-IT" sz="14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598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"/>
            <a:ext cx="2286000" cy="1527756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162233"/>
            <a:ext cx="65532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it-IT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Obiettivo </a:t>
            </a:r>
            <a:r>
              <a:rPr lang="it-IT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generale</a:t>
            </a:r>
            <a:br>
              <a:rPr lang="it-IT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sz="28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Objectif</a:t>
            </a:r>
            <a:r>
              <a:rPr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sz="2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général</a:t>
            </a:r>
            <a:endParaRPr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200150"/>
            <a:ext cx="7806877" cy="354263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13335" algn="just">
              <a:lnSpc>
                <a:spcPts val="2590"/>
              </a:lnSpc>
              <a:spcBef>
                <a:spcPts val="425"/>
              </a:spcBef>
            </a:pP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Rendere il </a:t>
            </a:r>
            <a:r>
              <a:rPr lang="it-IT" sz="1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territorio transfrontaliero </a:t>
            </a: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individuato uno </a:t>
            </a:r>
            <a:r>
              <a:rPr lang="it-IT" sz="1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spazio accogliente, resiliente e inclusivo</a:t>
            </a: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 </a:t>
            </a:r>
          </a:p>
          <a:p>
            <a:pPr marL="12700" marR="13335" algn="just">
              <a:lnSpc>
                <a:spcPts val="2590"/>
              </a:lnSpc>
              <a:spcBef>
                <a:spcPts val="425"/>
              </a:spcBef>
            </a:pP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Aumentare la competitività dell’area ricercando un </a:t>
            </a:r>
            <a:r>
              <a:rPr lang="it-IT" sz="1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equilibrio tra sostenibilità economica, ambientale e sociale </a:t>
            </a: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riducendo gli impatti sull’ambiente e le diseguaglianze sociali</a:t>
            </a:r>
            <a:r>
              <a:rPr lang="it-IT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 marL="12700" marR="13335" algn="just">
              <a:lnSpc>
                <a:spcPts val="2590"/>
              </a:lnSpc>
              <a:spcBef>
                <a:spcPts val="425"/>
              </a:spcBef>
            </a:pPr>
            <a: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Faire </a:t>
            </a:r>
            <a:r>
              <a:rPr lang="fr-FR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du territoire transfrontalier identifié un espace accueillant, résilient et inclusif. </a:t>
            </a:r>
          </a:p>
          <a:p>
            <a:pPr marL="12700" marR="13335" algn="just">
              <a:lnSpc>
                <a:spcPts val="2590"/>
              </a:lnSpc>
              <a:spcBef>
                <a:spcPts val="425"/>
              </a:spcBef>
            </a:pPr>
            <a:r>
              <a:rPr lang="fr-FR" sz="16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Renforcée la compétitivité en trouvant un équilibre entre la durabilité économique, environnementale et sociale en réduisant les impacts sur l'environnement et les inégalités sociales</a:t>
            </a:r>
            <a:endParaRPr lang="it-IT" sz="16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423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6826"/>
            <a:ext cx="2286000" cy="1527756"/>
          </a:xfrm>
          <a:prstGeom prst="rect">
            <a:avLst/>
          </a:prstGeom>
        </p:spPr>
      </p:pic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3505200" y="320809"/>
            <a:ext cx="30480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PCC PAYSAGE+ </a:t>
            </a:r>
            <a:endParaRPr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idx="1"/>
          </p:nvPr>
        </p:nvSpPr>
        <p:spPr>
          <a:xfrm>
            <a:off x="37834" y="1327783"/>
            <a:ext cx="7505966" cy="2194011"/>
          </a:xfrm>
        </p:spPr>
        <p:txBody>
          <a:bodyPr>
            <a:normAutofit/>
          </a:bodyPr>
          <a:lstStyle/>
          <a:p>
            <a:r>
              <a:rPr lang="it-IT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Contribuire </a:t>
            </a: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 una </a:t>
            </a:r>
            <a:r>
              <a:rPr lang="it-IT" sz="1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governance</a:t>
            </a:r>
            <a:r>
              <a:rPr lang="it-IT" sz="1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territoriale transfrontaliera inclusiva e collaborativa</a:t>
            </a: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rispetto alle strategie che già operano sul territorio</a:t>
            </a:r>
          </a:p>
          <a:p>
            <a:r>
              <a:rPr lang="it-IT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Offrire </a:t>
            </a: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ai cittadini uno sguardo su come i progetti sul campo stiano rendendo l'Europa più competitiva, più verde, più connessa, più sociale e più vicina ai suoi cittadini.</a:t>
            </a:r>
          </a:p>
          <a:p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Rafforzare l’</a:t>
            </a:r>
            <a:r>
              <a:rPr lang="it-IT" sz="1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identità </a:t>
            </a:r>
            <a:r>
              <a:rPr lang="it-IT" sz="1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transfrontaliera delle comunità </a:t>
            </a:r>
            <a:endParaRPr lang="it-IT" sz="1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1200" b="1" kern="12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cs typeface="+mn-cs"/>
            </a:endParaRPr>
          </a:p>
        </p:txBody>
      </p:sp>
      <p:sp>
        <p:nvSpPr>
          <p:cNvPr id="7" name="Segnaposto testo 2"/>
          <p:cNvSpPr txBox="1">
            <a:spLocks/>
          </p:cNvSpPr>
          <p:nvPr/>
        </p:nvSpPr>
        <p:spPr>
          <a:xfrm>
            <a:off x="152400" y="3257550"/>
            <a:ext cx="7543800" cy="3001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• Contribuer à une gouvernance territoriale transfrontalière inclusive et collaborative par </a:t>
            </a:r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rapport</a:t>
            </a:r>
            <a: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aux stratégies déjà en place sur le territoire</a:t>
            </a:r>
          </a:p>
          <a:p>
            <a:pPr marL="0" indent="0">
              <a:buFont typeface="Wingdings 3" charset="2"/>
              <a:buNone/>
            </a:pPr>
            <a: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• Offrir aux citoyens un aperçu de la manière dont les projets sur le terrain rendent l'Europe plus compétitive, plus verte, plus connectée, plus sociale </a:t>
            </a:r>
            <a:b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et plus proche de ses citoyens.</a:t>
            </a:r>
          </a:p>
          <a:p>
            <a:pPr marL="0" indent="0">
              <a:buFont typeface="Wingdings 3" charset="2"/>
              <a:buNone/>
            </a:pPr>
            <a:r>
              <a:rPr lang="fr-FR" sz="16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• Renforcer l'identité transfrontalière des communautés</a:t>
            </a:r>
            <a:endParaRPr lang="it-IT" sz="16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3124200" y="876897"/>
            <a:ext cx="3609641" cy="48538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just"/>
            <a:r>
              <a:rPr lang="it-IT" sz="1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OBIETTIVO </a:t>
            </a:r>
            <a:r>
              <a:rPr lang="it-IT" sz="1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GENERALE </a:t>
            </a:r>
            <a:r>
              <a:rPr lang="it-IT" sz="1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- </a:t>
            </a:r>
            <a:r>
              <a:rPr lang="fr-FR" sz="1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OBJECTIF </a:t>
            </a:r>
            <a:r>
              <a:rPr lang="fr-FR" sz="1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GÉNÉRAL</a:t>
            </a:r>
            <a:endParaRPr lang="fr-FR" sz="14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lvl="0" algn="just"/>
            <a:r>
              <a:rPr lang="it-IT" sz="1400" b="1" i="1" dirty="0">
                <a:solidFill>
                  <a:srgbClr val="00B0F0"/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4816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1352550"/>
            <a:ext cx="3200400" cy="25975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Per rispondere alle 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sfide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della parte meridionale del confine italo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francese, PAYSAGE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+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intende </a:t>
            </a:r>
            <a:r>
              <a:rPr lang="it-IT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creare un 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ambiente favorevole alla salute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attraverso il </a:t>
            </a:r>
            <a:r>
              <a:rPr lang="it-IT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coinvolgimento 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della comunità locale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e quindi la partecipazione attiva dei residenti; questo contribuisce a 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preservare la cultura identitaria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, a generare reddito e a garantire che il processo di sviluppo apporti 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benefici tangibili alla </a:t>
            </a:r>
            <a:r>
              <a:rPr lang="it-IT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comunità transfrontaliera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.</a:t>
            </a:r>
            <a:endParaRPr sz="1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68"/>
          <a:stretch/>
        </p:blipFill>
        <p:spPr>
          <a:xfrm>
            <a:off x="152400" y="1"/>
            <a:ext cx="2286000" cy="1352549"/>
          </a:xfrm>
          <a:prstGeom prst="rect">
            <a:avLst/>
          </a:prstGeom>
        </p:spPr>
      </p:pic>
      <p:sp>
        <p:nvSpPr>
          <p:cNvPr id="6" name="object 2"/>
          <p:cNvSpPr txBox="1">
            <a:spLocks/>
          </p:cNvSpPr>
          <p:nvPr/>
        </p:nvSpPr>
        <p:spPr>
          <a:xfrm>
            <a:off x="4191000" y="590550"/>
            <a:ext cx="2895600" cy="336387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Pour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répondre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aux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défis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a 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partie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sud de 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frontière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franco-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italienne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PAYSAGE+ part de 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création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d'un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environnement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favorable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à 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santé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où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le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paysage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prévoit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l’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implication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de 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communauté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locale et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donc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participation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active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des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résidents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; 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cela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contribue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à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préserver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la culture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identitaire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, à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générer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des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revenus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et à garantir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que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le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processus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de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développement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apporte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des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bénéfices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tangibles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à la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communauté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it-IT" sz="1400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transfrontalière</a:t>
            </a:r>
            <a:r>
              <a:rPr lang="it-IT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+mn-ea"/>
                <a:cs typeface="+mn-cs"/>
              </a:rPr>
              <a:t>.</a:t>
            </a:r>
          </a:p>
          <a:p>
            <a:r>
              <a:rPr lang="it-IT" sz="1600" i="1" dirty="0" smtClean="0">
                <a:solidFill>
                  <a:schemeClr val="accent2"/>
                </a:solidFill>
                <a:latin typeface="Garamond" panose="02020404030301010803" pitchFamily="18" charset="0"/>
                <a:ea typeface="+mn-ea"/>
                <a:cs typeface="+mn-cs"/>
              </a:rPr>
              <a:t/>
            </a:r>
            <a:br>
              <a:rPr lang="it-IT" sz="1600" i="1" dirty="0" smtClean="0">
                <a:solidFill>
                  <a:schemeClr val="accent2"/>
                </a:solidFill>
                <a:latin typeface="Garamond" panose="02020404030301010803" pitchFamily="18" charset="0"/>
                <a:ea typeface="+mn-ea"/>
                <a:cs typeface="+mn-cs"/>
              </a:rPr>
            </a:br>
            <a:endParaRPr lang="it-IT" sz="1600" i="1" dirty="0">
              <a:solidFill>
                <a:schemeClr val="accent2"/>
              </a:solidFill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idx="1"/>
          </p:nvPr>
        </p:nvSpPr>
        <p:spPr>
          <a:xfrm>
            <a:off x="3048000" y="209550"/>
            <a:ext cx="2971800" cy="53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dirty="0" smtClean="0">
                <a:solidFill>
                  <a:srgbClr val="DA5C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PAYSAGE </a:t>
            </a:r>
            <a:r>
              <a:rPr lang="it-IT" sz="1800" b="1" dirty="0" err="1" smtClean="0">
                <a:solidFill>
                  <a:srgbClr val="DA5C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PLUS_Aimable</a:t>
            </a:r>
            <a:endParaRPr lang="it-IT" sz="1800" b="1" dirty="0">
              <a:solidFill>
                <a:srgbClr val="DA5C5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Segnaposto testo 2"/>
          <p:cNvSpPr txBox="1">
            <a:spLocks/>
          </p:cNvSpPr>
          <p:nvPr/>
        </p:nvSpPr>
        <p:spPr>
          <a:xfrm>
            <a:off x="4267200" y="1394657"/>
            <a:ext cx="3352800" cy="1869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Carlito"/>
                <a:ea typeface="+mn-ea"/>
                <a:cs typeface="Carlito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OBJECTIF </a:t>
            </a:r>
            <a:r>
              <a:rPr lang="it-IT" sz="1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SPÉCIFIQUE</a:t>
            </a:r>
          </a:p>
          <a:p>
            <a:pPr algn="just" defTabSz="685800">
              <a:lnSpc>
                <a:spcPct val="90000"/>
              </a:lnSpc>
              <a:spcBef>
                <a:spcPts val="750"/>
              </a:spcBef>
            </a:pP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Améliorer 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la qualité des expériences touristiques en plein air et l'accessibilité des installations et des services. Accroître l'utilisation durable du paysage grâce à des formes de slow </a:t>
            </a:r>
            <a:r>
              <a:rPr lang="fr-FR" sz="14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tourism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 liées au bien-être, aux expériences naturelles et culturelles et à l'identité 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territoriale</a:t>
            </a:r>
            <a:endParaRPr lang="it-IT" sz="14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+mn-cs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"/>
            <a:ext cx="2286000" cy="1527756"/>
          </a:xfrm>
          <a:prstGeom prst="rect">
            <a:avLst/>
          </a:prstGeom>
        </p:spPr>
      </p:pic>
      <p:sp>
        <p:nvSpPr>
          <p:cNvPr id="7" name="Segnaposto testo 2"/>
          <p:cNvSpPr txBox="1">
            <a:spLocks/>
          </p:cNvSpPr>
          <p:nvPr/>
        </p:nvSpPr>
        <p:spPr>
          <a:xfrm>
            <a:off x="252851" y="1455797"/>
            <a:ext cx="3581400" cy="17644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OBIETTIVO SPECIFICO</a:t>
            </a:r>
          </a:p>
          <a:p>
            <a:pPr marL="0" indent="0" algn="just">
              <a:buNone/>
            </a:pP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Aumentare la </a:t>
            </a:r>
            <a:r>
              <a:rPr lang="it-IT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qualità delle esperienze turistiche all'aria aperta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e l'</a:t>
            </a:r>
            <a:r>
              <a:rPr lang="it-IT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accessibilità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delle strutture e dei servizi. Incrementare la fruizione sostenibile del paesaggio attraverso forme di </a:t>
            </a:r>
            <a:r>
              <a:rPr lang="it-IT" sz="1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turismo lento legato al benessere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alle esperienze naturali e culturali, all’identità territoriale</a:t>
            </a:r>
            <a:endParaRPr lang="it-IT" sz="1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038601" y="3867150"/>
            <a:ext cx="304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Club</a:t>
            </a:r>
          </a:p>
          <a:p>
            <a:pPr algn="ctr"/>
            <a:r>
              <a:rPr lang="fr-FR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des produits touristiques et des événements transfrontaliers, promotion des sentiers nature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italo-français</a:t>
            </a:r>
            <a:endParaRPr lang="it-IT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Freccia a destra con strisce 8"/>
          <p:cNvSpPr/>
          <p:nvPr/>
        </p:nvSpPr>
        <p:spPr>
          <a:xfrm rot="5400000">
            <a:off x="1834001" y="3285691"/>
            <a:ext cx="419100" cy="58190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con strisce 10"/>
          <p:cNvSpPr/>
          <p:nvPr/>
        </p:nvSpPr>
        <p:spPr>
          <a:xfrm rot="5400000">
            <a:off x="5353051" y="3285691"/>
            <a:ext cx="419100" cy="58190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748151" y="3851830"/>
            <a:ext cx="2590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Club</a:t>
            </a:r>
          </a:p>
          <a:p>
            <a:pPr algn="ctr"/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 Prodotto turistico </a:t>
            </a:r>
            <a:r>
              <a:rPr lang="it-IT" sz="1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ed eventi transfrontalieri, valorizzazione percorsi italo-francesi nella natura</a:t>
            </a:r>
            <a:endParaRPr lang="it-IT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334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2"/>
          <p:cNvSpPr txBox="1">
            <a:spLocks/>
          </p:cNvSpPr>
          <p:nvPr/>
        </p:nvSpPr>
        <p:spPr>
          <a:xfrm>
            <a:off x="304800" y="1004976"/>
            <a:ext cx="3124200" cy="28007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Carlito"/>
                <a:ea typeface="+mn-ea"/>
                <a:cs typeface="Carlito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OBIETTIVO </a:t>
            </a:r>
            <a:r>
              <a:rPr lang="it-IT" sz="1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SPECIFICO</a:t>
            </a:r>
          </a:p>
          <a:p>
            <a:pPr algn="just"/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Rendere il territorio di </a:t>
            </a:r>
            <a:r>
              <a:rPr lang="it-IT" sz="1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Paysage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+ un paesaggio più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resiliente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rispetto al 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rischio idrogeologico e più accessibile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, per facilitare gli spostamenti e la mobilità 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transfrontaliera</a:t>
            </a:r>
            <a:r>
              <a:rPr lang="it-IT" sz="1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. 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Il cambiamento previsto a medio termine è quello di avere un territorio più sicuro e sostenibile, con una 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pianificazione sempre più coerente tra i diversi </a:t>
            </a:r>
            <a:r>
              <a:rPr lang="it-IT" sz="14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livelli</a:t>
            </a:r>
            <a:r>
              <a:rPr lang="it-IT" sz="14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,transfrontaliero</a:t>
            </a:r>
            <a:r>
              <a:rPr lang="it-IT" sz="1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, interregionale, provinciale e locale</a:t>
            </a:r>
          </a:p>
        </p:txBody>
      </p:sp>
      <p:sp>
        <p:nvSpPr>
          <p:cNvPr id="6" name="Segnaposto testo 2"/>
          <p:cNvSpPr txBox="1">
            <a:spLocks/>
          </p:cNvSpPr>
          <p:nvPr/>
        </p:nvSpPr>
        <p:spPr>
          <a:xfrm>
            <a:off x="4038600" y="1004976"/>
            <a:ext cx="3315984" cy="30777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Carlito"/>
                <a:ea typeface="+mn-ea"/>
                <a:cs typeface="Carlito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OBJECTIF </a:t>
            </a:r>
            <a:r>
              <a:rPr lang="it-IT" sz="1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SPÉCIFIQUE</a:t>
            </a:r>
          </a:p>
          <a:p>
            <a:pPr algn="just"/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f</a:t>
            </a:r>
            <a:r>
              <a:rPr lang="fr-FR" sz="140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aire </a:t>
            </a:r>
            <a:r>
              <a:rPr lang="fr-FR" sz="1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du territoire Paysage+ un paysage plus résilient, en ce qui concerne le risque hydrogéologique, et plus accessible, afin de faciliter les déplacements et la mobilité durables. Le changement envisagé à moyen terme est d'avoir un territoire plus sûr et plus durable, avec une planification de plus en plus cohérente entre les différents niveaux, transfrontalier, interrégional, provincial et local.</a:t>
            </a:r>
            <a:endParaRPr lang="it-IT" sz="14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+mn-cs"/>
            </a:endParaRPr>
          </a:p>
          <a:p>
            <a:pPr algn="just"/>
            <a:endParaRPr lang="it-IT" sz="1800" b="1" i="1" kern="1200" dirty="0">
              <a:solidFill>
                <a:schemeClr val="accent3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7" name="Segnaposto testo 2"/>
          <p:cNvSpPr>
            <a:spLocks noGrp="1"/>
          </p:cNvSpPr>
          <p:nvPr>
            <p:ph idx="1"/>
          </p:nvPr>
        </p:nvSpPr>
        <p:spPr>
          <a:xfrm>
            <a:off x="2895600" y="285750"/>
            <a:ext cx="4114800" cy="30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b="1" dirty="0" smtClean="0">
                <a:solidFill>
                  <a:srgbClr val="9ACA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PAYSAGE PLUS _ Resiliente</a:t>
            </a:r>
            <a:endParaRPr lang="it-IT" sz="1800" b="1" dirty="0">
              <a:solidFill>
                <a:srgbClr val="9ACA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53" b="11468"/>
          <a:stretch/>
        </p:blipFill>
        <p:spPr>
          <a:xfrm>
            <a:off x="152400" y="74453"/>
            <a:ext cx="1797727" cy="938054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571500" y="4347984"/>
            <a:ext cx="2590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Cantieri </a:t>
            </a:r>
            <a:r>
              <a:rPr lang="it-IT" sz="1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Scuola e </a:t>
            </a:r>
            <a:r>
              <a:rPr lang="it-IT" sz="1400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CycloLab</a:t>
            </a:r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it-IT" sz="1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transfrontalieri, azioni pilota nei diversi territori</a:t>
            </a:r>
            <a:endParaRPr lang="it-IT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reccia a destra con strisce 3"/>
          <p:cNvSpPr/>
          <p:nvPr/>
        </p:nvSpPr>
        <p:spPr>
          <a:xfrm rot="5400000">
            <a:off x="1740577" y="3789455"/>
            <a:ext cx="419100" cy="58190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con strisce 9"/>
          <p:cNvSpPr/>
          <p:nvPr/>
        </p:nvSpPr>
        <p:spPr>
          <a:xfrm rot="5400000">
            <a:off x="5487042" y="3744300"/>
            <a:ext cx="419100" cy="58190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/>
          <p:cNvSpPr/>
          <p:nvPr/>
        </p:nvSpPr>
        <p:spPr>
          <a:xfrm>
            <a:off x="3962400" y="4321238"/>
            <a:ext cx="3200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Chantiers d'écoles transfrontalières et de </a:t>
            </a:r>
            <a:r>
              <a:rPr lang="fr-FR" sz="1400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CycloLab</a:t>
            </a:r>
            <a:r>
              <a:rPr lang="fr-FR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actions pilotes sur différents </a:t>
            </a:r>
            <a:r>
              <a:rPr lang="fr-FR" sz="1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territoires </a:t>
            </a:r>
            <a:endParaRPr lang="fr-FR" sz="1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99715"/>
            <a:ext cx="65" cy="25776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24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testo 2"/>
          <p:cNvSpPr txBox="1">
            <a:spLocks/>
          </p:cNvSpPr>
          <p:nvPr/>
        </p:nvSpPr>
        <p:spPr>
          <a:xfrm>
            <a:off x="381533" y="1257650"/>
            <a:ext cx="3657600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Carlito"/>
                <a:ea typeface="+mn-ea"/>
                <a:cs typeface="Carlito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it-IT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OBIETTIVO </a:t>
            </a:r>
            <a:r>
              <a:rPr lang="it-IT" sz="1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SPECIFICO</a:t>
            </a:r>
          </a:p>
          <a:p>
            <a:pPr algn="just"/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Migliorare la salute fisica e mentale dell'individuo e della comunità. Promuovere un </a:t>
            </a:r>
            <a:r>
              <a:rPr lang="it-IT" sz="1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ambiente favorevole al miglioramento della salute e del benessere</a:t>
            </a:r>
            <a:r>
              <a:rPr lang="it-IT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 delle persone, tenendo conto delle sfide contemporanee come la sedentarietà, l'inquinamento e gli stili di vita </a:t>
            </a:r>
            <a:r>
              <a:rPr lang="it-IT" sz="1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moderni.</a:t>
            </a:r>
            <a:endParaRPr lang="it-IT" sz="1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+mn-cs"/>
            </a:endParaRPr>
          </a:p>
          <a:p>
            <a:pPr algn="just"/>
            <a:endParaRPr lang="it-IT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6" name="Segnaposto testo 2"/>
          <p:cNvSpPr txBox="1">
            <a:spLocks/>
          </p:cNvSpPr>
          <p:nvPr/>
        </p:nvSpPr>
        <p:spPr>
          <a:xfrm>
            <a:off x="4419600" y="1102779"/>
            <a:ext cx="3124200" cy="3016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Carlito"/>
                <a:ea typeface="+mn-ea"/>
                <a:cs typeface="Carlito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it-IT" sz="1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OBJECTIF </a:t>
            </a:r>
            <a:r>
              <a:rPr lang="it-IT" sz="1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SPÉCIFIQUE</a:t>
            </a:r>
          </a:p>
          <a:p>
            <a:pPr algn="just"/>
            <a:r>
              <a:rPr lang="fr-FR" sz="16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n-cs"/>
              </a:rPr>
              <a:t>Améliorer la santé physique et mentale de l'individu et de la communauté. Promouvoir un environnement propice à l'amélioration de la santé et du bien-être des personnes, en tenant compte des défis contemporains tels que la sédentarité et les modes de vie modernes.</a:t>
            </a:r>
            <a:endParaRPr lang="it-IT" sz="16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+mn-cs"/>
            </a:endParaRPr>
          </a:p>
          <a:p>
            <a:pPr algn="just"/>
            <a:endParaRPr lang="it-IT" b="1" kern="1200" dirty="0">
              <a:solidFill>
                <a:schemeClr val="accent3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7" name="Segnaposto testo 2"/>
          <p:cNvSpPr>
            <a:spLocks noGrp="1"/>
          </p:cNvSpPr>
          <p:nvPr>
            <p:ph idx="1"/>
          </p:nvPr>
        </p:nvSpPr>
        <p:spPr>
          <a:xfrm>
            <a:off x="3048000" y="209550"/>
            <a:ext cx="3124200" cy="304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1800" b="1" dirty="0" smtClean="0">
                <a:solidFill>
                  <a:srgbClr val="DA5C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PAYSAGE PLUS _ Inclusivo</a:t>
            </a:r>
            <a:endParaRPr lang="it-IT" sz="1800" b="1" dirty="0">
              <a:solidFill>
                <a:srgbClr val="DA5C5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6" b="11468"/>
          <a:stretch/>
        </p:blipFill>
        <p:spPr>
          <a:xfrm>
            <a:off x="152400" y="133350"/>
            <a:ext cx="2286000" cy="1143000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-8792" y="4308143"/>
            <a:ext cx="40767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condivisione di </a:t>
            </a:r>
            <a:r>
              <a:rPr lang="it-IT" sz="1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dati e </a:t>
            </a:r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strategie di prevenzione</a:t>
            </a:r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</a:t>
            </a:r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percorsi </a:t>
            </a:r>
            <a:r>
              <a:rPr lang="it-IT" sz="1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transfrontalieri </a:t>
            </a:r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 </a:t>
            </a:r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inclusione </a:t>
            </a:r>
            <a:r>
              <a:rPr lang="it-IT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sociale</a:t>
            </a:r>
            <a:endParaRPr lang="it-IT" sz="1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0" name="Freccia a destra con strisce 9"/>
          <p:cNvSpPr/>
          <p:nvPr/>
        </p:nvSpPr>
        <p:spPr>
          <a:xfrm rot="5400000">
            <a:off x="1769352" y="3789455"/>
            <a:ext cx="419100" cy="58190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3733800" y="4289956"/>
            <a:ext cx="40767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partage de données et stratégies de prévention, parcours transfrontaliers d'inclusion sociale</a:t>
            </a:r>
            <a:endParaRPr lang="it-IT" sz="1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2" name="Freccia a destra con strisce 11"/>
          <p:cNvSpPr/>
          <p:nvPr/>
        </p:nvSpPr>
        <p:spPr>
          <a:xfrm rot="5400000">
            <a:off x="5511944" y="3771268"/>
            <a:ext cx="419100" cy="58190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Personalizzato 17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70C0"/>
      </a:accent1>
      <a:accent2>
        <a:srgbClr val="002060"/>
      </a:accent2>
      <a:accent3>
        <a:srgbClr val="0042C7"/>
      </a:accent3>
      <a:accent4>
        <a:srgbClr val="0070C0"/>
      </a:accent4>
      <a:accent5>
        <a:srgbClr val="002060"/>
      </a:accent5>
      <a:accent6>
        <a:srgbClr val="0070C0"/>
      </a:accent6>
      <a:hlink>
        <a:srgbClr val="0070C0"/>
      </a:hlink>
      <a:folHlink>
        <a:srgbClr val="0070C0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89F57F3-B9DC-4F62-B2FA-09BCF6A5B0F2}" vid="{53136CFC-0278-4E89-AFC2-64495018512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4172</TotalTime>
  <Words>927</Words>
  <Application>Microsoft Office PowerPoint</Application>
  <PresentationFormat>Presentazione su schermo (16:9)</PresentationFormat>
  <Paragraphs>65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8" baseType="lpstr">
      <vt:lpstr>Arial</vt:lpstr>
      <vt:lpstr>Calibri</vt:lpstr>
      <vt:lpstr>Carlito</vt:lpstr>
      <vt:lpstr>Century Gothic</vt:lpstr>
      <vt:lpstr>Garamond</vt:lpstr>
      <vt:lpstr>Trebuchet MS</vt:lpstr>
      <vt:lpstr>Wingdings</vt:lpstr>
      <vt:lpstr>Wingdings 3</vt:lpstr>
      <vt:lpstr>Tema1</vt:lpstr>
      <vt:lpstr>Presentazione standard di PowerPoint</vt:lpstr>
      <vt:lpstr>Presentazione standard di PowerPoint</vt:lpstr>
      <vt:lpstr>Presentazione standard di PowerPoint</vt:lpstr>
      <vt:lpstr>Obiettivo generale Objectif général</vt:lpstr>
      <vt:lpstr>PCC PAYSAGE+ </vt:lpstr>
      <vt:lpstr>Per rispondere alle sfide della parte meridionale del confine italo francese, PAYSAGE+ intende creare un ambiente favorevole alla salute attraverso il coinvolgimento della comunità locale e quindi la partecipazione attiva dei residenti; questo contribuisce a preservare la cultura identitaria, a generare reddito e a garantire che il processo di sviluppo apporti benefici tangibili alla comunità transfrontaliera.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Gerbaudo Gloria</cp:lastModifiedBy>
  <cp:revision>174</cp:revision>
  <cp:lastPrinted>2025-06-11T11:25:19Z</cp:lastPrinted>
  <dcterms:created xsi:type="dcterms:W3CDTF">2023-11-24T04:37:38Z</dcterms:created>
  <dcterms:modified xsi:type="dcterms:W3CDTF">2025-06-11T11:25:30Z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2023-11-10T00:00:00Z</vt:filetime>
  </property>
  <property fmtid="{D5CDD505-2E9C-101B-9397-08002B2CF9AE}" pid="3" name="Creator">
    <vt:lpwstr>Microsoft® PowerPoint® pour Office 365</vt:lpwstr>
  </property>
  <property fmtid="{D5CDD505-2E9C-101B-9397-08002B2CF9AE}" pid="4" name="LastSaved">
    <vt:filetime>2023-11-24T00:00:00Z</vt:filetime>
  </property>
</Properties>
</file>