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61" r:id="rId4"/>
    <p:sldId id="266" r:id="rId5"/>
    <p:sldId id="262" r:id="rId6"/>
    <p:sldId id="264" r:id="rId7"/>
    <p:sldId id="265" r:id="rId8"/>
    <p:sldId id="263" r:id="rId9"/>
    <p:sldId id="260" r:id="rId10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C1E4"/>
    <a:srgbClr val="FAF0E8"/>
    <a:srgbClr val="BC7C50"/>
    <a:srgbClr val="EAC6AD"/>
    <a:srgbClr val="BFDBEF"/>
    <a:srgbClr val="F0CCB4"/>
    <a:srgbClr val="C86A28"/>
    <a:srgbClr val="E09665"/>
    <a:srgbClr val="DFEBF6"/>
    <a:srgbClr val="F2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7159" cy="6858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698" y="0"/>
            <a:ext cx="1467302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47993" y="1782698"/>
            <a:ext cx="9891803" cy="1646302"/>
          </a:xfrm>
        </p:spPr>
        <p:txBody>
          <a:bodyPr/>
          <a:lstStyle/>
          <a:p>
            <a:pPr algn="ctr"/>
            <a:r>
              <a:rPr lang="it-IT" sz="6000" b="1" dirty="0">
                <a:solidFill>
                  <a:schemeClr val="accent5">
                    <a:lumMod val="50000"/>
                  </a:schemeClr>
                </a:solidFill>
                <a:effectLst/>
              </a:rPr>
              <a:t>PNRR CULTURA</a:t>
            </a:r>
            <a:r>
              <a:rPr lang="it-IT" sz="60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it-IT" sz="6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it-IT" sz="6000" b="1" dirty="0">
                <a:solidFill>
                  <a:schemeClr val="accent5">
                    <a:lumMod val="50000"/>
                  </a:schemeClr>
                </a:solidFill>
                <a:effectLst/>
              </a:rPr>
              <a:t>PIANO NAZIONALE BORGHI</a:t>
            </a:r>
            <a:endParaRPr lang="it-IT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9526385" y="220297"/>
            <a:ext cx="1198313" cy="702136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0" y="4556313"/>
            <a:ext cx="12192000" cy="655385"/>
          </a:xfrm>
          <a:prstGeom prst="rect">
            <a:avLst/>
          </a:prstGeom>
          <a:solidFill>
            <a:srgbClr val="C86A28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LINEA DI AZIONE </a:t>
            </a:r>
            <a:r>
              <a:rPr lang="it-IT" sz="4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endParaRPr lang="it-IT" sz="4400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0" y="5445518"/>
            <a:ext cx="12192000" cy="655320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LINEA DI AZIONE </a:t>
            </a:r>
            <a:r>
              <a:rPr lang="it-IT" sz="4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it-IT" sz="4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9" y="265017"/>
            <a:ext cx="2394611" cy="62909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216" y="220297"/>
            <a:ext cx="1656927" cy="74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8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0" y="199466"/>
            <a:ext cx="12222959" cy="1642161"/>
          </a:xfrm>
          <a:prstGeom prst="rect">
            <a:avLst/>
          </a:prstGeom>
          <a:solidFill>
            <a:schemeClr val="tx2">
              <a:lumMod val="40000"/>
              <a:lumOff val="6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b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TOTALE RISORSE ASSEGNATE ALLA LIGURIA   </a:t>
            </a:r>
            <a:r>
              <a:rPr lang="it-IT" sz="4800" b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31.000.000 </a:t>
            </a:r>
            <a:r>
              <a:rPr lang="it-IT" sz="4400" b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euro</a:t>
            </a:r>
            <a:endParaRPr lang="it-IT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677215" y="2988242"/>
            <a:ext cx="11239420" cy="10772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it-IT" sz="3200" dirty="0">
                <a:effectLst/>
              </a:rPr>
              <a:t>Progetti pilota per la rigenerazione culturale, sociale ed economica dei borghi a rischio abbandono e abbandonati</a:t>
            </a:r>
            <a:r>
              <a:rPr lang="it-IT" sz="2400" dirty="0">
                <a:effectLst/>
              </a:rPr>
              <a:t>      </a:t>
            </a:r>
            <a:endParaRPr lang="it-IT" sz="22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AF4659EF-17E3-C16D-7A96-6D88D22CD322}"/>
              </a:ext>
            </a:extLst>
          </p:cNvPr>
          <p:cNvSpPr/>
          <p:nvPr/>
        </p:nvSpPr>
        <p:spPr>
          <a:xfrm>
            <a:off x="0" y="2325594"/>
            <a:ext cx="12219434" cy="662648"/>
          </a:xfrm>
          <a:prstGeom prst="rect">
            <a:avLst/>
          </a:prstGeom>
          <a:solidFill>
            <a:srgbClr val="C86A28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LINEA DI AZIONE </a:t>
            </a:r>
            <a:r>
              <a:rPr lang="it-IT" sz="4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     </a:t>
            </a: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20.000.000 euro</a:t>
            </a:r>
            <a:endParaRPr lang="it-IT" sz="40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81D58A5-D99A-4617-8B57-4C84E4573396}"/>
              </a:ext>
            </a:extLst>
          </p:cNvPr>
          <p:cNvSpPr/>
          <p:nvPr/>
        </p:nvSpPr>
        <p:spPr>
          <a:xfrm>
            <a:off x="0" y="4469426"/>
            <a:ext cx="12192000" cy="655320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LINEA DI AZIONE </a:t>
            </a:r>
            <a:r>
              <a:rPr lang="it-IT" sz="4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     </a:t>
            </a: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11.000.000 euro</a:t>
            </a:r>
            <a:endParaRPr lang="it-IT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1E87C55-7E33-3535-2908-C0F1D3594C32}"/>
              </a:ext>
            </a:extLst>
          </p:cNvPr>
          <p:cNvSpPr txBox="1"/>
          <p:nvPr/>
        </p:nvSpPr>
        <p:spPr>
          <a:xfrm>
            <a:off x="575908" y="5124746"/>
            <a:ext cx="10402313" cy="1095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dirty="0">
                <a:effectLst/>
              </a:rPr>
              <a:t>Proposte di intervento per la rigenerazione culturale e sociale dei piccoli borghi storici</a:t>
            </a:r>
            <a:endParaRPr lang="it-IT" sz="32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1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magin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41" name="Rettangolo 40"/>
          <p:cNvSpPr/>
          <p:nvPr/>
        </p:nvSpPr>
        <p:spPr>
          <a:xfrm>
            <a:off x="2072698" y="1857348"/>
            <a:ext cx="9110420" cy="445549"/>
          </a:xfrm>
          <a:prstGeom prst="rect">
            <a:avLst/>
          </a:prstGeom>
          <a:gradFill>
            <a:gsLst>
              <a:gs pos="0">
                <a:schemeClr val="bg1"/>
              </a:gs>
              <a:gs pos="45000">
                <a:schemeClr val="accent2">
                  <a:lumMod val="20000"/>
                  <a:lumOff val="80000"/>
                </a:schemeClr>
              </a:gs>
              <a:gs pos="83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sp>
        <p:nvSpPr>
          <p:cNvPr id="40" name="Freccia a destra rientrata 39"/>
          <p:cNvSpPr/>
          <p:nvPr/>
        </p:nvSpPr>
        <p:spPr>
          <a:xfrm>
            <a:off x="310314" y="1614163"/>
            <a:ext cx="2233463" cy="908827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86A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30" name="Rettangolo 29"/>
          <p:cNvSpPr/>
          <p:nvPr/>
        </p:nvSpPr>
        <p:spPr>
          <a:xfrm>
            <a:off x="1976682" y="5879478"/>
            <a:ext cx="7941260" cy="61448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4000">
                <a:srgbClr val="FAF0E8"/>
              </a:gs>
              <a:gs pos="70000">
                <a:srgbClr val="FAF0E8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2554808" y="2787049"/>
            <a:ext cx="8628310" cy="2643229"/>
          </a:xfrm>
          <a:prstGeom prst="rect">
            <a:avLst/>
          </a:prstGeom>
          <a:solidFill>
            <a:srgbClr val="F0CCB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2815471" y="2846616"/>
            <a:ext cx="8503095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dirty="0"/>
              <a:t> </a:t>
            </a:r>
            <a:r>
              <a:rPr lang="it-IT" dirty="0" smtClean="0"/>
              <a:t>    </a:t>
            </a:r>
            <a:r>
              <a:rPr lang="it-IT" sz="2200" b="1" dirty="0" smtClean="0"/>
              <a:t>“</a:t>
            </a:r>
            <a:r>
              <a:rPr lang="it-IT" sz="2200" b="1" dirty="0"/>
              <a:t>Borgo Castello – ricordare il passato per costruire il </a:t>
            </a:r>
            <a:r>
              <a:rPr lang="it-IT" sz="2200" b="1" dirty="0" smtClean="0"/>
              <a:t>futuro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sz="2200" b="1" dirty="0"/>
              <a:t> </a:t>
            </a:r>
            <a:r>
              <a:rPr lang="it-IT" sz="2200" b="1" dirty="0" smtClean="0"/>
              <a:t>               (</a:t>
            </a:r>
            <a:r>
              <a:rPr lang="it-IT" sz="2200" b="1" dirty="0" err="1"/>
              <a:t>remember</a:t>
            </a:r>
            <a:r>
              <a:rPr lang="it-IT" sz="2200" b="1" dirty="0"/>
              <a:t> the </a:t>
            </a:r>
            <a:r>
              <a:rPr lang="it-IT" sz="2200" b="1" dirty="0" err="1"/>
              <a:t>past</a:t>
            </a:r>
            <a:r>
              <a:rPr lang="it-IT" sz="2200" b="1" dirty="0"/>
              <a:t> to </a:t>
            </a:r>
            <a:r>
              <a:rPr lang="it-IT" sz="2200" b="1" dirty="0" err="1"/>
              <a:t>built</a:t>
            </a:r>
            <a:r>
              <a:rPr lang="it-IT" sz="2200" b="1" dirty="0"/>
              <a:t> the future)” </a:t>
            </a:r>
            <a:r>
              <a:rPr lang="it-IT" sz="2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  </a:t>
            </a:r>
          </a:p>
        </p:txBody>
      </p:sp>
      <p:sp>
        <p:nvSpPr>
          <p:cNvPr id="17" name="Freccia a destra rientrata 16"/>
          <p:cNvSpPr/>
          <p:nvPr/>
        </p:nvSpPr>
        <p:spPr>
          <a:xfrm>
            <a:off x="310314" y="5651951"/>
            <a:ext cx="2306095" cy="1063684"/>
          </a:xfrm>
          <a:prstGeom prst="notchedRightArrow">
            <a:avLst>
              <a:gd name="adj1" fmla="val 56333"/>
              <a:gd name="adj2" fmla="val 500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86A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18" name="Rettangolo 17"/>
          <p:cNvSpPr/>
          <p:nvPr/>
        </p:nvSpPr>
        <p:spPr>
          <a:xfrm>
            <a:off x="310314" y="1807586"/>
            <a:ext cx="2008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Comune</a:t>
            </a:r>
            <a:endParaRPr lang="it-IT" sz="2400" b="1" dirty="0"/>
          </a:p>
        </p:txBody>
      </p:sp>
      <p:sp>
        <p:nvSpPr>
          <p:cNvPr id="19" name="Rettangolo 18"/>
          <p:cNvSpPr/>
          <p:nvPr/>
        </p:nvSpPr>
        <p:spPr>
          <a:xfrm>
            <a:off x="711506" y="5896077"/>
            <a:ext cx="1872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Importo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2643306" y="5896077"/>
            <a:ext cx="48219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 smtClean="0"/>
              <a:t>20.000.000  </a:t>
            </a:r>
            <a:r>
              <a:rPr lang="it-IT" sz="2800" b="1" dirty="0" smtClean="0"/>
              <a:t>euro</a:t>
            </a:r>
            <a:endParaRPr lang="it-IT" sz="2800" b="1" dirty="0"/>
          </a:p>
        </p:txBody>
      </p:sp>
      <p:sp>
        <p:nvSpPr>
          <p:cNvPr id="28" name="Rettangolo 27"/>
          <p:cNvSpPr/>
          <p:nvPr/>
        </p:nvSpPr>
        <p:spPr>
          <a:xfrm>
            <a:off x="4041988" y="978840"/>
            <a:ext cx="4895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Investimento 2.1 “Attrattività dei Borghi”</a:t>
            </a:r>
            <a:endParaRPr lang="it-IT" dirty="0"/>
          </a:p>
        </p:txBody>
      </p:sp>
      <p:sp>
        <p:nvSpPr>
          <p:cNvPr id="29" name="Rettangolo 28"/>
          <p:cNvSpPr/>
          <p:nvPr/>
        </p:nvSpPr>
        <p:spPr>
          <a:xfrm>
            <a:off x="3866395" y="1343883"/>
            <a:ext cx="4969591" cy="45719"/>
          </a:xfrm>
          <a:prstGeom prst="rect">
            <a:avLst/>
          </a:prstGeom>
          <a:solidFill>
            <a:srgbClr val="EAC6AD"/>
          </a:solidFill>
          <a:ln>
            <a:solidFill>
              <a:srgbClr val="BC7C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pic>
        <p:nvPicPr>
          <p:cNvPr id="34" name="Immagin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35" name="Immagine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  <p:sp>
        <p:nvSpPr>
          <p:cNvPr id="36" name="Freccia a destra rientrata 35"/>
          <p:cNvSpPr/>
          <p:nvPr/>
        </p:nvSpPr>
        <p:spPr>
          <a:xfrm>
            <a:off x="310314" y="3543181"/>
            <a:ext cx="2233463" cy="992835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86A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38" name="Rettangolo 37"/>
          <p:cNvSpPr/>
          <p:nvPr/>
        </p:nvSpPr>
        <p:spPr>
          <a:xfrm>
            <a:off x="506119" y="3798575"/>
            <a:ext cx="1650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2622362" y="3743725"/>
            <a:ext cx="8549725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Il progetto parte dal recupero del patrimonio archeologico, del patrimonio botanico, delle tradizioni liguri, degli antichi mestieri e della rivisitazione di attrattive attraverso l’utilizzo della realtà virtuale in una forma di tour itineranti</a:t>
            </a:r>
            <a:endParaRPr lang="it-IT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5102403" y="1662930"/>
            <a:ext cx="2644185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Andora</a:t>
            </a:r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(SV)</a:t>
            </a:r>
            <a:endParaRPr lang="it-IT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126757"/>
            <a:ext cx="12219434" cy="769441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di Azione </a:t>
            </a:r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it-IT" sz="2400" b="1" dirty="0" smtClean="0">
                <a:solidFill>
                  <a:prstClr val="black"/>
                </a:solidFill>
              </a:rPr>
              <a:t>-</a:t>
            </a:r>
          </a:p>
          <a:p>
            <a:pPr lvl="0" algn="ctr"/>
            <a:endParaRPr lang="it-IT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681767" y="153135"/>
            <a:ext cx="95376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000" b="1" dirty="0">
                <a:solidFill>
                  <a:prstClr val="black"/>
                </a:solidFill>
              </a:rPr>
              <a:t>Progetti pilota per la rigenerazione culturale, sociale ed economica dei borghi</a:t>
            </a:r>
          </a:p>
          <a:p>
            <a:pPr lvl="0"/>
            <a:r>
              <a:rPr lang="it-IT" sz="2000" b="1" dirty="0" smtClean="0">
                <a:solidFill>
                  <a:prstClr val="black"/>
                </a:solidFill>
              </a:rPr>
              <a:t>a </a:t>
            </a:r>
            <a:r>
              <a:rPr lang="it-IT" sz="2000" b="1" dirty="0">
                <a:solidFill>
                  <a:prstClr val="black"/>
                </a:solidFill>
              </a:rPr>
              <a:t>rischio abbandono e abbandonati</a:t>
            </a:r>
            <a:endParaRPr lang="it-IT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1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tangolo 28"/>
          <p:cNvSpPr/>
          <p:nvPr/>
        </p:nvSpPr>
        <p:spPr>
          <a:xfrm>
            <a:off x="2082884" y="1723887"/>
            <a:ext cx="8956218" cy="4011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pic>
        <p:nvPicPr>
          <p:cNvPr id="55" name="Immagine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35" name="Rettangolo 34"/>
          <p:cNvSpPr/>
          <p:nvPr/>
        </p:nvSpPr>
        <p:spPr>
          <a:xfrm>
            <a:off x="2556047" y="3017056"/>
            <a:ext cx="8483056" cy="1685573"/>
          </a:xfrm>
          <a:prstGeom prst="rect">
            <a:avLst/>
          </a:prstGeom>
          <a:solidFill>
            <a:srgbClr val="DFEBF6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a destra rientrata 40"/>
          <p:cNvSpPr/>
          <p:nvPr/>
        </p:nvSpPr>
        <p:spPr>
          <a:xfrm>
            <a:off x="354448" y="1526293"/>
            <a:ext cx="2207563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43" name="Rettangolo 42"/>
          <p:cNvSpPr/>
          <p:nvPr/>
        </p:nvSpPr>
        <p:spPr>
          <a:xfrm>
            <a:off x="497302" y="1688411"/>
            <a:ext cx="176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Comune</a:t>
            </a:r>
            <a:endParaRPr lang="it-IT" sz="2400" b="1" dirty="0"/>
          </a:p>
        </p:txBody>
      </p:sp>
      <p:sp>
        <p:nvSpPr>
          <p:cNvPr id="45" name="Rettangolo 44"/>
          <p:cNvSpPr/>
          <p:nvPr/>
        </p:nvSpPr>
        <p:spPr>
          <a:xfrm>
            <a:off x="2600970" y="3206703"/>
            <a:ext cx="8288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'Un borgo in filigrana'. Valorizzazione, recupero, riuso adattivo e promozione dell'arte della filigrana e del borgo storico per rigenerazione culturale e sociale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1904367" y="5549610"/>
            <a:ext cx="9151298" cy="6008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rgbClr val="DEEAF6"/>
              </a:gs>
              <a:gs pos="85000">
                <a:srgbClr val="DEEA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Freccia a destra rientrata 51"/>
          <p:cNvSpPr/>
          <p:nvPr/>
        </p:nvSpPr>
        <p:spPr>
          <a:xfrm>
            <a:off x="371011" y="5294498"/>
            <a:ext cx="2226244" cy="1113090"/>
          </a:xfrm>
          <a:prstGeom prst="notchedRightArrow">
            <a:avLst>
              <a:gd name="adj1" fmla="val 56333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53" name="Rettangolo 52"/>
          <p:cNvSpPr/>
          <p:nvPr/>
        </p:nvSpPr>
        <p:spPr>
          <a:xfrm>
            <a:off x="638624" y="5549611"/>
            <a:ext cx="2003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Importo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2686041" y="5557623"/>
            <a:ext cx="5022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/>
              <a:t>1.584.880</a:t>
            </a:r>
            <a:r>
              <a:rPr lang="it-IT" dirty="0" smtClean="0"/>
              <a:t>   </a:t>
            </a:r>
            <a:r>
              <a:rPr lang="it-IT" sz="2800" b="1" dirty="0" smtClean="0"/>
              <a:t>euro</a:t>
            </a:r>
            <a:endParaRPr lang="it-IT" sz="2800" b="1" dirty="0"/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381568" y="1511294"/>
            <a:ext cx="3923510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Campo Ligure</a:t>
            </a:r>
            <a:r>
              <a:rPr lang="it-IT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(GE)</a:t>
            </a:r>
            <a:endParaRPr lang="it-IT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Freccia a destra rientrata 30"/>
          <p:cNvSpPr/>
          <p:nvPr/>
        </p:nvSpPr>
        <p:spPr>
          <a:xfrm>
            <a:off x="354448" y="3389923"/>
            <a:ext cx="2157205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  <a:endParaRPr lang="it-IT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958771" y="819064"/>
            <a:ext cx="479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Investimento 2.1 “</a:t>
            </a:r>
            <a:r>
              <a:rPr lang="it-IT" b="1" dirty="0" smtClean="0"/>
              <a:t>Attrattività </a:t>
            </a:r>
            <a:r>
              <a:rPr lang="it-IT" b="1" dirty="0"/>
              <a:t>dei Borghi”</a:t>
            </a:r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3812331" y="1178391"/>
            <a:ext cx="4948109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                   </a:t>
            </a:r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2550" y="86413"/>
            <a:ext cx="12189450" cy="697285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805264" y="103002"/>
            <a:ext cx="9558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Proposte </a:t>
            </a:r>
            <a:r>
              <a:rPr lang="it-IT" sz="2000" b="1" dirty="0"/>
              <a:t>di intervento per la rigenerazione culturale e sociale dei piccoli borghi storici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0" y="78006"/>
            <a:ext cx="2868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di Azione </a:t>
            </a:r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it-IT" sz="2400" b="1" dirty="0" smtClean="0">
                <a:solidFill>
                  <a:prstClr val="black"/>
                </a:solidFill>
              </a:rPr>
              <a:t>-</a:t>
            </a:r>
            <a:endParaRPr lang="it-IT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10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magin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29" name="Rettangolo 28"/>
          <p:cNvSpPr/>
          <p:nvPr/>
        </p:nvSpPr>
        <p:spPr>
          <a:xfrm>
            <a:off x="2082884" y="1723887"/>
            <a:ext cx="9031195" cy="4011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sp>
        <p:nvSpPr>
          <p:cNvPr id="35" name="Rettangolo 34"/>
          <p:cNvSpPr/>
          <p:nvPr/>
        </p:nvSpPr>
        <p:spPr>
          <a:xfrm>
            <a:off x="2556047" y="3017056"/>
            <a:ext cx="8576714" cy="1718727"/>
          </a:xfrm>
          <a:prstGeom prst="rect">
            <a:avLst/>
          </a:prstGeom>
          <a:solidFill>
            <a:srgbClr val="DFEBF6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a destra rientrata 40"/>
          <p:cNvSpPr/>
          <p:nvPr/>
        </p:nvSpPr>
        <p:spPr>
          <a:xfrm>
            <a:off x="354448" y="1526293"/>
            <a:ext cx="2207563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43" name="Rettangolo 42"/>
          <p:cNvSpPr/>
          <p:nvPr/>
        </p:nvSpPr>
        <p:spPr>
          <a:xfrm>
            <a:off x="497302" y="1688411"/>
            <a:ext cx="176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Comune</a:t>
            </a:r>
            <a:endParaRPr lang="it-IT" sz="2400" b="1" dirty="0"/>
          </a:p>
        </p:txBody>
      </p:sp>
      <p:sp>
        <p:nvSpPr>
          <p:cNvPr id="45" name="Rettangolo 44"/>
          <p:cNvSpPr/>
          <p:nvPr/>
        </p:nvSpPr>
        <p:spPr>
          <a:xfrm>
            <a:off x="2600969" y="3228634"/>
            <a:ext cx="851311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Rigenerazione, valorizzazione culturale e sociale del borgo storico </a:t>
            </a:r>
            <a:r>
              <a:rPr lang="it-IT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di Carro </a:t>
            </a: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basata su un forte elemento identitario di portata internazionale: Carro, il borgo di Paganini.</a:t>
            </a:r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Rettangolo 49"/>
          <p:cNvSpPr/>
          <p:nvPr/>
        </p:nvSpPr>
        <p:spPr>
          <a:xfrm>
            <a:off x="1887804" y="5566875"/>
            <a:ext cx="9226275" cy="6008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rgbClr val="DEEAF6"/>
              </a:gs>
              <a:gs pos="85000">
                <a:srgbClr val="DEEA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Freccia a destra rientrata 51"/>
          <p:cNvSpPr/>
          <p:nvPr/>
        </p:nvSpPr>
        <p:spPr>
          <a:xfrm>
            <a:off x="354448" y="5311763"/>
            <a:ext cx="2226244" cy="1113090"/>
          </a:xfrm>
          <a:prstGeom prst="notchedRightArrow">
            <a:avLst>
              <a:gd name="adj1" fmla="val 56333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53" name="Rettangolo 52"/>
          <p:cNvSpPr/>
          <p:nvPr/>
        </p:nvSpPr>
        <p:spPr>
          <a:xfrm>
            <a:off x="622061" y="5566876"/>
            <a:ext cx="2003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Importo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2669478" y="5574888"/>
            <a:ext cx="5022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/>
              <a:t>1.600.000</a:t>
            </a:r>
            <a:r>
              <a:rPr lang="it-IT" dirty="0" smtClean="0"/>
              <a:t>   </a:t>
            </a:r>
            <a:r>
              <a:rPr lang="it-IT" sz="2800" b="1" dirty="0" smtClean="0"/>
              <a:t>euro</a:t>
            </a:r>
            <a:endParaRPr lang="it-IT" sz="2800" b="1" dirty="0"/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984689" y="1511294"/>
            <a:ext cx="2358466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Carro</a:t>
            </a:r>
            <a:r>
              <a:rPr lang="it-IT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(SP)</a:t>
            </a:r>
          </a:p>
        </p:txBody>
      </p:sp>
      <p:sp>
        <p:nvSpPr>
          <p:cNvPr id="31" name="Freccia a destra rientrata 30"/>
          <p:cNvSpPr/>
          <p:nvPr/>
        </p:nvSpPr>
        <p:spPr>
          <a:xfrm>
            <a:off x="354448" y="3389923"/>
            <a:ext cx="2157205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  <a:endParaRPr lang="it-IT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958771" y="783698"/>
            <a:ext cx="479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Investimento 2.1 “</a:t>
            </a:r>
            <a:r>
              <a:rPr lang="it-IT" b="1" dirty="0" smtClean="0"/>
              <a:t>Attrattività </a:t>
            </a:r>
            <a:r>
              <a:rPr lang="it-IT" b="1" dirty="0"/>
              <a:t>dei Borghi”</a:t>
            </a:r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3812331" y="1143025"/>
            <a:ext cx="4948109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                   </a:t>
            </a:r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2550" y="86413"/>
            <a:ext cx="12216884" cy="697285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805264" y="103002"/>
            <a:ext cx="9558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Proposte </a:t>
            </a:r>
            <a:r>
              <a:rPr lang="it-IT" sz="2000" b="1" dirty="0"/>
              <a:t>di intervento per la rigenerazione culturale e sociale dei piccoli borghi storici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0" y="78006"/>
            <a:ext cx="2868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di Azione </a:t>
            </a:r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it-IT" sz="2400" b="1" dirty="0" smtClean="0">
                <a:solidFill>
                  <a:prstClr val="black"/>
                </a:solidFill>
              </a:rPr>
              <a:t>-</a:t>
            </a:r>
            <a:endParaRPr lang="it-IT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496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magin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29" name="Rettangolo 28"/>
          <p:cNvSpPr/>
          <p:nvPr/>
        </p:nvSpPr>
        <p:spPr>
          <a:xfrm>
            <a:off x="2164480" y="1768552"/>
            <a:ext cx="8995220" cy="84299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sp>
        <p:nvSpPr>
          <p:cNvPr id="35" name="Rettangolo 34"/>
          <p:cNvSpPr/>
          <p:nvPr/>
        </p:nvSpPr>
        <p:spPr>
          <a:xfrm>
            <a:off x="2580949" y="2970188"/>
            <a:ext cx="8578751" cy="2435911"/>
          </a:xfrm>
          <a:prstGeom prst="rect">
            <a:avLst/>
          </a:prstGeom>
          <a:solidFill>
            <a:srgbClr val="DFEBF6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a destra rientrata 40"/>
          <p:cNvSpPr/>
          <p:nvPr/>
        </p:nvSpPr>
        <p:spPr>
          <a:xfrm>
            <a:off x="379351" y="1753483"/>
            <a:ext cx="2207563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43" name="Rettangolo 42"/>
          <p:cNvSpPr/>
          <p:nvPr/>
        </p:nvSpPr>
        <p:spPr>
          <a:xfrm>
            <a:off x="522205" y="1915601"/>
            <a:ext cx="176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Comune</a:t>
            </a:r>
            <a:endParaRPr lang="it-IT" sz="2400" b="1" dirty="0"/>
          </a:p>
        </p:txBody>
      </p:sp>
      <p:sp>
        <p:nvSpPr>
          <p:cNvPr id="45" name="Rettangolo 44"/>
          <p:cNvSpPr/>
          <p:nvPr/>
        </p:nvSpPr>
        <p:spPr>
          <a:xfrm>
            <a:off x="2646590" y="3019579"/>
            <a:ext cx="84191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Riqualificazione aree di interesse turistico-culturale con una serie di interventi che si inseriscano in una cornice più generale di promozione dei rispettivi borghi in una strategia complessiva e di lungo periodo che dia origine a concreti </a:t>
            </a:r>
            <a:r>
              <a:rPr lang="it-IT" sz="2400" dirty="0" smtClean="0"/>
              <a:t>assetti </a:t>
            </a:r>
            <a:r>
              <a:rPr lang="it-IT" sz="2400" dirty="0"/>
              <a:t>di sviluppo sostenibile, in senso culturale, turistico, occupazionale e demografico. 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1912706" y="5794065"/>
            <a:ext cx="9246994" cy="6008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rgbClr val="DEEAF6"/>
              </a:gs>
              <a:gs pos="85000">
                <a:srgbClr val="DEEA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Freccia a destra rientrata 51"/>
          <p:cNvSpPr/>
          <p:nvPr/>
        </p:nvSpPr>
        <p:spPr>
          <a:xfrm>
            <a:off x="379351" y="5538953"/>
            <a:ext cx="2226244" cy="1113090"/>
          </a:xfrm>
          <a:prstGeom prst="notchedRightArrow">
            <a:avLst>
              <a:gd name="adj1" fmla="val 56333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53" name="Rettangolo 52"/>
          <p:cNvSpPr/>
          <p:nvPr/>
        </p:nvSpPr>
        <p:spPr>
          <a:xfrm>
            <a:off x="646964" y="5794066"/>
            <a:ext cx="2003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Importo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2694381" y="5802078"/>
            <a:ext cx="5022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/>
              <a:t>2.560.000</a:t>
            </a:r>
            <a:r>
              <a:rPr lang="it-IT" dirty="0" smtClean="0"/>
              <a:t>   </a:t>
            </a:r>
            <a:r>
              <a:rPr lang="it-IT" sz="2800" b="1" dirty="0" smtClean="0"/>
              <a:t>euro</a:t>
            </a:r>
            <a:endParaRPr lang="it-IT" sz="2800" b="1" dirty="0"/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729768" y="1585872"/>
            <a:ext cx="7461687" cy="1357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Cervo</a:t>
            </a:r>
            <a:r>
              <a:rPr lang="it-IT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(IM</a:t>
            </a:r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i Comuni di: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Freccia a destra rientrata 30"/>
          <p:cNvSpPr/>
          <p:nvPr/>
        </p:nvSpPr>
        <p:spPr>
          <a:xfrm>
            <a:off x="375422" y="3758275"/>
            <a:ext cx="2157205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  <a:endParaRPr lang="it-IT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474668" y="1973642"/>
            <a:ext cx="842663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it-IT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Diano </a:t>
            </a:r>
            <a:r>
              <a:rPr lang="it-IT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Arentino </a:t>
            </a:r>
            <a:r>
              <a:rPr lang="it-IT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(IM)</a:t>
            </a:r>
            <a:r>
              <a:rPr lang="it-IT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it-IT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Villa </a:t>
            </a:r>
            <a:r>
              <a:rPr lang="it-IT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Faraldi </a:t>
            </a:r>
            <a:r>
              <a:rPr lang="it-IT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(IM) 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4146865" y="891581"/>
            <a:ext cx="479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Investimento 2.1 “</a:t>
            </a:r>
            <a:r>
              <a:rPr lang="it-IT" b="1" dirty="0" smtClean="0"/>
              <a:t>Attrattività </a:t>
            </a:r>
            <a:r>
              <a:rPr lang="it-IT" b="1" dirty="0"/>
              <a:t>dei Borghi”</a:t>
            </a:r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4000425" y="1250908"/>
            <a:ext cx="4948109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                   </a:t>
            </a:r>
            <a:endParaRPr lang="it-IT" dirty="0"/>
          </a:p>
        </p:txBody>
      </p:sp>
      <p:sp>
        <p:nvSpPr>
          <p:cNvPr id="24" name="Rettangolo 23"/>
          <p:cNvSpPr/>
          <p:nvPr/>
        </p:nvSpPr>
        <p:spPr>
          <a:xfrm>
            <a:off x="2550" y="86413"/>
            <a:ext cx="12216884" cy="697285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2805264" y="103002"/>
            <a:ext cx="9558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Proposte </a:t>
            </a:r>
            <a:r>
              <a:rPr lang="it-IT" sz="2000" b="1" dirty="0"/>
              <a:t>di intervento per la rigenerazione culturale e sociale dei piccoli borghi storici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0" y="78006"/>
            <a:ext cx="2868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di Azione </a:t>
            </a:r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it-IT" sz="2400" b="1" dirty="0" smtClean="0">
                <a:solidFill>
                  <a:prstClr val="black"/>
                </a:solidFill>
              </a:rPr>
              <a:t>-</a:t>
            </a:r>
            <a:endParaRPr lang="it-IT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0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magin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29" name="Rettangolo 28"/>
          <p:cNvSpPr/>
          <p:nvPr/>
        </p:nvSpPr>
        <p:spPr>
          <a:xfrm>
            <a:off x="2082884" y="1723887"/>
            <a:ext cx="9110420" cy="4011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sp>
        <p:nvSpPr>
          <p:cNvPr id="35" name="Rettangolo 34"/>
          <p:cNvSpPr/>
          <p:nvPr/>
        </p:nvSpPr>
        <p:spPr>
          <a:xfrm>
            <a:off x="2556046" y="3017056"/>
            <a:ext cx="8644393" cy="1685573"/>
          </a:xfrm>
          <a:prstGeom prst="rect">
            <a:avLst/>
          </a:prstGeom>
          <a:solidFill>
            <a:srgbClr val="DFEBF6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a destra rientrata 40"/>
          <p:cNvSpPr/>
          <p:nvPr/>
        </p:nvSpPr>
        <p:spPr>
          <a:xfrm>
            <a:off x="354448" y="1526293"/>
            <a:ext cx="2207563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43" name="Rettangolo 42"/>
          <p:cNvSpPr/>
          <p:nvPr/>
        </p:nvSpPr>
        <p:spPr>
          <a:xfrm>
            <a:off x="497302" y="1688411"/>
            <a:ext cx="176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Comune</a:t>
            </a:r>
            <a:endParaRPr lang="it-IT" sz="2400" b="1" dirty="0"/>
          </a:p>
        </p:txBody>
      </p:sp>
      <p:sp>
        <p:nvSpPr>
          <p:cNvPr id="45" name="Rettangolo 44"/>
          <p:cNvSpPr/>
          <p:nvPr/>
        </p:nvSpPr>
        <p:spPr>
          <a:xfrm>
            <a:off x="2625085" y="3083631"/>
            <a:ext cx="85131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Progetto di rigenerazione culturale e sociale del borgo storico di </a:t>
            </a:r>
            <a:r>
              <a:rPr lang="it-IT" sz="2400" dirty="0" smtClean="0"/>
              <a:t>Laigueglia che </a:t>
            </a:r>
            <a:r>
              <a:rPr lang="it-IT" sz="2400" dirty="0"/>
              <a:t>affonda le sue radici nella riscoperta dell’identità territoriale, attraverso il legame atavico terra-acqua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1887804" y="5566875"/>
            <a:ext cx="9295314" cy="6008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rgbClr val="DEEAF6"/>
              </a:gs>
              <a:gs pos="85000">
                <a:srgbClr val="DEEA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Freccia a destra rientrata 51"/>
          <p:cNvSpPr/>
          <p:nvPr/>
        </p:nvSpPr>
        <p:spPr>
          <a:xfrm>
            <a:off x="354448" y="5311763"/>
            <a:ext cx="2226244" cy="1113090"/>
          </a:xfrm>
          <a:prstGeom prst="notchedRightArrow">
            <a:avLst>
              <a:gd name="adj1" fmla="val 56333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53" name="Rettangolo 52"/>
          <p:cNvSpPr/>
          <p:nvPr/>
        </p:nvSpPr>
        <p:spPr>
          <a:xfrm>
            <a:off x="622061" y="5566876"/>
            <a:ext cx="2003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Importo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2669478" y="5574888"/>
            <a:ext cx="5022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/>
              <a:t>1.600.000</a:t>
            </a:r>
            <a:r>
              <a:rPr lang="it-IT" dirty="0" smtClean="0"/>
              <a:t>   </a:t>
            </a:r>
            <a:r>
              <a:rPr lang="it-IT" sz="2800" b="1" dirty="0" smtClean="0"/>
              <a:t>euro</a:t>
            </a:r>
            <a:endParaRPr lang="it-IT" sz="2800" b="1" dirty="0"/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743610" y="1508113"/>
            <a:ext cx="3112327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Laigueglia</a:t>
            </a:r>
            <a:r>
              <a:rPr lang="it-IT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(SV)</a:t>
            </a:r>
            <a:endParaRPr lang="it-IT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Freccia a destra rientrata 30"/>
          <p:cNvSpPr/>
          <p:nvPr/>
        </p:nvSpPr>
        <p:spPr>
          <a:xfrm>
            <a:off x="354448" y="3389923"/>
            <a:ext cx="2157205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  <a:endParaRPr lang="it-IT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895301" y="823816"/>
            <a:ext cx="479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Investimento 2.1 “</a:t>
            </a:r>
            <a:r>
              <a:rPr lang="it-IT" b="1" dirty="0" smtClean="0"/>
              <a:t>Attrattività </a:t>
            </a:r>
            <a:r>
              <a:rPr lang="it-IT" b="1" dirty="0"/>
              <a:t>dei Borghi”</a:t>
            </a:r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3748861" y="1183143"/>
            <a:ext cx="4948109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                   </a:t>
            </a:r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2550" y="86413"/>
            <a:ext cx="12216884" cy="697285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805264" y="103002"/>
            <a:ext cx="9558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Proposte </a:t>
            </a:r>
            <a:r>
              <a:rPr lang="it-IT" sz="2000" b="1" dirty="0"/>
              <a:t>di intervento per la rigenerazione culturale e sociale dei piccoli borghi storici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0" y="78006"/>
            <a:ext cx="2868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di Azione </a:t>
            </a:r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it-IT" sz="2400" b="1" dirty="0" smtClean="0">
                <a:solidFill>
                  <a:prstClr val="black"/>
                </a:solidFill>
              </a:rPr>
              <a:t>-</a:t>
            </a:r>
            <a:endParaRPr lang="it-IT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851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magin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29" name="Rettangolo 28"/>
          <p:cNvSpPr/>
          <p:nvPr/>
        </p:nvSpPr>
        <p:spPr>
          <a:xfrm>
            <a:off x="2082884" y="1723887"/>
            <a:ext cx="9049877" cy="4011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sp>
        <p:nvSpPr>
          <p:cNvPr id="35" name="Rettangolo 34"/>
          <p:cNvSpPr/>
          <p:nvPr/>
        </p:nvSpPr>
        <p:spPr>
          <a:xfrm>
            <a:off x="2556047" y="3017056"/>
            <a:ext cx="8576714" cy="1685573"/>
          </a:xfrm>
          <a:prstGeom prst="rect">
            <a:avLst/>
          </a:prstGeom>
          <a:solidFill>
            <a:srgbClr val="DFEBF6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a destra rientrata 40"/>
          <p:cNvSpPr/>
          <p:nvPr/>
        </p:nvSpPr>
        <p:spPr>
          <a:xfrm>
            <a:off x="354448" y="1526293"/>
            <a:ext cx="2207563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43" name="Rettangolo 42"/>
          <p:cNvSpPr/>
          <p:nvPr/>
        </p:nvSpPr>
        <p:spPr>
          <a:xfrm>
            <a:off x="497302" y="1688411"/>
            <a:ext cx="176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Comune</a:t>
            </a:r>
            <a:endParaRPr lang="it-IT" sz="2400" b="1" dirty="0"/>
          </a:p>
        </p:txBody>
      </p:sp>
      <p:sp>
        <p:nvSpPr>
          <p:cNvPr id="45" name="Rettangolo 44"/>
          <p:cNvSpPr/>
          <p:nvPr/>
        </p:nvSpPr>
        <p:spPr>
          <a:xfrm>
            <a:off x="2647547" y="3201456"/>
            <a:ext cx="8513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Intervento di recupero e restauro. Ripristino della rete di sentieri tra Vernazza e Pignone sulla quale </a:t>
            </a:r>
            <a:r>
              <a:rPr lang="it-IT" sz="2400" dirty="0" smtClean="0"/>
              <a:t>vengono </a:t>
            </a:r>
            <a:r>
              <a:rPr lang="it-IT" sz="2400" dirty="0"/>
              <a:t>ristrutturati gli edifici di interesse culturale e pubblici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1887803" y="5566875"/>
            <a:ext cx="9244957" cy="6008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rgbClr val="DEEAF6"/>
              </a:gs>
              <a:gs pos="85000">
                <a:srgbClr val="DEEA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Freccia a destra rientrata 51"/>
          <p:cNvSpPr/>
          <p:nvPr/>
        </p:nvSpPr>
        <p:spPr>
          <a:xfrm>
            <a:off x="354448" y="5311763"/>
            <a:ext cx="2226244" cy="1113090"/>
          </a:xfrm>
          <a:prstGeom prst="notchedRightArrow">
            <a:avLst>
              <a:gd name="adj1" fmla="val 56333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53" name="Rettangolo 52"/>
          <p:cNvSpPr/>
          <p:nvPr/>
        </p:nvSpPr>
        <p:spPr>
          <a:xfrm>
            <a:off x="622061" y="5566876"/>
            <a:ext cx="2003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Importo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2669478" y="5574888"/>
            <a:ext cx="5022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/>
              <a:t>1.967.822</a:t>
            </a:r>
            <a:r>
              <a:rPr lang="it-IT" dirty="0" smtClean="0"/>
              <a:t>   </a:t>
            </a:r>
            <a:r>
              <a:rPr lang="it-IT" sz="2800" b="1" dirty="0" smtClean="0"/>
              <a:t>euro</a:t>
            </a:r>
            <a:endParaRPr lang="it-IT" sz="2800" b="1" dirty="0"/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798665" y="1520724"/>
            <a:ext cx="8044831" cy="1380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Pignone</a:t>
            </a:r>
            <a:r>
              <a:rPr lang="it-IT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(SP</a:t>
            </a:r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Comune di </a:t>
            </a:r>
            <a:r>
              <a:rPr lang="it-IT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Vernazza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Freccia a destra rientrata 30"/>
          <p:cNvSpPr/>
          <p:nvPr/>
        </p:nvSpPr>
        <p:spPr>
          <a:xfrm>
            <a:off x="354448" y="3389923"/>
            <a:ext cx="2157205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  <a:endParaRPr lang="it-IT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033355" y="827477"/>
            <a:ext cx="479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Investimento 2.1 “</a:t>
            </a:r>
            <a:r>
              <a:rPr lang="it-IT" b="1" dirty="0" smtClean="0"/>
              <a:t>Attrattività </a:t>
            </a:r>
            <a:r>
              <a:rPr lang="it-IT" b="1" dirty="0"/>
              <a:t>dei Borghi”</a:t>
            </a:r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3886915" y="1186804"/>
            <a:ext cx="4948109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                   </a:t>
            </a:r>
            <a:endParaRPr lang="it-IT" dirty="0"/>
          </a:p>
        </p:txBody>
      </p:sp>
      <p:sp>
        <p:nvSpPr>
          <p:cNvPr id="23" name="Rettangolo 22"/>
          <p:cNvSpPr/>
          <p:nvPr/>
        </p:nvSpPr>
        <p:spPr>
          <a:xfrm>
            <a:off x="2550" y="86413"/>
            <a:ext cx="12216884" cy="697285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805264" y="103002"/>
            <a:ext cx="9558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Proposte </a:t>
            </a:r>
            <a:r>
              <a:rPr lang="it-IT" sz="2000" b="1" dirty="0"/>
              <a:t>di intervento per la rigenerazione culturale e sociale dei piccoli borghi storici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0" y="78006"/>
            <a:ext cx="2868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di Azione </a:t>
            </a:r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it-IT" sz="2400" b="1" dirty="0" smtClean="0">
                <a:solidFill>
                  <a:prstClr val="black"/>
                </a:solidFill>
              </a:rPr>
              <a:t>-</a:t>
            </a:r>
            <a:endParaRPr lang="it-IT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023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magin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118" y="0"/>
            <a:ext cx="1036316" cy="6858000"/>
          </a:xfrm>
          <a:prstGeom prst="rect">
            <a:avLst/>
          </a:prstGeom>
        </p:spPr>
      </p:pic>
      <p:sp>
        <p:nvSpPr>
          <p:cNvPr id="29" name="Rettangolo 28"/>
          <p:cNvSpPr/>
          <p:nvPr/>
        </p:nvSpPr>
        <p:spPr>
          <a:xfrm>
            <a:off x="2082884" y="1723887"/>
            <a:ext cx="9117554" cy="40119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71011" cy="495311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958771" y="812055"/>
            <a:ext cx="4790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Investimento 2.1 “</a:t>
            </a:r>
            <a:r>
              <a:rPr lang="it-IT" b="1" dirty="0" smtClean="0"/>
              <a:t>Attrattività </a:t>
            </a:r>
            <a:r>
              <a:rPr lang="it-IT" b="1" dirty="0"/>
              <a:t>dei Borghi”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3812331" y="1171382"/>
            <a:ext cx="4948109" cy="457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                   </a:t>
            </a:r>
            <a:endParaRPr lang="it-IT" dirty="0"/>
          </a:p>
        </p:txBody>
      </p:sp>
      <p:sp>
        <p:nvSpPr>
          <p:cNvPr id="35" name="Rettangolo 34"/>
          <p:cNvSpPr/>
          <p:nvPr/>
        </p:nvSpPr>
        <p:spPr>
          <a:xfrm>
            <a:off x="2556046" y="3017056"/>
            <a:ext cx="8644393" cy="1718727"/>
          </a:xfrm>
          <a:prstGeom prst="rect">
            <a:avLst/>
          </a:prstGeom>
          <a:solidFill>
            <a:srgbClr val="DFEBF6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a destra rientrata 40"/>
          <p:cNvSpPr/>
          <p:nvPr/>
        </p:nvSpPr>
        <p:spPr>
          <a:xfrm>
            <a:off x="354448" y="1526293"/>
            <a:ext cx="2207563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43" name="Rettangolo 42"/>
          <p:cNvSpPr/>
          <p:nvPr/>
        </p:nvSpPr>
        <p:spPr>
          <a:xfrm>
            <a:off x="497302" y="1688411"/>
            <a:ext cx="176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Comune</a:t>
            </a:r>
            <a:endParaRPr lang="it-IT" sz="2400" b="1" dirty="0"/>
          </a:p>
        </p:txBody>
      </p:sp>
      <p:sp>
        <p:nvSpPr>
          <p:cNvPr id="45" name="Rettangolo 44"/>
          <p:cNvSpPr/>
          <p:nvPr/>
        </p:nvSpPr>
        <p:spPr>
          <a:xfrm>
            <a:off x="2556577" y="3234354"/>
            <a:ext cx="85761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Riqualificazione di beni culturali e ambientali per aumentare l'attrattività del borgo e creazione di un museo diffuso con l'obiettivo di creare sviluppo economico e sociale del paese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1887803" y="5566875"/>
            <a:ext cx="9312635" cy="60080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rgbClr val="DEEAF6"/>
              </a:gs>
              <a:gs pos="85000">
                <a:srgbClr val="DEEAF6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Freccia a destra rientrata 51"/>
          <p:cNvSpPr/>
          <p:nvPr/>
        </p:nvSpPr>
        <p:spPr>
          <a:xfrm>
            <a:off x="354448" y="5311763"/>
            <a:ext cx="2226244" cy="1113090"/>
          </a:xfrm>
          <a:prstGeom prst="notchedRightArrow">
            <a:avLst>
              <a:gd name="adj1" fmla="val 56333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200" b="1" dirty="0"/>
          </a:p>
        </p:txBody>
      </p:sp>
      <p:sp>
        <p:nvSpPr>
          <p:cNvPr id="53" name="Rettangolo 52"/>
          <p:cNvSpPr/>
          <p:nvPr/>
        </p:nvSpPr>
        <p:spPr>
          <a:xfrm>
            <a:off x="622061" y="5566876"/>
            <a:ext cx="2003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/>
              <a:t>Importo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2669478" y="5574888"/>
            <a:ext cx="5022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/>
              <a:t>1.595.983</a:t>
            </a:r>
            <a:r>
              <a:rPr lang="it-IT" dirty="0" smtClean="0"/>
              <a:t>   </a:t>
            </a:r>
            <a:r>
              <a:rPr lang="it-IT" sz="2800" b="1" dirty="0" smtClean="0"/>
              <a:t>euro</a:t>
            </a:r>
            <a:endParaRPr lang="it-IT" sz="2800" b="1" dirty="0"/>
          </a:p>
        </p:txBody>
      </p:sp>
      <p:sp>
        <p:nvSpPr>
          <p:cNvPr id="4" name="Rettangolo 3"/>
          <p:cNvSpPr/>
          <p:nvPr/>
        </p:nvSpPr>
        <p:spPr>
          <a:xfrm>
            <a:off x="2550" y="86413"/>
            <a:ext cx="12216884" cy="697285"/>
          </a:xfrm>
          <a:prstGeom prst="rect">
            <a:avLst/>
          </a:prstGeom>
          <a:solidFill>
            <a:srgbClr val="B5D1E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19842" r="22545" b="21976"/>
          <a:stretch/>
        </p:blipFill>
        <p:spPr>
          <a:xfrm>
            <a:off x="11545531" y="6446010"/>
            <a:ext cx="546943" cy="320474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203" y="6446010"/>
            <a:ext cx="1174232" cy="308485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2" y="6412796"/>
            <a:ext cx="831756" cy="374911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5088958" y="1517638"/>
            <a:ext cx="2354427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Triora</a:t>
            </a:r>
            <a:r>
              <a:rPr lang="it-IT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(IM)</a:t>
            </a:r>
          </a:p>
        </p:txBody>
      </p:sp>
      <p:sp>
        <p:nvSpPr>
          <p:cNvPr id="31" name="Freccia a destra rientrata 30"/>
          <p:cNvSpPr/>
          <p:nvPr/>
        </p:nvSpPr>
        <p:spPr>
          <a:xfrm>
            <a:off x="354448" y="3389923"/>
            <a:ext cx="2157205" cy="830932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  <a:endParaRPr lang="it-IT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805264" y="103002"/>
            <a:ext cx="95581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Proposte </a:t>
            </a:r>
            <a:r>
              <a:rPr lang="it-IT" sz="2000" b="1" dirty="0"/>
              <a:t>di intervento per la rigenerazione culturale e sociale dei piccoli borghi storici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78006"/>
            <a:ext cx="2868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di Azione </a:t>
            </a:r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it-IT" sz="2400" b="1" dirty="0" smtClean="0">
                <a:solidFill>
                  <a:prstClr val="black"/>
                </a:solidFill>
              </a:rPr>
              <a:t>-</a:t>
            </a:r>
            <a:endParaRPr lang="it-IT" sz="19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549670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ifles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TM10001105[[fn=Ritaglio]]</Template>
  <TotalTime>415</TotalTime>
  <Words>606</Words>
  <Application>Microsoft Office PowerPoint</Application>
  <PresentationFormat>Widescreen</PresentationFormat>
  <Paragraphs>82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Sfaccettatura</vt:lpstr>
      <vt:lpstr>PNRR CULTURA PIANO NAZIONALE BORGHI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Regione Liguria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Olga Borza</dc:creator>
  <cp:lastModifiedBy>Cavanna Patrizia</cp:lastModifiedBy>
  <cp:revision>68</cp:revision>
  <cp:lastPrinted>2022-07-25T10:06:37Z</cp:lastPrinted>
  <dcterms:created xsi:type="dcterms:W3CDTF">2022-05-06T12:41:03Z</dcterms:created>
  <dcterms:modified xsi:type="dcterms:W3CDTF">2022-07-25T11:23:23Z</dcterms:modified>
</cp:coreProperties>
</file>