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</p:sldMasterIdLst>
  <p:sldIdLst>
    <p:sldId id="256" r:id="rId2"/>
    <p:sldId id="257" r:id="rId3"/>
    <p:sldId id="258" r:id="rId4"/>
    <p:sldId id="260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4" r:id="rId17"/>
    <p:sldId id="286" r:id="rId18"/>
    <p:sldId id="28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7F40"/>
    <a:srgbClr val="323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28" y="-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6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18/05/18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18/05/18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18/05/18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18/05/18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18/05/18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18/05/18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18/05/18</a:t>
            </a:fld>
            <a:endParaRPr lang="en-US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18/05/18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18/05/18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18/05/18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18/05/18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 dello schema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18/05/18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77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5.jpeg"/><Relationship Id="rId6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1.jpeg"/><Relationship Id="rId5" Type="http://schemas.openxmlformats.org/officeDocument/2006/relationships/hyperlink" Target="https://www.google.it/url?sa=i&amp;rct=j&amp;q=&amp;esrc=s&amp;source=images&amp;cd=&amp;cad=rja&amp;uact=8&amp;ved=0ahUKEwiM-cHGxrXTAhWIAxoKHUAzCjAQjRwIBw&amp;url=https://www.riviera24.it/2017/01/demolizione-rotonda-santampelio-245153/&amp;psig=AFQjCNFkvHELTdjeR19_G259GhzBC01NqQ&amp;ust=1492864168815865" TargetMode="External"/><Relationship Id="rId6" Type="http://schemas.openxmlformats.org/officeDocument/2006/relationships/image" Target="../media/image32.jpeg"/><Relationship Id="rId7" Type="http://schemas.openxmlformats.org/officeDocument/2006/relationships/hyperlink" Target="http://www.google.it/url?sa=i&amp;rct=j&amp;q=&amp;esrc=s&amp;source=images&amp;cd=&amp;cad=rja&amp;uact=8&amp;ved=0ahUKEwiG8-mDybXTAhXFnRoKHfOFCjYQjRwIBw&amp;url=http://www.lastampa.it/2016/01/29/edizioni/imperia/appello-da-gruppo-dintellettuali-per-tutelare-capo-santampelio-fUyK74ugQkIYO7wCFit3YM/pagina.html&amp;psig=AFQjCNGd6iNHue8mUg2USzP47ZzK6e6Bug&amp;ust=1492864826931425" TargetMode="External"/><Relationship Id="rId8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rdighera.it/immagini/gallerie/full/792.jpg" TargetMode="External"/><Relationship Id="rId4" Type="http://schemas.openxmlformats.org/officeDocument/2006/relationships/image" Target="../media/image8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bordighera.it/immagini/gallerie/full/428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3" b="62598"/>
          <a:stretch/>
        </p:blipFill>
        <p:spPr>
          <a:xfrm>
            <a:off x="0" y="0"/>
            <a:ext cx="12192000" cy="1274566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741" y="29979"/>
            <a:ext cx="4848301" cy="685800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87" b="10162"/>
          <a:stretch/>
        </p:blipFill>
        <p:spPr>
          <a:xfrm>
            <a:off x="0" y="5694654"/>
            <a:ext cx="12192000" cy="120831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036" y="2623681"/>
            <a:ext cx="4279288" cy="427928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2" t="38470" r="33346" b="42077"/>
          <a:stretch/>
        </p:blipFill>
        <p:spPr>
          <a:xfrm>
            <a:off x="1751627" y="1274566"/>
            <a:ext cx="3420107" cy="133412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282007" y="6283822"/>
            <a:ext cx="4677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Elezioni amministrative </a:t>
            </a:r>
            <a:r>
              <a:rPr lang="it-IT" b="1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BORDIGHERA 2018</a:t>
            </a:r>
            <a:endParaRPr lang="it-IT" b="1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398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magine 26" descr="http://www.bordighera.it/immagini/gallerie/full/808.jpg">
            <a:extLst>
              <a:ext uri="{FF2B5EF4-FFF2-40B4-BE49-F238E27FC236}">
                <a16:creationId xmlns="" xmlns:a16="http://schemas.microsoft.com/office/drawing/2014/main" id="{1C6E8827-D9E1-4B4E-9046-D41F36AC985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67" y="4343248"/>
            <a:ext cx="2802159" cy="2187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87" b="10162"/>
          <a:stretch/>
        </p:blipFill>
        <p:spPr>
          <a:xfrm>
            <a:off x="0" y="5694654"/>
            <a:ext cx="12192000" cy="1208315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7282007" y="6283822"/>
            <a:ext cx="4677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Elezioni amministrative </a:t>
            </a:r>
            <a:r>
              <a:rPr lang="it-IT" b="1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BORDIGHERA 2018</a:t>
            </a:r>
            <a:endParaRPr lang="it-IT" b="1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4" name="Titolo 1">
            <a:extLst>
              <a:ext uri="{FF2B5EF4-FFF2-40B4-BE49-F238E27FC236}">
                <a16:creationId xmlns="" xmlns:a16="http://schemas.microsoft.com/office/drawing/2014/main" id="{31C283C4-366D-4314-837D-194214CFBCAE}"/>
              </a:ext>
            </a:extLst>
          </p:cNvPr>
          <p:cNvSpPr txBox="1">
            <a:spLocks/>
          </p:cNvSpPr>
          <p:nvPr/>
        </p:nvSpPr>
        <p:spPr>
          <a:xfrm>
            <a:off x="664082" y="400046"/>
            <a:ext cx="8784718" cy="17367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rgbClr val="323991"/>
                </a:solidFill>
                <a:latin typeface="Lato" charset="0"/>
                <a:ea typeface="Lato" charset="0"/>
                <a:cs typeface="Lato" charset="0"/>
              </a:rPr>
              <a:t>INTERVENTI SU IMPIANTI SPORTIVI</a:t>
            </a:r>
            <a:br>
              <a:rPr lang="it-IT" sz="4000" b="1" dirty="0">
                <a:solidFill>
                  <a:srgbClr val="323991"/>
                </a:solidFill>
                <a:latin typeface="Lato" charset="0"/>
                <a:ea typeface="Lato" charset="0"/>
                <a:cs typeface="Lato" charset="0"/>
              </a:rPr>
            </a:br>
            <a:r>
              <a:rPr lang="it-IT" sz="4000" b="1" dirty="0">
                <a:solidFill>
                  <a:srgbClr val="323991"/>
                </a:solidFill>
                <a:latin typeface="Lato" charset="0"/>
                <a:ea typeface="Lato" charset="0"/>
                <a:cs typeface="Lato" charset="0"/>
              </a:rPr>
              <a:t/>
            </a:r>
            <a:br>
              <a:rPr lang="it-IT" sz="4000" b="1" dirty="0">
                <a:solidFill>
                  <a:srgbClr val="323991"/>
                </a:solidFill>
                <a:latin typeface="Lato" charset="0"/>
                <a:ea typeface="Lato" charset="0"/>
                <a:cs typeface="Lato" charset="0"/>
              </a:rPr>
            </a:br>
            <a:endParaRPr lang="it-IT" sz="4000" b="1" dirty="0">
              <a:solidFill>
                <a:srgbClr val="323991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895" y="74949"/>
            <a:ext cx="1806313" cy="1806313"/>
          </a:xfrm>
          <a:prstGeom prst="rect">
            <a:avLst/>
          </a:prstGeom>
        </p:spPr>
      </p:pic>
      <p:sp>
        <p:nvSpPr>
          <p:cNvPr id="22" name="Titolo 1">
            <a:extLst>
              <a:ext uri="{FF2B5EF4-FFF2-40B4-BE49-F238E27FC236}">
                <a16:creationId xmlns="" xmlns:a16="http://schemas.microsoft.com/office/drawing/2014/main" id="{3D42B15C-105A-40FB-AE2C-A52CCFD823F1}"/>
              </a:ext>
            </a:extLst>
          </p:cNvPr>
          <p:cNvSpPr txBox="1">
            <a:spLocks/>
          </p:cNvSpPr>
          <p:nvPr/>
        </p:nvSpPr>
        <p:spPr>
          <a:xfrm>
            <a:off x="914297" y="2417571"/>
            <a:ext cx="8596668" cy="1729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marR="0" lvl="0" indent="-45720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600" b="1" i="0" u="none" strike="noStrike" kern="1200" cap="none" spc="0" normalizeH="0" baseline="0" noProof="0" dirty="0">
              <a:ln>
                <a:noFill/>
              </a:ln>
              <a:solidFill>
                <a:srgbClr val="023160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23" name="Titolo 1">
            <a:extLst>
              <a:ext uri="{FF2B5EF4-FFF2-40B4-BE49-F238E27FC236}">
                <a16:creationId xmlns="" xmlns:a16="http://schemas.microsoft.com/office/drawing/2014/main" id="{970F08CB-2252-489E-990F-29B29CF1747A}"/>
              </a:ext>
            </a:extLst>
          </p:cNvPr>
          <p:cNvSpPr txBox="1">
            <a:spLocks/>
          </p:cNvSpPr>
          <p:nvPr/>
        </p:nvSpPr>
        <p:spPr>
          <a:xfrm>
            <a:off x="6236166" y="3488296"/>
            <a:ext cx="3674564" cy="95326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>
                <a:solidFill>
                  <a:srgbClr val="E47F40"/>
                </a:solidFill>
                <a:latin typeface="Lato" charset="0"/>
                <a:ea typeface="Lato" charset="0"/>
                <a:cs typeface="Lato" charset="0"/>
              </a:rPr>
              <a:t>PALAZZETTO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2316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 </a:t>
            </a:r>
            <a:r>
              <a:rPr lang="it-IT" sz="2000" dirty="0">
                <a:solidFill>
                  <a:srgbClr val="E47F40"/>
                </a:solidFill>
                <a:latin typeface="Lato" charset="0"/>
                <a:ea typeface="Lato" charset="0"/>
                <a:cs typeface="Lato" charset="0"/>
              </a:rPr>
              <a:t>DELLO SPORT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>
                <a:solidFill>
                  <a:srgbClr val="E47F40"/>
                </a:solidFill>
                <a:latin typeface="Lato" charset="0"/>
                <a:ea typeface="Lato" charset="0"/>
                <a:cs typeface="Lato" charset="0"/>
              </a:rPr>
              <a:t>€ 217.258,21 di cui €91.101,08 di contributo Comunitario</a:t>
            </a:r>
          </a:p>
        </p:txBody>
      </p:sp>
      <p:pic>
        <p:nvPicPr>
          <p:cNvPr id="24" name="Immagine 23" descr="822">
            <a:extLst>
              <a:ext uri="{FF2B5EF4-FFF2-40B4-BE49-F238E27FC236}">
                <a16:creationId xmlns="" xmlns:a16="http://schemas.microsoft.com/office/drawing/2014/main" id="{67745EB6-3B2E-4C6C-8C65-FA38B5CF4E0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441" y="1299356"/>
            <a:ext cx="3021496" cy="2053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magine 24" descr="Campo calcio Arziglia">
            <a:extLst>
              <a:ext uri="{FF2B5EF4-FFF2-40B4-BE49-F238E27FC236}">
                <a16:creationId xmlns="" xmlns:a16="http://schemas.microsoft.com/office/drawing/2014/main" id="{AF1D5F0E-37EE-407D-A95B-9F210B6AA7E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67" y="1301578"/>
            <a:ext cx="4219575" cy="222821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itolo 1">
            <a:extLst>
              <a:ext uri="{FF2B5EF4-FFF2-40B4-BE49-F238E27FC236}">
                <a16:creationId xmlns="" xmlns:a16="http://schemas.microsoft.com/office/drawing/2014/main" id="{FE3C9705-B30F-43E0-966C-3CE8865A5EDC}"/>
              </a:ext>
            </a:extLst>
          </p:cNvPr>
          <p:cNvSpPr txBox="1">
            <a:spLocks/>
          </p:cNvSpPr>
          <p:nvPr/>
        </p:nvSpPr>
        <p:spPr>
          <a:xfrm>
            <a:off x="996273" y="3589061"/>
            <a:ext cx="3674564" cy="9532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R="0" lvl="0" indent="0" algn="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E47F40"/>
                </a:solidFill>
                <a:latin typeface="Lato" charset="0"/>
                <a:ea typeface="Lato" charset="0"/>
                <a:cs typeface="Lato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/>
              <a:t>CAMPO SPORTIVO ARZIGLIA </a:t>
            </a:r>
          </a:p>
          <a:p>
            <a:r>
              <a:rPr lang="it-IT" dirty="0"/>
              <a:t>€ 41.254,26</a:t>
            </a:r>
          </a:p>
        </p:txBody>
      </p:sp>
      <p:sp>
        <p:nvSpPr>
          <p:cNvPr id="28" name="Titolo 1">
            <a:extLst>
              <a:ext uri="{FF2B5EF4-FFF2-40B4-BE49-F238E27FC236}">
                <a16:creationId xmlns="" xmlns:a16="http://schemas.microsoft.com/office/drawing/2014/main" id="{5BAB8050-E640-419C-A3D5-83E27317DFDF}"/>
              </a:ext>
            </a:extLst>
          </p:cNvPr>
          <p:cNvSpPr txBox="1">
            <a:spLocks/>
          </p:cNvSpPr>
          <p:nvPr/>
        </p:nvSpPr>
        <p:spPr>
          <a:xfrm>
            <a:off x="3375349" y="4955038"/>
            <a:ext cx="3674564" cy="95326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dirty="0">
                <a:solidFill>
                  <a:srgbClr val="E47F40"/>
                </a:solidFill>
                <a:latin typeface="Lato" charset="0"/>
                <a:ea typeface="Lato" charset="0"/>
                <a:cs typeface="Lato" charset="0"/>
              </a:rPr>
              <a:t>IMPIANTI SPORTIVI TENNIS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dirty="0">
                <a:solidFill>
                  <a:srgbClr val="E47F40"/>
                </a:solidFill>
                <a:latin typeface="Lato" charset="0"/>
                <a:ea typeface="Lato" charset="0"/>
                <a:cs typeface="Lato" charset="0"/>
              </a:rPr>
              <a:t>€ 137.706,56</a:t>
            </a:r>
          </a:p>
        </p:txBody>
      </p:sp>
    </p:spTree>
    <p:extLst>
      <p:ext uri="{BB962C8B-B14F-4D97-AF65-F5344CB8AC3E}">
        <p14:creationId xmlns:p14="http://schemas.microsoft.com/office/powerpoint/2010/main" val="874362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87" b="10162"/>
          <a:stretch/>
        </p:blipFill>
        <p:spPr>
          <a:xfrm>
            <a:off x="0" y="5694654"/>
            <a:ext cx="12192000" cy="1208315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7282007" y="6283822"/>
            <a:ext cx="4677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Elezioni amministrative </a:t>
            </a:r>
            <a:r>
              <a:rPr lang="it-IT" b="1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BORDIGHERA 2018</a:t>
            </a:r>
            <a:endParaRPr lang="it-IT" b="1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4" name="Titolo 1">
            <a:extLst>
              <a:ext uri="{FF2B5EF4-FFF2-40B4-BE49-F238E27FC236}">
                <a16:creationId xmlns="" xmlns:a16="http://schemas.microsoft.com/office/drawing/2014/main" id="{31C283C4-366D-4314-837D-194214CFBCAE}"/>
              </a:ext>
            </a:extLst>
          </p:cNvPr>
          <p:cNvSpPr txBox="1">
            <a:spLocks/>
          </p:cNvSpPr>
          <p:nvPr/>
        </p:nvSpPr>
        <p:spPr>
          <a:xfrm>
            <a:off x="664082" y="400046"/>
            <a:ext cx="11430126" cy="2574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rgbClr val="323991"/>
                </a:solidFill>
                <a:latin typeface="Lato" charset="0"/>
                <a:ea typeface="Lato" charset="0"/>
                <a:cs typeface="Lato" charset="0"/>
              </a:rPr>
              <a:t>INTERVENTI </a:t>
            </a:r>
            <a:r>
              <a:rPr lang="it-IT" sz="4000" b="1" dirty="0" smtClean="0">
                <a:solidFill>
                  <a:srgbClr val="323991"/>
                </a:solidFill>
                <a:latin typeface="Lato" charset="0"/>
                <a:ea typeface="Lato" charset="0"/>
                <a:cs typeface="Lato" charset="0"/>
              </a:rPr>
              <a:t>SULLA</a:t>
            </a:r>
          </a:p>
          <a:p>
            <a:r>
              <a:rPr lang="it-IT" sz="4000" b="1" dirty="0" smtClean="0">
                <a:solidFill>
                  <a:srgbClr val="323991"/>
                </a:solidFill>
                <a:latin typeface="Lato" charset="0"/>
                <a:ea typeface="Lato" charset="0"/>
                <a:cs typeface="Lato" charset="0"/>
              </a:rPr>
              <a:t>PUBBLICA ILLUMINAZIONE</a:t>
            </a:r>
            <a:r>
              <a:rPr lang="it-IT" sz="4000" b="1" dirty="0">
                <a:solidFill>
                  <a:srgbClr val="323991"/>
                </a:solidFill>
                <a:latin typeface="Lato" charset="0"/>
                <a:ea typeface="Lato" charset="0"/>
                <a:cs typeface="Lato" charset="0"/>
              </a:rPr>
              <a:t/>
            </a:r>
            <a:br>
              <a:rPr lang="it-IT" sz="4000" b="1" dirty="0">
                <a:solidFill>
                  <a:srgbClr val="323991"/>
                </a:solidFill>
                <a:latin typeface="Lato" charset="0"/>
                <a:ea typeface="Lato" charset="0"/>
                <a:cs typeface="Lato" charset="0"/>
              </a:rPr>
            </a:br>
            <a:r>
              <a:rPr lang="it-IT" sz="4000" b="1" dirty="0">
                <a:solidFill>
                  <a:srgbClr val="323991"/>
                </a:solidFill>
                <a:latin typeface="Lato" charset="0"/>
                <a:ea typeface="Lato" charset="0"/>
                <a:cs typeface="Lato" charset="0"/>
              </a:rPr>
              <a:t>€ 211.000,00</a:t>
            </a:r>
            <a:br>
              <a:rPr lang="it-IT" sz="4000" b="1" dirty="0">
                <a:solidFill>
                  <a:srgbClr val="323991"/>
                </a:solidFill>
                <a:latin typeface="Lato" charset="0"/>
                <a:ea typeface="Lato" charset="0"/>
                <a:cs typeface="Lato" charset="0"/>
              </a:rPr>
            </a:br>
            <a:r>
              <a:rPr lang="it-IT" sz="4000" b="1" dirty="0">
                <a:solidFill>
                  <a:srgbClr val="323991"/>
                </a:solidFill>
                <a:latin typeface="Lato" charset="0"/>
                <a:ea typeface="Lato" charset="0"/>
                <a:cs typeface="Lato" charset="0"/>
              </a:rPr>
              <a:t/>
            </a:r>
            <a:br>
              <a:rPr lang="it-IT" sz="4000" b="1" dirty="0">
                <a:solidFill>
                  <a:srgbClr val="323991"/>
                </a:solidFill>
                <a:latin typeface="Lato" charset="0"/>
                <a:ea typeface="Lato" charset="0"/>
                <a:cs typeface="Lato" charset="0"/>
              </a:rPr>
            </a:br>
            <a:endParaRPr lang="it-IT" sz="4000" b="1" dirty="0">
              <a:solidFill>
                <a:srgbClr val="323991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895" y="74949"/>
            <a:ext cx="1806313" cy="1806313"/>
          </a:xfrm>
          <a:prstGeom prst="rect">
            <a:avLst/>
          </a:prstGeom>
        </p:spPr>
      </p:pic>
      <p:sp>
        <p:nvSpPr>
          <p:cNvPr id="22" name="Titolo 1">
            <a:extLst>
              <a:ext uri="{FF2B5EF4-FFF2-40B4-BE49-F238E27FC236}">
                <a16:creationId xmlns="" xmlns:a16="http://schemas.microsoft.com/office/drawing/2014/main" id="{3D42B15C-105A-40FB-AE2C-A52CCFD823F1}"/>
              </a:ext>
            </a:extLst>
          </p:cNvPr>
          <p:cNvSpPr txBox="1">
            <a:spLocks/>
          </p:cNvSpPr>
          <p:nvPr/>
        </p:nvSpPr>
        <p:spPr>
          <a:xfrm>
            <a:off x="914297" y="2417571"/>
            <a:ext cx="8596668" cy="1729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marR="0" lvl="0" indent="-45720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600" b="1" i="0" u="none" strike="noStrike" kern="1200" cap="none" spc="0" normalizeH="0" baseline="0" noProof="0" dirty="0">
              <a:ln>
                <a:noFill/>
              </a:ln>
              <a:solidFill>
                <a:srgbClr val="023160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16" name="Titolo 1">
            <a:extLst>
              <a:ext uri="{FF2B5EF4-FFF2-40B4-BE49-F238E27FC236}">
                <a16:creationId xmlns="" xmlns:a16="http://schemas.microsoft.com/office/drawing/2014/main" id="{3D42B15C-105A-40FB-AE2C-A52CCFD823F1}"/>
              </a:ext>
            </a:extLst>
          </p:cNvPr>
          <p:cNvSpPr txBox="1">
            <a:spLocks/>
          </p:cNvSpPr>
          <p:nvPr/>
        </p:nvSpPr>
        <p:spPr>
          <a:xfrm>
            <a:off x="914297" y="2417571"/>
            <a:ext cx="8596668" cy="1729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marR="0" lvl="0" indent="-45720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600" b="1" i="0" u="none" strike="noStrike" kern="1200" cap="none" spc="0" normalizeH="0" baseline="0" noProof="0" dirty="0">
              <a:ln>
                <a:noFill/>
              </a:ln>
              <a:solidFill>
                <a:srgbClr val="023160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17" name="Titolo 1">
            <a:extLst>
              <a:ext uri="{FF2B5EF4-FFF2-40B4-BE49-F238E27FC236}">
                <a16:creationId xmlns="" xmlns:a16="http://schemas.microsoft.com/office/drawing/2014/main" id="{1CF58306-DFFC-4513-B6ED-7B04BB428569}"/>
              </a:ext>
            </a:extLst>
          </p:cNvPr>
          <p:cNvSpPr txBox="1">
            <a:spLocks/>
          </p:cNvSpPr>
          <p:nvPr/>
        </p:nvSpPr>
        <p:spPr>
          <a:xfrm>
            <a:off x="4829052" y="1890770"/>
            <a:ext cx="5931713" cy="260576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023160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pic>
        <p:nvPicPr>
          <p:cNvPr id="18" name="Immagine 17" descr="Illuminazione Via Romana">
            <a:extLst>
              <a:ext uri="{FF2B5EF4-FFF2-40B4-BE49-F238E27FC236}">
                <a16:creationId xmlns="" xmlns:a16="http://schemas.microsoft.com/office/drawing/2014/main" id="{E713C429-27EF-4B3C-ACE3-F8CD58E2E82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62" y="2603048"/>
            <a:ext cx="3785735" cy="2492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magine 18" descr="Luci Lungomare Argentina">
            <a:extLst>
              <a:ext uri="{FF2B5EF4-FFF2-40B4-BE49-F238E27FC236}">
                <a16:creationId xmlns="" xmlns:a16="http://schemas.microsoft.com/office/drawing/2014/main" id="{E57EDD0C-018A-44FE-A634-E497084CC93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188" y="2974814"/>
            <a:ext cx="3411537" cy="2338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magine 19" descr="Illuminazione Via Roseto  Lgazzi">
            <a:extLst>
              <a:ext uri="{FF2B5EF4-FFF2-40B4-BE49-F238E27FC236}">
                <a16:creationId xmlns="" xmlns:a16="http://schemas.microsoft.com/office/drawing/2014/main" id="{7A0D2FFD-4A69-4506-B553-02BE71D91EA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624" y="1738050"/>
            <a:ext cx="3411536" cy="2492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16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magine 26" descr="20161206_152949">
            <a:extLst>
              <a:ext uri="{FF2B5EF4-FFF2-40B4-BE49-F238E27FC236}">
                <a16:creationId xmlns="" xmlns:a16="http://schemas.microsoft.com/office/drawing/2014/main" id="{D6BF15C8-C0A2-485D-95EA-4170C4CFD34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74" y="3977321"/>
            <a:ext cx="2856229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87" b="10162"/>
          <a:stretch/>
        </p:blipFill>
        <p:spPr>
          <a:xfrm>
            <a:off x="0" y="5694654"/>
            <a:ext cx="12192000" cy="1208315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7282007" y="6283822"/>
            <a:ext cx="4677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Elezioni amministrative </a:t>
            </a:r>
            <a:r>
              <a:rPr lang="it-IT" b="1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BORDIGHERA 2018</a:t>
            </a:r>
            <a:endParaRPr lang="it-IT" b="1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4" name="Titolo 1">
            <a:extLst>
              <a:ext uri="{FF2B5EF4-FFF2-40B4-BE49-F238E27FC236}">
                <a16:creationId xmlns="" xmlns:a16="http://schemas.microsoft.com/office/drawing/2014/main" id="{31C283C4-366D-4314-837D-194214CFBCAE}"/>
              </a:ext>
            </a:extLst>
          </p:cNvPr>
          <p:cNvSpPr txBox="1">
            <a:spLocks/>
          </p:cNvSpPr>
          <p:nvPr/>
        </p:nvSpPr>
        <p:spPr>
          <a:xfrm>
            <a:off x="664082" y="400046"/>
            <a:ext cx="11430126" cy="1240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rgbClr val="323991"/>
                </a:solidFill>
                <a:latin typeface="Lato" charset="0"/>
                <a:ea typeface="Lato" charset="0"/>
                <a:cs typeface="Lato" charset="0"/>
              </a:rPr>
              <a:t>PORTO E…</a:t>
            </a:r>
            <a:br>
              <a:rPr lang="it-IT" sz="4000" b="1" dirty="0">
                <a:solidFill>
                  <a:srgbClr val="323991"/>
                </a:solidFill>
                <a:latin typeface="Lato" charset="0"/>
                <a:ea typeface="Lato" charset="0"/>
                <a:cs typeface="Lato" charset="0"/>
              </a:rPr>
            </a:br>
            <a:endParaRPr lang="it-IT" sz="4000" b="1" dirty="0">
              <a:solidFill>
                <a:srgbClr val="323991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895" y="74949"/>
            <a:ext cx="1806313" cy="1806313"/>
          </a:xfrm>
          <a:prstGeom prst="rect">
            <a:avLst/>
          </a:prstGeom>
        </p:spPr>
      </p:pic>
      <p:sp>
        <p:nvSpPr>
          <p:cNvPr id="21" name="Titolo 1">
            <a:extLst>
              <a:ext uri="{FF2B5EF4-FFF2-40B4-BE49-F238E27FC236}">
                <a16:creationId xmlns="" xmlns:a16="http://schemas.microsoft.com/office/drawing/2014/main" id="{3D42B15C-105A-40FB-AE2C-A52CCFD823F1}"/>
              </a:ext>
            </a:extLst>
          </p:cNvPr>
          <p:cNvSpPr txBox="1">
            <a:spLocks/>
          </p:cNvSpPr>
          <p:nvPr/>
        </p:nvSpPr>
        <p:spPr>
          <a:xfrm>
            <a:off x="914297" y="2417571"/>
            <a:ext cx="8596668" cy="1729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marR="0" lvl="0" indent="-45720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600" b="1" i="0" u="none" strike="noStrike" kern="1200" cap="none" spc="0" normalizeH="0" baseline="0" noProof="0" dirty="0">
              <a:ln>
                <a:noFill/>
              </a:ln>
              <a:solidFill>
                <a:srgbClr val="023160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pic>
        <p:nvPicPr>
          <p:cNvPr id="23" name="Immagine 22" descr="DSC03216">
            <a:extLst>
              <a:ext uri="{FF2B5EF4-FFF2-40B4-BE49-F238E27FC236}">
                <a16:creationId xmlns="" xmlns:a16="http://schemas.microsoft.com/office/drawing/2014/main" id="{80B00B04-09F5-422D-B077-773214802EC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09" y="1189671"/>
            <a:ext cx="3458163" cy="226272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itolo 1">
            <a:extLst>
              <a:ext uri="{FF2B5EF4-FFF2-40B4-BE49-F238E27FC236}">
                <a16:creationId xmlns="" xmlns:a16="http://schemas.microsoft.com/office/drawing/2014/main" id="{75427B9D-1D36-48FD-8FF2-85E03A856887}"/>
              </a:ext>
            </a:extLst>
          </p:cNvPr>
          <p:cNvSpPr txBox="1">
            <a:spLocks/>
          </p:cNvSpPr>
          <p:nvPr/>
        </p:nvSpPr>
        <p:spPr>
          <a:xfrm>
            <a:off x="525908" y="3567690"/>
            <a:ext cx="3674564" cy="95326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dirty="0">
                <a:solidFill>
                  <a:srgbClr val="E47F40"/>
                </a:solidFill>
                <a:latin typeface="Lato" charset="0"/>
                <a:ea typeface="Lato" charset="0"/>
                <a:cs typeface="Lato" charset="0"/>
              </a:rPr>
              <a:t>NUOVO PONTILE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dirty="0">
                <a:solidFill>
                  <a:srgbClr val="E47F40"/>
                </a:solidFill>
                <a:latin typeface="Lato" charset="0"/>
                <a:ea typeface="Lato" charset="0"/>
                <a:cs typeface="Lato" charset="0"/>
              </a:rPr>
              <a:t>€ 106.916,91</a:t>
            </a:r>
          </a:p>
        </p:txBody>
      </p:sp>
      <p:pic>
        <p:nvPicPr>
          <p:cNvPr id="25" name="Immagine 24" descr="DSC03218">
            <a:extLst>
              <a:ext uri="{FF2B5EF4-FFF2-40B4-BE49-F238E27FC236}">
                <a16:creationId xmlns="" xmlns:a16="http://schemas.microsoft.com/office/drawing/2014/main" id="{02FFB5FF-E208-4137-A6CD-3EB5EC595BC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729" y="1428278"/>
            <a:ext cx="3276600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itolo 1">
            <a:extLst>
              <a:ext uri="{FF2B5EF4-FFF2-40B4-BE49-F238E27FC236}">
                <a16:creationId xmlns="" xmlns:a16="http://schemas.microsoft.com/office/drawing/2014/main" id="{037B5526-17FA-40CD-B2D5-C06CEEB37D57}"/>
              </a:ext>
            </a:extLst>
          </p:cNvPr>
          <p:cNvSpPr txBox="1">
            <a:spLocks/>
          </p:cNvSpPr>
          <p:nvPr/>
        </p:nvSpPr>
        <p:spPr>
          <a:xfrm>
            <a:off x="5444725" y="735045"/>
            <a:ext cx="3674564" cy="95326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it-IT" sz="1800" dirty="0">
                <a:solidFill>
                  <a:srgbClr val="E47F40"/>
                </a:solidFill>
                <a:latin typeface="Lato" charset="0"/>
                <a:ea typeface="Lato" charset="0"/>
                <a:cs typeface="Lato" charset="0"/>
              </a:rPr>
              <a:t>RINGHIERE LUNGO IL MOLO</a:t>
            </a:r>
          </a:p>
          <a:p>
            <a:pPr>
              <a:defRPr/>
            </a:pPr>
            <a:r>
              <a:rPr lang="it-IT" sz="1800" dirty="0">
                <a:solidFill>
                  <a:srgbClr val="E47F40"/>
                </a:solidFill>
                <a:latin typeface="Lato" charset="0"/>
                <a:ea typeface="Lato" charset="0"/>
                <a:cs typeface="Lato" charset="0"/>
              </a:rPr>
              <a:t>€ 96.343,56</a:t>
            </a:r>
          </a:p>
        </p:txBody>
      </p:sp>
      <p:sp>
        <p:nvSpPr>
          <p:cNvPr id="28" name="Titolo 1">
            <a:extLst>
              <a:ext uri="{FF2B5EF4-FFF2-40B4-BE49-F238E27FC236}">
                <a16:creationId xmlns="" xmlns:a16="http://schemas.microsoft.com/office/drawing/2014/main" id="{A9402837-BE2C-4ADA-864C-B659BEDE9BAB}"/>
              </a:ext>
            </a:extLst>
          </p:cNvPr>
          <p:cNvSpPr txBox="1">
            <a:spLocks/>
          </p:cNvSpPr>
          <p:nvPr/>
        </p:nvSpPr>
        <p:spPr>
          <a:xfrm>
            <a:off x="7835198" y="3964005"/>
            <a:ext cx="4259010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4000" b="1" dirty="0">
                <a:solidFill>
                  <a:srgbClr val="323991"/>
                </a:solidFill>
                <a:latin typeface="Lato" charset="0"/>
                <a:ea typeface="Lato" charset="0"/>
                <a:cs typeface="Lato" charset="0"/>
              </a:rPr>
              <a:t>…SPIAGGE </a:t>
            </a:r>
            <a:br>
              <a:rPr lang="it-IT" sz="4000" b="1" dirty="0">
                <a:solidFill>
                  <a:srgbClr val="323991"/>
                </a:solidFill>
                <a:latin typeface="Lato" charset="0"/>
                <a:ea typeface="Lato" charset="0"/>
                <a:cs typeface="Lato" charset="0"/>
              </a:rPr>
            </a:br>
            <a:endParaRPr lang="it-IT" sz="4000" b="1" dirty="0">
              <a:solidFill>
                <a:srgbClr val="32399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64082" y="4817491"/>
            <a:ext cx="3259852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it-IT" sz="1700" dirty="0">
                <a:solidFill>
                  <a:srgbClr val="E47F40"/>
                </a:solidFill>
                <a:latin typeface="Lato" charset="0"/>
                <a:ea typeface="Lato" charset="0"/>
                <a:cs typeface="Lato" charset="0"/>
              </a:rPr>
              <a:t>RIPASCIMENTO SPIAGGE</a:t>
            </a:r>
          </a:p>
          <a:p>
            <a:pPr lvl="0">
              <a:spcBef>
                <a:spcPct val="0"/>
              </a:spcBef>
              <a:defRPr/>
            </a:pPr>
            <a:r>
              <a:rPr lang="it-IT" sz="1700" dirty="0">
                <a:solidFill>
                  <a:srgbClr val="E47F40"/>
                </a:solidFill>
                <a:latin typeface="Lato" charset="0"/>
                <a:ea typeface="Lato" charset="0"/>
                <a:cs typeface="Lato" charset="0"/>
              </a:rPr>
              <a:t>€ 847.602,45 di </a:t>
            </a:r>
            <a:r>
              <a:rPr lang="it-IT" sz="1700" dirty="0" smtClean="0">
                <a:solidFill>
                  <a:srgbClr val="E47F40"/>
                </a:solidFill>
                <a:latin typeface="Lato" charset="0"/>
                <a:ea typeface="Lato" charset="0"/>
                <a:cs typeface="Lato" charset="0"/>
              </a:rPr>
              <a:t>cui 557.230,24</a:t>
            </a:r>
          </a:p>
          <a:p>
            <a:pPr lvl="0">
              <a:spcBef>
                <a:spcPct val="0"/>
              </a:spcBef>
              <a:defRPr/>
            </a:pPr>
            <a:r>
              <a:rPr lang="it-IT" sz="1700" dirty="0" smtClean="0">
                <a:solidFill>
                  <a:srgbClr val="E47F40"/>
                </a:solidFill>
                <a:latin typeface="Lato" charset="0"/>
                <a:ea typeface="Lato" charset="0"/>
                <a:cs typeface="Lato" charset="0"/>
              </a:rPr>
              <a:t>di </a:t>
            </a:r>
            <a:r>
              <a:rPr lang="it-IT" sz="1700" dirty="0">
                <a:solidFill>
                  <a:srgbClr val="E47F40"/>
                </a:solidFill>
                <a:latin typeface="Lato" charset="0"/>
                <a:ea typeface="Lato" charset="0"/>
                <a:cs typeface="Lato" charset="0"/>
              </a:rPr>
              <a:t>contributo Regionale </a:t>
            </a:r>
          </a:p>
        </p:txBody>
      </p:sp>
    </p:spTree>
    <p:extLst>
      <p:ext uri="{BB962C8B-B14F-4D97-AF65-F5344CB8AC3E}">
        <p14:creationId xmlns:p14="http://schemas.microsoft.com/office/powerpoint/2010/main" val="922755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87" b="10162"/>
          <a:stretch/>
        </p:blipFill>
        <p:spPr>
          <a:xfrm>
            <a:off x="0" y="5694654"/>
            <a:ext cx="12192000" cy="1208315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7282007" y="6283822"/>
            <a:ext cx="4677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Elezioni amministrative </a:t>
            </a:r>
            <a:r>
              <a:rPr lang="it-IT" b="1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BORDIGHERA 2018</a:t>
            </a:r>
            <a:endParaRPr lang="it-IT" b="1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4" name="Titolo 1">
            <a:extLst>
              <a:ext uri="{FF2B5EF4-FFF2-40B4-BE49-F238E27FC236}">
                <a16:creationId xmlns="" xmlns:a16="http://schemas.microsoft.com/office/drawing/2014/main" id="{31C283C4-366D-4314-837D-194214CFBCAE}"/>
              </a:ext>
            </a:extLst>
          </p:cNvPr>
          <p:cNvSpPr txBox="1">
            <a:spLocks/>
          </p:cNvSpPr>
          <p:nvPr/>
        </p:nvSpPr>
        <p:spPr>
          <a:xfrm>
            <a:off x="664082" y="400046"/>
            <a:ext cx="11430126" cy="1240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rgbClr val="323991"/>
                </a:solidFill>
                <a:latin typeface="Lato" charset="0"/>
                <a:ea typeface="Lato" charset="0"/>
                <a:cs typeface="Lato" charset="0"/>
              </a:rPr>
              <a:t>MIGLIORAMENTO DELLA </a:t>
            </a:r>
            <a:r>
              <a:rPr lang="it-IT" sz="4000" b="1" dirty="0" smtClean="0">
                <a:solidFill>
                  <a:srgbClr val="323991"/>
                </a:solidFill>
                <a:latin typeface="Lato" charset="0"/>
                <a:ea typeface="Lato" charset="0"/>
                <a:cs typeface="Lato" charset="0"/>
              </a:rPr>
              <a:t>VIABILITÀ</a:t>
            </a:r>
            <a:r>
              <a:rPr lang="it-IT" sz="4000" b="1" dirty="0">
                <a:solidFill>
                  <a:srgbClr val="323991"/>
                </a:solidFill>
                <a:latin typeface="Lato" charset="0"/>
                <a:ea typeface="Lato" charset="0"/>
                <a:cs typeface="Lato" charset="0"/>
              </a:rPr>
              <a:t/>
            </a:r>
            <a:br>
              <a:rPr lang="it-IT" sz="4000" b="1" dirty="0">
                <a:solidFill>
                  <a:srgbClr val="323991"/>
                </a:solidFill>
                <a:latin typeface="Lato" charset="0"/>
                <a:ea typeface="Lato" charset="0"/>
                <a:cs typeface="Lato" charset="0"/>
              </a:rPr>
            </a:br>
            <a:r>
              <a:rPr lang="it-IT" sz="4000" b="1" dirty="0">
                <a:solidFill>
                  <a:srgbClr val="323991"/>
                </a:solidFill>
                <a:latin typeface="Lato" charset="0"/>
                <a:ea typeface="Lato" charset="0"/>
                <a:cs typeface="Lato" charset="0"/>
              </a:rPr>
              <a:t>       </a:t>
            </a:r>
            <a:r>
              <a:rPr lang="it-IT" sz="4000" b="1" dirty="0" smtClean="0">
                <a:solidFill>
                  <a:srgbClr val="323991"/>
                </a:solidFill>
                <a:latin typeface="Lato" charset="0"/>
                <a:ea typeface="Lato" charset="0"/>
                <a:cs typeface="Lato" charset="0"/>
              </a:rPr>
              <a:t>“PIANO </a:t>
            </a:r>
            <a:r>
              <a:rPr lang="it-IT" sz="4000" b="1" dirty="0">
                <a:solidFill>
                  <a:srgbClr val="323991"/>
                </a:solidFill>
                <a:latin typeface="Lato" charset="0"/>
                <a:ea typeface="Lato" charset="0"/>
                <a:cs typeface="Lato" charset="0"/>
              </a:rPr>
              <a:t>ASFALTI </a:t>
            </a:r>
            <a:r>
              <a:rPr lang="it-IT" sz="4000" b="1" dirty="0" smtClean="0">
                <a:solidFill>
                  <a:srgbClr val="323991"/>
                </a:solidFill>
                <a:latin typeface="Lato" charset="0"/>
                <a:ea typeface="Lato" charset="0"/>
                <a:cs typeface="Lato" charset="0"/>
              </a:rPr>
              <a:t>CITTADINO”</a:t>
            </a:r>
            <a:endParaRPr lang="it-IT" sz="4000" b="1" dirty="0">
              <a:solidFill>
                <a:srgbClr val="323991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895" y="74949"/>
            <a:ext cx="1806313" cy="1806313"/>
          </a:xfrm>
          <a:prstGeom prst="rect">
            <a:avLst/>
          </a:prstGeom>
        </p:spPr>
      </p:pic>
      <p:sp>
        <p:nvSpPr>
          <p:cNvPr id="21" name="Titolo 1">
            <a:extLst>
              <a:ext uri="{FF2B5EF4-FFF2-40B4-BE49-F238E27FC236}">
                <a16:creationId xmlns="" xmlns:a16="http://schemas.microsoft.com/office/drawing/2014/main" id="{3D42B15C-105A-40FB-AE2C-A52CCFD823F1}"/>
              </a:ext>
            </a:extLst>
          </p:cNvPr>
          <p:cNvSpPr txBox="1">
            <a:spLocks/>
          </p:cNvSpPr>
          <p:nvPr/>
        </p:nvSpPr>
        <p:spPr>
          <a:xfrm>
            <a:off x="914297" y="2417571"/>
            <a:ext cx="8596668" cy="1729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marR="0" lvl="0" indent="-45720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600" b="1" i="0" u="none" strike="noStrike" kern="1200" cap="none" spc="0" normalizeH="0" baseline="0" noProof="0" dirty="0">
              <a:ln>
                <a:noFill/>
              </a:ln>
              <a:solidFill>
                <a:srgbClr val="023160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pic>
        <p:nvPicPr>
          <p:cNvPr id="16" name="Immagine 15" descr="STRADA">
            <a:extLst>
              <a:ext uri="{FF2B5EF4-FFF2-40B4-BE49-F238E27FC236}">
                <a16:creationId xmlns="" xmlns:a16="http://schemas.microsoft.com/office/drawing/2014/main" id="{2B422B41-5B9E-42B2-AB99-ED26D81F1F5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82" y="1881262"/>
            <a:ext cx="3552273" cy="260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magine 16" descr="SCIVOLI DISABILIBL">
            <a:extLst>
              <a:ext uri="{FF2B5EF4-FFF2-40B4-BE49-F238E27FC236}">
                <a16:creationId xmlns="" xmlns:a16="http://schemas.microsoft.com/office/drawing/2014/main" id="{6761D46F-5A15-4E6A-8F78-646E3E92DA4C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69"/>
          <a:stretch/>
        </p:blipFill>
        <p:spPr bwMode="auto">
          <a:xfrm>
            <a:off x="6603549" y="1764355"/>
            <a:ext cx="3017400" cy="2423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magine 17" descr="STRADABIS">
            <a:extLst>
              <a:ext uri="{FF2B5EF4-FFF2-40B4-BE49-F238E27FC236}">
                <a16:creationId xmlns="" xmlns:a16="http://schemas.microsoft.com/office/drawing/2014/main" id="{CADDBF0F-15FD-444C-82ED-EBF93B3374D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859" y="3123927"/>
            <a:ext cx="2495096" cy="27546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2"/>
          <p:cNvSpPr/>
          <p:nvPr/>
        </p:nvSpPr>
        <p:spPr>
          <a:xfrm>
            <a:off x="5863891" y="4332025"/>
            <a:ext cx="6096000" cy="1321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</a:pPr>
            <a:r>
              <a:rPr lang="it-IT" sz="2600" b="1" dirty="0">
                <a:solidFill>
                  <a:srgbClr val="E47F40"/>
                </a:solidFill>
                <a:latin typeface="Lato" charset="0"/>
                <a:ea typeface="Lato" charset="0"/>
                <a:cs typeface="Lato" charset="0"/>
              </a:rPr>
              <a:t>ABBATTIMENTO DELLE BARRIERE 			  	ARCHITETTONICHE </a:t>
            </a:r>
            <a:r>
              <a:rPr lang="it-IT" sz="4000" b="1" dirty="0">
                <a:solidFill>
                  <a:srgbClr val="E47F40"/>
                </a:solidFill>
                <a:latin typeface="Lato" charset="0"/>
                <a:ea typeface="Lato" charset="0"/>
                <a:cs typeface="Lato" charset="0"/>
              </a:rPr>
              <a:t>					</a:t>
            </a:r>
            <a:r>
              <a:rPr lang="it-IT" b="1" dirty="0" smtClean="0">
                <a:solidFill>
                  <a:srgbClr val="E47F40"/>
                </a:solidFill>
                <a:latin typeface="Lato" charset="0"/>
                <a:ea typeface="Lato" charset="0"/>
                <a:cs typeface="Lato" charset="0"/>
              </a:rPr>
              <a:t>€920.492,00</a:t>
            </a:r>
            <a:endParaRPr lang="it-IT" b="1" dirty="0">
              <a:solidFill>
                <a:srgbClr val="E47F40"/>
              </a:solidFill>
              <a:latin typeface="Lato" charset="0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310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87" b="10162"/>
          <a:stretch/>
        </p:blipFill>
        <p:spPr>
          <a:xfrm>
            <a:off x="0" y="5694654"/>
            <a:ext cx="12192000" cy="1208315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7282007" y="6283822"/>
            <a:ext cx="4677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Elezioni amministrative </a:t>
            </a:r>
            <a:r>
              <a:rPr lang="it-IT" b="1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BORDIGHERA 2018</a:t>
            </a:r>
            <a:endParaRPr lang="it-IT" b="1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4" name="Titolo 1">
            <a:extLst>
              <a:ext uri="{FF2B5EF4-FFF2-40B4-BE49-F238E27FC236}">
                <a16:creationId xmlns="" xmlns:a16="http://schemas.microsoft.com/office/drawing/2014/main" id="{31C283C4-366D-4314-837D-194214CFBCAE}"/>
              </a:ext>
            </a:extLst>
          </p:cNvPr>
          <p:cNvSpPr txBox="1">
            <a:spLocks/>
          </p:cNvSpPr>
          <p:nvPr/>
        </p:nvSpPr>
        <p:spPr>
          <a:xfrm>
            <a:off x="664082" y="400046"/>
            <a:ext cx="11430126" cy="2383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rgbClr val="323991"/>
                </a:solidFill>
                <a:latin typeface="Lato" charset="0"/>
                <a:ea typeface="Lato" charset="0"/>
                <a:cs typeface="Lato" charset="0"/>
              </a:rPr>
              <a:t>BIBLIOTECA CIVICA INTERNAZIONALE </a:t>
            </a:r>
            <a:endParaRPr lang="it-IT" sz="4000" b="1" dirty="0" smtClean="0">
              <a:solidFill>
                <a:srgbClr val="323991"/>
              </a:solidFill>
              <a:latin typeface="Lato" charset="0"/>
              <a:ea typeface="Lato" charset="0"/>
              <a:cs typeface="Lato" charset="0"/>
            </a:endParaRPr>
          </a:p>
          <a:p>
            <a:r>
              <a:rPr lang="it-IT" sz="4000" b="1" dirty="0" smtClean="0">
                <a:solidFill>
                  <a:srgbClr val="323991"/>
                </a:solidFill>
                <a:latin typeface="Lato" charset="0"/>
                <a:ea typeface="Lato" charset="0"/>
                <a:cs typeface="Lato" charset="0"/>
              </a:rPr>
              <a:t>MESSA </a:t>
            </a:r>
            <a:r>
              <a:rPr lang="it-IT" sz="4000" b="1" dirty="0">
                <a:solidFill>
                  <a:srgbClr val="323991"/>
                </a:solidFill>
                <a:latin typeface="Lato" charset="0"/>
                <a:ea typeface="Lato" charset="0"/>
                <a:cs typeface="Lato" charset="0"/>
              </a:rPr>
              <a:t>A NORMA E </a:t>
            </a:r>
            <a:r>
              <a:rPr lang="it-IT" sz="4000" b="1" dirty="0" smtClean="0">
                <a:solidFill>
                  <a:srgbClr val="323991"/>
                </a:solidFill>
                <a:latin typeface="Lato" charset="0"/>
                <a:ea typeface="Lato" charset="0"/>
                <a:cs typeface="Lato" charset="0"/>
              </a:rPr>
              <a:t>RIAPERTURA</a:t>
            </a:r>
            <a:r>
              <a:rPr lang="it-IT" sz="4000" b="1" dirty="0">
                <a:solidFill>
                  <a:srgbClr val="323991"/>
                </a:solidFill>
                <a:latin typeface="Lato" charset="0"/>
                <a:ea typeface="Lato" charset="0"/>
                <a:cs typeface="Lato" charset="0"/>
              </a:rPr>
              <a:t/>
            </a:r>
            <a:br>
              <a:rPr lang="it-IT" sz="4000" b="1" dirty="0">
                <a:solidFill>
                  <a:srgbClr val="323991"/>
                </a:solidFill>
                <a:latin typeface="Lato" charset="0"/>
                <a:ea typeface="Lato" charset="0"/>
                <a:cs typeface="Lato" charset="0"/>
              </a:rPr>
            </a:br>
            <a:r>
              <a:rPr lang="it-IT" sz="4000" b="1" dirty="0">
                <a:solidFill>
                  <a:srgbClr val="323991"/>
                </a:solidFill>
                <a:latin typeface="Lato" charset="0"/>
                <a:ea typeface="Lato" charset="0"/>
                <a:cs typeface="Lato" charset="0"/>
              </a:rPr>
              <a:t/>
            </a:r>
            <a:br>
              <a:rPr lang="it-IT" sz="4000" b="1" dirty="0">
                <a:solidFill>
                  <a:srgbClr val="323991"/>
                </a:solidFill>
                <a:latin typeface="Lato" charset="0"/>
                <a:ea typeface="Lato" charset="0"/>
                <a:cs typeface="Lato" charset="0"/>
              </a:rPr>
            </a:br>
            <a:endParaRPr lang="it-IT" sz="4000" b="1" dirty="0">
              <a:solidFill>
                <a:srgbClr val="323991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895" y="74949"/>
            <a:ext cx="1806313" cy="1806313"/>
          </a:xfrm>
          <a:prstGeom prst="rect">
            <a:avLst/>
          </a:prstGeom>
        </p:spPr>
      </p:pic>
      <p:sp>
        <p:nvSpPr>
          <p:cNvPr id="21" name="Titolo 1">
            <a:extLst>
              <a:ext uri="{FF2B5EF4-FFF2-40B4-BE49-F238E27FC236}">
                <a16:creationId xmlns="" xmlns:a16="http://schemas.microsoft.com/office/drawing/2014/main" id="{3D42B15C-105A-40FB-AE2C-A52CCFD823F1}"/>
              </a:ext>
            </a:extLst>
          </p:cNvPr>
          <p:cNvSpPr txBox="1">
            <a:spLocks/>
          </p:cNvSpPr>
          <p:nvPr/>
        </p:nvSpPr>
        <p:spPr>
          <a:xfrm>
            <a:off x="914297" y="2417571"/>
            <a:ext cx="8596668" cy="1729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marR="0" lvl="0" indent="-45720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600" b="1" i="0" u="none" strike="noStrike" kern="1200" cap="none" spc="0" normalizeH="0" baseline="0" noProof="0" dirty="0">
              <a:ln>
                <a:noFill/>
              </a:ln>
              <a:solidFill>
                <a:srgbClr val="023160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11" name="Freccia a destra 2">
            <a:extLst>
              <a:ext uri="{FF2B5EF4-FFF2-40B4-BE49-F238E27FC236}">
                <a16:creationId xmlns="" xmlns:a16="http://schemas.microsoft.com/office/drawing/2014/main" id="{94D37AF1-B533-4E35-9767-8B6E734D7B9E}"/>
              </a:ext>
            </a:extLst>
          </p:cNvPr>
          <p:cNvSpPr/>
          <p:nvPr/>
        </p:nvSpPr>
        <p:spPr>
          <a:xfrm>
            <a:off x="5112975" y="2672615"/>
            <a:ext cx="569843" cy="2782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a destra 10">
            <a:extLst>
              <a:ext uri="{FF2B5EF4-FFF2-40B4-BE49-F238E27FC236}">
                <a16:creationId xmlns="" xmlns:a16="http://schemas.microsoft.com/office/drawing/2014/main" id="{5C5BCE8F-CD14-488D-AB2D-78638166E99A}"/>
              </a:ext>
            </a:extLst>
          </p:cNvPr>
          <p:cNvSpPr/>
          <p:nvPr/>
        </p:nvSpPr>
        <p:spPr>
          <a:xfrm>
            <a:off x="5112975" y="3861900"/>
            <a:ext cx="569843" cy="2782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" name="Immagine 19" descr="BIBLIO">
            <a:extLst>
              <a:ext uri="{FF2B5EF4-FFF2-40B4-BE49-F238E27FC236}">
                <a16:creationId xmlns="" xmlns:a16="http://schemas.microsoft.com/office/drawing/2014/main" id="{C781A008-524A-4AF9-A7D6-B8D4232A6FD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97" y="2328981"/>
            <a:ext cx="3914755" cy="284494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itolo 1">
            <a:extLst>
              <a:ext uri="{FF2B5EF4-FFF2-40B4-BE49-F238E27FC236}">
                <a16:creationId xmlns="" xmlns:a16="http://schemas.microsoft.com/office/drawing/2014/main" id="{1CF58306-DFFC-4513-B6ED-7B04BB428569}"/>
              </a:ext>
            </a:extLst>
          </p:cNvPr>
          <p:cNvSpPr txBox="1">
            <a:spLocks/>
          </p:cNvSpPr>
          <p:nvPr/>
        </p:nvSpPr>
        <p:spPr>
          <a:xfrm>
            <a:off x="4829052" y="2126120"/>
            <a:ext cx="5931713" cy="260576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800" b="1" dirty="0">
              <a:solidFill>
                <a:srgbClr val="023160"/>
              </a:solidFill>
              <a:latin typeface="Trebuchet MS" panose="020B0603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700" b="1" dirty="0">
                <a:solidFill>
                  <a:srgbClr val="E47F40"/>
                </a:solidFill>
                <a:latin typeface="Lato" charset="0"/>
                <a:ea typeface="Lato" charset="0"/>
                <a:cs typeface="Lato" charset="0"/>
              </a:rPr>
              <a:t>	</a:t>
            </a:r>
            <a:r>
              <a:rPr lang="it-IT" sz="2700" b="1" dirty="0" smtClean="0">
                <a:solidFill>
                  <a:srgbClr val="E47F40"/>
                </a:solidFill>
                <a:latin typeface="Lato" charset="0"/>
                <a:ea typeface="Lato" charset="0"/>
                <a:cs typeface="Lato" charset="0"/>
              </a:rPr>
              <a:t>	</a:t>
            </a:r>
            <a:r>
              <a:rPr lang="it-IT" sz="2700" b="1" dirty="0" smtClean="0">
                <a:solidFill>
                  <a:srgbClr val="E47F40"/>
                </a:solidFill>
                <a:latin typeface="Lato" charset="0"/>
                <a:ea typeface="Lato" charset="0"/>
                <a:cs typeface="Lato" charset="0"/>
              </a:rPr>
              <a:t>MESSA </a:t>
            </a:r>
            <a:r>
              <a:rPr lang="it-IT" sz="2700" b="1" dirty="0">
                <a:solidFill>
                  <a:srgbClr val="E47F40"/>
                </a:solidFill>
                <a:latin typeface="Lato" charset="0"/>
                <a:ea typeface="Lato" charset="0"/>
                <a:cs typeface="Lato" charset="0"/>
              </a:rPr>
              <a:t>A NORMA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700" b="1" dirty="0">
                <a:solidFill>
                  <a:srgbClr val="E47F40"/>
                </a:solidFill>
                <a:latin typeface="Lato" charset="0"/>
                <a:ea typeface="Lato" charset="0"/>
                <a:cs typeface="Lato" charset="0"/>
              </a:rPr>
              <a:t>		€ 247.413,41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800" b="1" dirty="0">
              <a:solidFill>
                <a:srgbClr val="023160"/>
              </a:solidFill>
              <a:latin typeface="Trebuchet MS" panose="020B0603020202020204"/>
            </a:endParaRPr>
          </a:p>
          <a:p>
            <a:pPr lvl="0">
              <a:defRPr/>
            </a:pPr>
            <a:r>
              <a:rPr lang="it-IT" sz="2800" b="1" dirty="0">
                <a:solidFill>
                  <a:srgbClr val="023160"/>
                </a:solidFill>
              </a:rPr>
              <a:t>		</a:t>
            </a:r>
            <a:r>
              <a:rPr lang="it-IT" sz="2800" b="1" dirty="0" smtClean="0">
                <a:solidFill>
                  <a:srgbClr val="023160"/>
                </a:solidFill>
              </a:rPr>
              <a:t>				      </a:t>
            </a:r>
            <a:r>
              <a:rPr lang="it-IT" sz="2700" b="1" dirty="0" smtClean="0">
                <a:solidFill>
                  <a:srgbClr val="E47F40"/>
                </a:solidFill>
                <a:latin typeface="Lato" charset="0"/>
                <a:ea typeface="Lato" charset="0"/>
                <a:cs typeface="Lato" charset="0"/>
              </a:rPr>
              <a:t>NUOVI </a:t>
            </a:r>
            <a:r>
              <a:rPr lang="it-IT" sz="2700" b="1" dirty="0">
                <a:solidFill>
                  <a:srgbClr val="E47F40"/>
                </a:solidFill>
                <a:latin typeface="Lato" charset="0"/>
                <a:ea typeface="Lato" charset="0"/>
                <a:cs typeface="Lato" charset="0"/>
              </a:rPr>
              <a:t>ARREDI</a:t>
            </a:r>
          </a:p>
          <a:p>
            <a:pPr lvl="0">
              <a:defRPr/>
            </a:pPr>
            <a:r>
              <a:rPr lang="it-IT" sz="2700" b="1" dirty="0">
                <a:solidFill>
                  <a:srgbClr val="E47F40"/>
                </a:solidFill>
                <a:latin typeface="Lato" charset="0"/>
                <a:ea typeface="Lato" charset="0"/>
                <a:cs typeface="Lato" charset="0"/>
              </a:rPr>
              <a:t>		€ 10.282,21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023160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51697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87" b="10162"/>
          <a:stretch/>
        </p:blipFill>
        <p:spPr>
          <a:xfrm>
            <a:off x="0" y="5694654"/>
            <a:ext cx="12192000" cy="1208315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7282007" y="6283822"/>
            <a:ext cx="4677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Elezioni amministrative </a:t>
            </a:r>
            <a:r>
              <a:rPr lang="it-IT" b="1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BORDIGHERA 2018</a:t>
            </a:r>
            <a:endParaRPr lang="it-IT" b="1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4" name="Titolo 1">
            <a:extLst>
              <a:ext uri="{FF2B5EF4-FFF2-40B4-BE49-F238E27FC236}">
                <a16:creationId xmlns="" xmlns:a16="http://schemas.microsoft.com/office/drawing/2014/main" id="{31C283C4-366D-4314-837D-194214CFBCAE}"/>
              </a:ext>
            </a:extLst>
          </p:cNvPr>
          <p:cNvSpPr txBox="1">
            <a:spLocks/>
          </p:cNvSpPr>
          <p:nvPr/>
        </p:nvSpPr>
        <p:spPr>
          <a:xfrm>
            <a:off x="664082" y="400046"/>
            <a:ext cx="11430126" cy="18305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>
                <a:solidFill>
                  <a:srgbClr val="323991"/>
                </a:solidFill>
                <a:latin typeface="Lato" charset="0"/>
                <a:ea typeface="Lato" charset="0"/>
                <a:cs typeface="Lato" charset="0"/>
              </a:rPr>
              <a:t>RESTITUZIONE AI CITTADINI </a:t>
            </a:r>
            <a:br>
              <a:rPr lang="it-IT" sz="4000" b="1">
                <a:solidFill>
                  <a:srgbClr val="323991"/>
                </a:solidFill>
                <a:latin typeface="Lato" charset="0"/>
                <a:ea typeface="Lato" charset="0"/>
                <a:cs typeface="Lato" charset="0"/>
              </a:rPr>
            </a:br>
            <a:r>
              <a:rPr lang="it-IT" sz="4000" b="1">
                <a:solidFill>
                  <a:srgbClr val="323991"/>
                </a:solidFill>
                <a:latin typeface="Lato" charset="0"/>
                <a:ea typeface="Lato" charset="0"/>
                <a:cs typeface="Lato" charset="0"/>
              </a:rPr>
              <a:t>DELL ROTONDA DI SANT’AMPELIO</a:t>
            </a:r>
            <a:br>
              <a:rPr lang="it-IT" sz="4000" b="1">
                <a:solidFill>
                  <a:srgbClr val="323991"/>
                </a:solidFill>
                <a:latin typeface="Lato" charset="0"/>
                <a:ea typeface="Lato" charset="0"/>
                <a:cs typeface="Lato" charset="0"/>
              </a:rPr>
            </a:br>
            <a:r>
              <a:rPr lang="it-IT" sz="4000" b="1">
                <a:solidFill>
                  <a:srgbClr val="323991"/>
                </a:solidFill>
                <a:latin typeface="Lato" charset="0"/>
                <a:ea typeface="Lato" charset="0"/>
                <a:cs typeface="Lato" charset="0"/>
              </a:rPr>
              <a:t>€ 2.790.000,00</a:t>
            </a:r>
            <a:endParaRPr lang="it-IT" sz="4000" b="1" dirty="0">
              <a:solidFill>
                <a:srgbClr val="323991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895" y="74949"/>
            <a:ext cx="1806313" cy="1806313"/>
          </a:xfrm>
          <a:prstGeom prst="rect">
            <a:avLst/>
          </a:prstGeom>
        </p:spPr>
      </p:pic>
      <p:sp>
        <p:nvSpPr>
          <p:cNvPr id="21" name="Titolo 1">
            <a:extLst>
              <a:ext uri="{FF2B5EF4-FFF2-40B4-BE49-F238E27FC236}">
                <a16:creationId xmlns="" xmlns:a16="http://schemas.microsoft.com/office/drawing/2014/main" id="{3D42B15C-105A-40FB-AE2C-A52CCFD823F1}"/>
              </a:ext>
            </a:extLst>
          </p:cNvPr>
          <p:cNvSpPr txBox="1">
            <a:spLocks/>
          </p:cNvSpPr>
          <p:nvPr/>
        </p:nvSpPr>
        <p:spPr>
          <a:xfrm>
            <a:off x="914297" y="2417571"/>
            <a:ext cx="8596668" cy="1729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marR="0" lvl="0" indent="-45720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600" b="1" i="0" u="none" strike="noStrike" kern="1200" cap="none" spc="0" normalizeH="0" baseline="0" noProof="0" dirty="0">
              <a:ln>
                <a:noFill/>
              </a:ln>
              <a:solidFill>
                <a:srgbClr val="023160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16" name="Titolo 1">
            <a:extLst>
              <a:ext uri="{FF2B5EF4-FFF2-40B4-BE49-F238E27FC236}">
                <a16:creationId xmlns="" xmlns:a16="http://schemas.microsoft.com/office/drawing/2014/main" id="{3D42B15C-105A-40FB-AE2C-A52CCFD823F1}"/>
              </a:ext>
            </a:extLst>
          </p:cNvPr>
          <p:cNvSpPr txBox="1">
            <a:spLocks/>
          </p:cNvSpPr>
          <p:nvPr/>
        </p:nvSpPr>
        <p:spPr>
          <a:xfrm>
            <a:off x="3117851" y="2397251"/>
            <a:ext cx="8596668" cy="1729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marR="0" lvl="0" indent="-45720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600" b="1" i="0" u="none" strike="noStrike" kern="1200" cap="none" spc="0" normalizeH="0" baseline="0" noProof="0" dirty="0">
              <a:ln>
                <a:noFill/>
              </a:ln>
              <a:solidFill>
                <a:srgbClr val="023160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pic>
        <p:nvPicPr>
          <p:cNvPr id="18" name="Immagine 17" descr="\\SRVFS1\Utenti\bosio.COMUNE\Desktop\FATTURE REG DA INVIARE\IMG-20180214-WA0025.jpg">
            <a:extLst>
              <a:ext uri="{FF2B5EF4-FFF2-40B4-BE49-F238E27FC236}">
                <a16:creationId xmlns="" xmlns:a16="http://schemas.microsoft.com/office/drawing/2014/main" id="{119209EC-3319-4CAC-B0C4-DB804B62199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753" y="2001785"/>
            <a:ext cx="3121755" cy="2430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rc_mi" descr="Risultati immagini per lavori rotonda sant'ampelio bordighera">
            <a:hlinkClick r:id="rId5"/>
            <a:extLst>
              <a:ext uri="{FF2B5EF4-FFF2-40B4-BE49-F238E27FC236}">
                <a16:creationId xmlns="" xmlns:a16="http://schemas.microsoft.com/office/drawing/2014/main" id="{3F4B473B-3DFF-4C0E-AEE5-0BA38203EA3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11" y="2397251"/>
            <a:ext cx="3124200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rc_mi" descr="Risultati immagini per stabilimento balneare sant'ampelio bordighera">
            <a:hlinkClick r:id="rId7"/>
            <a:extLst>
              <a:ext uri="{FF2B5EF4-FFF2-40B4-BE49-F238E27FC236}">
                <a16:creationId xmlns="" xmlns:a16="http://schemas.microsoft.com/office/drawing/2014/main" id="{205D3E08-3AF8-4F24-9465-396A077F6763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92" y="3321176"/>
            <a:ext cx="4877681" cy="2605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3964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87" b="10162"/>
          <a:stretch/>
        </p:blipFill>
        <p:spPr>
          <a:xfrm>
            <a:off x="0" y="5694654"/>
            <a:ext cx="12192000" cy="1208315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7282007" y="6283822"/>
            <a:ext cx="4677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Elezioni amministrative </a:t>
            </a:r>
            <a:r>
              <a:rPr lang="it-IT" b="1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BORDIGHERA 2018</a:t>
            </a:r>
            <a:endParaRPr lang="it-IT" b="1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4" name="Titolo 1">
            <a:extLst>
              <a:ext uri="{FF2B5EF4-FFF2-40B4-BE49-F238E27FC236}">
                <a16:creationId xmlns="" xmlns:a16="http://schemas.microsoft.com/office/drawing/2014/main" id="{31C283C4-366D-4314-837D-194214CFBCAE}"/>
              </a:ext>
            </a:extLst>
          </p:cNvPr>
          <p:cNvSpPr txBox="1">
            <a:spLocks/>
          </p:cNvSpPr>
          <p:nvPr/>
        </p:nvSpPr>
        <p:spPr>
          <a:xfrm>
            <a:off x="610422" y="811483"/>
            <a:ext cx="11430126" cy="9773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 smtClean="0">
                <a:solidFill>
                  <a:srgbClr val="323991"/>
                </a:solidFill>
                <a:latin typeface="Lato" charset="0"/>
                <a:ea typeface="Lato" charset="0"/>
                <a:cs typeface="Lato" charset="0"/>
              </a:rPr>
              <a:t>ASSISTENZA SOCIALE</a:t>
            </a:r>
          </a:p>
          <a:p>
            <a:endParaRPr lang="it-IT" sz="4000" b="1" dirty="0">
              <a:solidFill>
                <a:srgbClr val="323991"/>
              </a:solidFill>
              <a:latin typeface="Lato" charset="0"/>
              <a:ea typeface="Lato" charset="0"/>
              <a:cs typeface="Lato" charset="0"/>
            </a:endParaRPr>
          </a:p>
          <a:p>
            <a:endParaRPr lang="it-IT" sz="4000" b="1" dirty="0">
              <a:solidFill>
                <a:srgbClr val="323991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912" y="92837"/>
            <a:ext cx="1806313" cy="1806313"/>
          </a:xfrm>
          <a:prstGeom prst="rect">
            <a:avLst/>
          </a:prstGeom>
        </p:spPr>
      </p:pic>
      <p:sp>
        <p:nvSpPr>
          <p:cNvPr id="21" name="Titolo 1">
            <a:extLst>
              <a:ext uri="{FF2B5EF4-FFF2-40B4-BE49-F238E27FC236}">
                <a16:creationId xmlns="" xmlns:a16="http://schemas.microsoft.com/office/drawing/2014/main" id="{3D42B15C-105A-40FB-AE2C-A52CCFD823F1}"/>
              </a:ext>
            </a:extLst>
          </p:cNvPr>
          <p:cNvSpPr txBox="1">
            <a:spLocks/>
          </p:cNvSpPr>
          <p:nvPr/>
        </p:nvSpPr>
        <p:spPr>
          <a:xfrm>
            <a:off x="914297" y="2417571"/>
            <a:ext cx="8596668" cy="1729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marR="0" lvl="0" indent="-45720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600" b="1" i="0" u="none" strike="noStrike" kern="1200" cap="none" spc="0" normalizeH="0" baseline="0" noProof="0" dirty="0">
              <a:ln>
                <a:noFill/>
              </a:ln>
              <a:solidFill>
                <a:srgbClr val="023160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16" name="Titolo 1">
            <a:extLst>
              <a:ext uri="{FF2B5EF4-FFF2-40B4-BE49-F238E27FC236}">
                <a16:creationId xmlns="" xmlns:a16="http://schemas.microsoft.com/office/drawing/2014/main" id="{3D42B15C-105A-40FB-AE2C-A52CCFD823F1}"/>
              </a:ext>
            </a:extLst>
          </p:cNvPr>
          <p:cNvSpPr txBox="1">
            <a:spLocks/>
          </p:cNvSpPr>
          <p:nvPr/>
        </p:nvSpPr>
        <p:spPr>
          <a:xfrm>
            <a:off x="3117851" y="2397251"/>
            <a:ext cx="8596668" cy="1729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marR="0" lvl="0" indent="-45720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600" b="1" i="0" u="none" strike="noStrike" kern="1200" cap="none" spc="0" normalizeH="0" baseline="0" noProof="0" dirty="0">
              <a:ln>
                <a:noFill/>
              </a:ln>
              <a:solidFill>
                <a:srgbClr val="023160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1960" y="1717294"/>
            <a:ext cx="1187003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GB" sz="2800" dirty="0" smtClean="0">
                <a:solidFill>
                  <a:srgbClr val="000090"/>
                </a:solidFill>
              </a:rPr>
              <a:t>       </a:t>
            </a:r>
            <a:r>
              <a:rPr lang="en-GB" sz="3200" b="1" dirty="0" smtClean="0">
                <a:solidFill>
                  <a:srgbClr val="E47F40"/>
                </a:solidFill>
              </a:rPr>
              <a:t>ANZIANI 						€ 414.632,00</a:t>
            </a:r>
          </a:p>
          <a:p>
            <a:pPr>
              <a:lnSpc>
                <a:spcPct val="70000"/>
              </a:lnSpc>
            </a:pPr>
            <a:endParaRPr lang="en-GB" sz="3200" b="1" dirty="0" smtClean="0">
              <a:solidFill>
                <a:srgbClr val="E47F40"/>
              </a:solidFill>
            </a:endParaRPr>
          </a:p>
          <a:p>
            <a:pPr>
              <a:lnSpc>
                <a:spcPct val="70000"/>
              </a:lnSpc>
            </a:pPr>
            <a:r>
              <a:rPr lang="en-GB" sz="3200" b="1" dirty="0">
                <a:solidFill>
                  <a:srgbClr val="000090"/>
                </a:solidFill>
              </a:rPr>
              <a:t> </a:t>
            </a:r>
            <a:r>
              <a:rPr lang="en-GB" sz="3200" b="1" dirty="0" smtClean="0">
                <a:solidFill>
                  <a:srgbClr val="000090"/>
                </a:solidFill>
              </a:rPr>
              <a:t>     </a:t>
            </a:r>
            <a:r>
              <a:rPr lang="en-GB" sz="3200" b="1" dirty="0" smtClean="0">
                <a:solidFill>
                  <a:srgbClr val="E47F40"/>
                </a:solidFill>
              </a:rPr>
              <a:t>DISABILI						€ 476.881,00</a:t>
            </a:r>
          </a:p>
          <a:p>
            <a:pPr>
              <a:lnSpc>
                <a:spcPct val="70000"/>
              </a:lnSpc>
            </a:pPr>
            <a:endParaRPr lang="en-GB" sz="3200" b="1" dirty="0" smtClean="0">
              <a:solidFill>
                <a:srgbClr val="E47F40"/>
              </a:solidFill>
            </a:endParaRPr>
          </a:p>
          <a:p>
            <a:pPr>
              <a:lnSpc>
                <a:spcPct val="70000"/>
              </a:lnSpc>
            </a:pPr>
            <a:r>
              <a:rPr lang="en-GB" sz="3200" b="1" dirty="0" smtClean="0">
                <a:solidFill>
                  <a:srgbClr val="323991"/>
                </a:solidFill>
              </a:rPr>
              <a:t>      </a:t>
            </a:r>
            <a:r>
              <a:rPr lang="en-GB" sz="3200" b="1" dirty="0" smtClean="0">
                <a:solidFill>
                  <a:srgbClr val="E47F40"/>
                </a:solidFill>
              </a:rPr>
              <a:t>DIPENDENZE					€ 119.640,00		</a:t>
            </a:r>
            <a:r>
              <a:rPr lang="en-GB" sz="4000" b="1" dirty="0" smtClean="0">
                <a:solidFill>
                  <a:srgbClr val="E47F40"/>
                </a:solidFill>
              </a:rPr>
              <a:t>TOT.  € 2.819.819,00 </a:t>
            </a:r>
            <a:endParaRPr lang="en-GB" sz="3200" b="1" dirty="0" smtClean="0">
              <a:solidFill>
                <a:srgbClr val="E47F40"/>
              </a:solidFill>
            </a:endParaRPr>
          </a:p>
          <a:p>
            <a:pPr>
              <a:lnSpc>
                <a:spcPct val="70000"/>
              </a:lnSpc>
            </a:pPr>
            <a:endParaRPr lang="en-GB" sz="4000" b="1" dirty="0">
              <a:solidFill>
                <a:srgbClr val="E47F40"/>
              </a:solidFill>
            </a:endParaRPr>
          </a:p>
          <a:p>
            <a:pPr>
              <a:lnSpc>
                <a:spcPct val="70000"/>
              </a:lnSpc>
            </a:pPr>
            <a:r>
              <a:rPr lang="en-GB" sz="4000" b="1" dirty="0" smtClean="0">
                <a:solidFill>
                  <a:srgbClr val="E47F40"/>
                </a:solidFill>
              </a:rPr>
              <a:t>	</a:t>
            </a:r>
            <a:r>
              <a:rPr lang="en-GB" sz="3200" b="1" dirty="0" smtClean="0">
                <a:solidFill>
                  <a:srgbClr val="E47F40"/>
                </a:solidFill>
              </a:rPr>
              <a:t>DISAGIO ADULTI			€ 267.336,00</a:t>
            </a:r>
          </a:p>
          <a:p>
            <a:pPr>
              <a:lnSpc>
                <a:spcPct val="70000"/>
              </a:lnSpc>
            </a:pPr>
            <a:endParaRPr lang="en-GB" sz="3200" b="1" dirty="0" smtClean="0">
              <a:solidFill>
                <a:srgbClr val="E47F40"/>
              </a:solidFill>
            </a:endParaRPr>
          </a:p>
          <a:p>
            <a:pPr>
              <a:lnSpc>
                <a:spcPct val="70000"/>
              </a:lnSpc>
            </a:pPr>
            <a:r>
              <a:rPr lang="en-GB" sz="3200" b="1" dirty="0">
                <a:solidFill>
                  <a:srgbClr val="E47F40"/>
                </a:solidFill>
              </a:rPr>
              <a:t>	</a:t>
            </a:r>
            <a:r>
              <a:rPr lang="en-GB" sz="3200" b="1" dirty="0" smtClean="0">
                <a:solidFill>
                  <a:srgbClr val="E47F40"/>
                </a:solidFill>
              </a:rPr>
              <a:t>FAMIGLIE E MINORI	     € 1.476.694,00</a:t>
            </a:r>
            <a:endParaRPr lang="en-GB" sz="3200" dirty="0">
              <a:solidFill>
                <a:srgbClr val="E47F4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11393" y="1788849"/>
            <a:ext cx="500827" cy="25043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ight Arrow 18"/>
          <p:cNvSpPr/>
          <p:nvPr/>
        </p:nvSpPr>
        <p:spPr>
          <a:xfrm>
            <a:off x="402813" y="2531571"/>
            <a:ext cx="500827" cy="25043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ight Arrow 19"/>
          <p:cNvSpPr/>
          <p:nvPr/>
        </p:nvSpPr>
        <p:spPr>
          <a:xfrm>
            <a:off x="376346" y="3256402"/>
            <a:ext cx="500827" cy="25043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ight Arrow 23"/>
          <p:cNvSpPr/>
          <p:nvPr/>
        </p:nvSpPr>
        <p:spPr>
          <a:xfrm>
            <a:off x="322685" y="4061382"/>
            <a:ext cx="500827" cy="25043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24"/>
          <p:cNvSpPr/>
          <p:nvPr/>
        </p:nvSpPr>
        <p:spPr>
          <a:xfrm>
            <a:off x="314106" y="4786215"/>
            <a:ext cx="500827" cy="25043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248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87" b="10162"/>
          <a:stretch/>
        </p:blipFill>
        <p:spPr>
          <a:xfrm>
            <a:off x="0" y="5694654"/>
            <a:ext cx="12192000" cy="1208315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7282007" y="6283822"/>
            <a:ext cx="4677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Elezioni amministrative </a:t>
            </a:r>
            <a:r>
              <a:rPr lang="it-IT" b="1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BORDIGHERA 2018</a:t>
            </a:r>
            <a:endParaRPr lang="it-IT" b="1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4" name="Titolo 1">
            <a:extLst>
              <a:ext uri="{FF2B5EF4-FFF2-40B4-BE49-F238E27FC236}">
                <a16:creationId xmlns="" xmlns:a16="http://schemas.microsoft.com/office/drawing/2014/main" id="{31C283C4-366D-4314-837D-194214CFBCAE}"/>
              </a:ext>
            </a:extLst>
          </p:cNvPr>
          <p:cNvSpPr txBox="1">
            <a:spLocks/>
          </p:cNvSpPr>
          <p:nvPr/>
        </p:nvSpPr>
        <p:spPr>
          <a:xfrm>
            <a:off x="556762" y="507379"/>
            <a:ext cx="11430126" cy="9773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 smtClean="0">
                <a:solidFill>
                  <a:srgbClr val="323991"/>
                </a:solidFill>
                <a:latin typeface="Lato" charset="0"/>
                <a:ea typeface="Lato" charset="0"/>
                <a:cs typeface="Lato" charset="0"/>
              </a:rPr>
              <a:t>GESTIONE DEI RIFIUTI</a:t>
            </a:r>
            <a:endParaRPr lang="it-IT" sz="4000" b="1" dirty="0">
              <a:solidFill>
                <a:srgbClr val="323991"/>
              </a:solidFill>
              <a:latin typeface="Lato" charset="0"/>
              <a:ea typeface="Lato" charset="0"/>
              <a:cs typeface="Lato" charset="0"/>
            </a:endParaRPr>
          </a:p>
          <a:p>
            <a:endParaRPr lang="it-IT" sz="4000" b="1" dirty="0">
              <a:solidFill>
                <a:srgbClr val="323991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912" y="92837"/>
            <a:ext cx="1806313" cy="1806313"/>
          </a:xfrm>
          <a:prstGeom prst="rect">
            <a:avLst/>
          </a:prstGeom>
        </p:spPr>
      </p:pic>
      <p:sp>
        <p:nvSpPr>
          <p:cNvPr id="21" name="Titolo 1">
            <a:extLst>
              <a:ext uri="{FF2B5EF4-FFF2-40B4-BE49-F238E27FC236}">
                <a16:creationId xmlns="" xmlns:a16="http://schemas.microsoft.com/office/drawing/2014/main" id="{3D42B15C-105A-40FB-AE2C-A52CCFD823F1}"/>
              </a:ext>
            </a:extLst>
          </p:cNvPr>
          <p:cNvSpPr txBox="1">
            <a:spLocks/>
          </p:cNvSpPr>
          <p:nvPr/>
        </p:nvSpPr>
        <p:spPr>
          <a:xfrm>
            <a:off x="914297" y="2417571"/>
            <a:ext cx="8596668" cy="1729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marR="0" lvl="0" indent="-45720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600" b="1" i="0" u="none" strike="noStrike" kern="1200" cap="none" spc="0" normalizeH="0" baseline="0" noProof="0" dirty="0">
              <a:ln>
                <a:noFill/>
              </a:ln>
              <a:solidFill>
                <a:srgbClr val="023160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16" name="Titolo 1">
            <a:extLst>
              <a:ext uri="{FF2B5EF4-FFF2-40B4-BE49-F238E27FC236}">
                <a16:creationId xmlns="" xmlns:a16="http://schemas.microsoft.com/office/drawing/2014/main" id="{3D42B15C-105A-40FB-AE2C-A52CCFD823F1}"/>
              </a:ext>
            </a:extLst>
          </p:cNvPr>
          <p:cNvSpPr txBox="1">
            <a:spLocks/>
          </p:cNvSpPr>
          <p:nvPr/>
        </p:nvSpPr>
        <p:spPr>
          <a:xfrm>
            <a:off x="3117851" y="2397251"/>
            <a:ext cx="8596668" cy="1729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marR="0" lvl="0" indent="-45720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600" b="1" i="0" u="none" strike="noStrike" kern="1200" cap="none" spc="0" normalizeH="0" baseline="0" noProof="0" dirty="0">
              <a:ln>
                <a:noFill/>
              </a:ln>
              <a:solidFill>
                <a:srgbClr val="023160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146" y="1359525"/>
            <a:ext cx="8641458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E47F40"/>
                </a:solidFill>
              </a:rPr>
              <a:t>Andamento della raccolta differenziata:</a:t>
            </a:r>
            <a:endParaRPr lang="en-US" sz="2400" dirty="0">
              <a:solidFill>
                <a:srgbClr val="E47F40"/>
              </a:solidFill>
            </a:endParaRPr>
          </a:p>
          <a:p>
            <a:r>
              <a:rPr lang="it-IT" sz="2400" dirty="0">
                <a:solidFill>
                  <a:srgbClr val="E47F40"/>
                </a:solidFill>
              </a:rPr>
              <a:t> </a:t>
            </a:r>
            <a:endParaRPr lang="en-US" sz="2400" dirty="0">
              <a:solidFill>
                <a:srgbClr val="E47F40"/>
              </a:solidFill>
            </a:endParaRPr>
          </a:p>
          <a:p>
            <a:r>
              <a:rPr lang="it-IT" sz="2400" dirty="0">
                <a:solidFill>
                  <a:srgbClr val="E47F40"/>
                </a:solidFill>
              </a:rPr>
              <a:t>Obiettivo di legge: </a:t>
            </a:r>
            <a:r>
              <a:rPr lang="it-IT" sz="2400" b="1" dirty="0">
                <a:solidFill>
                  <a:srgbClr val="E47F40"/>
                </a:solidFill>
              </a:rPr>
              <a:t>65</a:t>
            </a:r>
            <a:r>
              <a:rPr lang="it-IT" sz="2400" b="1" dirty="0" smtClean="0">
                <a:solidFill>
                  <a:srgbClr val="E47F40"/>
                </a:solidFill>
              </a:rPr>
              <a:t>%</a:t>
            </a:r>
            <a:endParaRPr lang="en-US" sz="2400" b="1" dirty="0">
              <a:solidFill>
                <a:srgbClr val="E47F40"/>
              </a:solidFill>
            </a:endParaRPr>
          </a:p>
          <a:p>
            <a:r>
              <a:rPr lang="it-IT" sz="2400" b="1" dirty="0">
                <a:solidFill>
                  <a:srgbClr val="E47F40"/>
                </a:solidFill>
              </a:rPr>
              <a:t> </a:t>
            </a:r>
            <a:endParaRPr lang="en-US" sz="2400" b="1" dirty="0">
              <a:solidFill>
                <a:srgbClr val="E47F40"/>
              </a:solidFill>
            </a:endParaRPr>
          </a:p>
          <a:p>
            <a:r>
              <a:rPr lang="it-IT" sz="2400" dirty="0" smtClean="0">
                <a:solidFill>
                  <a:srgbClr val="E47F40"/>
                </a:solidFill>
              </a:rPr>
              <a:t>– </a:t>
            </a:r>
            <a:r>
              <a:rPr lang="it-IT" sz="2400" dirty="0">
                <a:solidFill>
                  <a:srgbClr val="E47F40"/>
                </a:solidFill>
              </a:rPr>
              <a:t>anno 2015</a:t>
            </a:r>
            <a:r>
              <a:rPr lang="it-IT" sz="2400" b="1" dirty="0">
                <a:solidFill>
                  <a:srgbClr val="E47F40"/>
                </a:solidFill>
              </a:rPr>
              <a:t>: 37,19%</a:t>
            </a:r>
            <a:endParaRPr lang="en-US" sz="2400" b="1" dirty="0">
              <a:solidFill>
                <a:srgbClr val="E47F40"/>
              </a:solidFill>
            </a:endParaRPr>
          </a:p>
          <a:p>
            <a:r>
              <a:rPr lang="it-IT" sz="2400" dirty="0">
                <a:solidFill>
                  <a:srgbClr val="E47F40"/>
                </a:solidFill>
              </a:rPr>
              <a:t> </a:t>
            </a:r>
            <a:endParaRPr lang="en-US" sz="2400" dirty="0">
              <a:solidFill>
                <a:srgbClr val="E47F40"/>
              </a:solidFill>
            </a:endParaRPr>
          </a:p>
          <a:p>
            <a:r>
              <a:rPr lang="it-IT" sz="2400" dirty="0" smtClean="0">
                <a:solidFill>
                  <a:srgbClr val="E47F40"/>
                </a:solidFill>
              </a:rPr>
              <a:t>– </a:t>
            </a:r>
            <a:r>
              <a:rPr lang="it-IT" sz="2400" dirty="0">
                <a:solidFill>
                  <a:srgbClr val="E47F40"/>
                </a:solidFill>
              </a:rPr>
              <a:t>anno 2016: </a:t>
            </a:r>
            <a:r>
              <a:rPr lang="it-IT" sz="2400" b="1" dirty="0">
                <a:solidFill>
                  <a:srgbClr val="E47F40"/>
                </a:solidFill>
              </a:rPr>
              <a:t>71,68%</a:t>
            </a:r>
            <a:endParaRPr lang="en-US" sz="2400" b="1" dirty="0">
              <a:solidFill>
                <a:srgbClr val="E47F40"/>
              </a:solidFill>
            </a:endParaRPr>
          </a:p>
          <a:p>
            <a:r>
              <a:rPr lang="it-IT" sz="2400" dirty="0">
                <a:solidFill>
                  <a:srgbClr val="E47F40"/>
                </a:solidFill>
              </a:rPr>
              <a:t> </a:t>
            </a:r>
            <a:endParaRPr lang="en-US" sz="2400" dirty="0">
              <a:solidFill>
                <a:srgbClr val="E47F40"/>
              </a:solidFill>
            </a:endParaRPr>
          </a:p>
          <a:p>
            <a:r>
              <a:rPr lang="it-IT" sz="2400" dirty="0" smtClean="0">
                <a:solidFill>
                  <a:srgbClr val="E47F40"/>
                </a:solidFill>
              </a:rPr>
              <a:t>– </a:t>
            </a:r>
            <a:r>
              <a:rPr lang="it-IT" sz="2400" dirty="0">
                <a:solidFill>
                  <a:srgbClr val="E47F40"/>
                </a:solidFill>
              </a:rPr>
              <a:t>anno 2017: </a:t>
            </a:r>
            <a:r>
              <a:rPr lang="it-IT" sz="2400" b="1" dirty="0">
                <a:solidFill>
                  <a:srgbClr val="E47F40"/>
                </a:solidFill>
              </a:rPr>
              <a:t>76,90%</a:t>
            </a:r>
            <a:endParaRPr lang="en-US" sz="2400" b="1" dirty="0">
              <a:solidFill>
                <a:srgbClr val="E47F40"/>
              </a:solidFill>
            </a:endParaRPr>
          </a:p>
          <a:p>
            <a:r>
              <a:rPr lang="it-IT" sz="2400" dirty="0">
                <a:solidFill>
                  <a:srgbClr val="E47F40"/>
                </a:solidFill>
              </a:rPr>
              <a:t> </a:t>
            </a:r>
            <a:endParaRPr lang="en-US" sz="2400" dirty="0">
              <a:solidFill>
                <a:srgbClr val="E47F40"/>
              </a:solidFill>
            </a:endParaRPr>
          </a:p>
          <a:p>
            <a:r>
              <a:rPr lang="it-IT" sz="2400" u="sng" dirty="0" smtClean="0">
                <a:solidFill>
                  <a:srgbClr val="E47F40"/>
                </a:solidFill>
              </a:rPr>
              <a:t>Comune </a:t>
            </a:r>
            <a:r>
              <a:rPr lang="it-IT" sz="2400" u="sng" dirty="0">
                <a:solidFill>
                  <a:srgbClr val="E47F40"/>
                </a:solidFill>
              </a:rPr>
              <a:t>di Bordighera risulta tra i più </a:t>
            </a:r>
            <a:r>
              <a:rPr lang="it-IT" sz="2400" b="1" u="sng" dirty="0">
                <a:solidFill>
                  <a:srgbClr val="E47F40"/>
                </a:solidFill>
              </a:rPr>
              <a:t>virtuosi</a:t>
            </a:r>
            <a:r>
              <a:rPr lang="it-IT" sz="2400" u="sng" dirty="0">
                <a:solidFill>
                  <a:srgbClr val="E47F40"/>
                </a:solidFill>
              </a:rPr>
              <a:t> della Regione Liguria.</a:t>
            </a:r>
            <a:endParaRPr lang="en-US" sz="2400" u="sng" dirty="0">
              <a:solidFill>
                <a:srgbClr val="E47F40"/>
              </a:solidFill>
            </a:endParaRPr>
          </a:p>
          <a:p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1251575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87" b="10162"/>
          <a:stretch/>
        </p:blipFill>
        <p:spPr>
          <a:xfrm>
            <a:off x="0" y="5694654"/>
            <a:ext cx="12192000" cy="1208315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7282007" y="6283822"/>
            <a:ext cx="4677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Elezioni amministrative </a:t>
            </a:r>
            <a:r>
              <a:rPr lang="it-IT" b="1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BORDIGHERA 2018</a:t>
            </a:r>
            <a:endParaRPr lang="it-IT" b="1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4" name="Titolo 1">
            <a:extLst>
              <a:ext uri="{FF2B5EF4-FFF2-40B4-BE49-F238E27FC236}">
                <a16:creationId xmlns="" xmlns:a16="http://schemas.microsoft.com/office/drawing/2014/main" id="{31C283C4-366D-4314-837D-194214CFBCAE}"/>
              </a:ext>
            </a:extLst>
          </p:cNvPr>
          <p:cNvSpPr txBox="1">
            <a:spLocks/>
          </p:cNvSpPr>
          <p:nvPr/>
        </p:nvSpPr>
        <p:spPr>
          <a:xfrm>
            <a:off x="556762" y="507379"/>
            <a:ext cx="11430126" cy="9773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 smtClean="0">
                <a:solidFill>
                  <a:srgbClr val="323991"/>
                </a:solidFill>
                <a:latin typeface="Lato" charset="0"/>
                <a:ea typeface="Lato" charset="0"/>
                <a:cs typeface="Lato" charset="0"/>
              </a:rPr>
              <a:t>COSA FAREMO…</a:t>
            </a:r>
            <a:endParaRPr lang="it-IT" sz="4000" b="1" dirty="0">
              <a:solidFill>
                <a:srgbClr val="323991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912" y="92837"/>
            <a:ext cx="1806313" cy="1806313"/>
          </a:xfrm>
          <a:prstGeom prst="rect">
            <a:avLst/>
          </a:prstGeom>
        </p:spPr>
      </p:pic>
      <p:sp>
        <p:nvSpPr>
          <p:cNvPr id="21" name="Titolo 1">
            <a:extLst>
              <a:ext uri="{FF2B5EF4-FFF2-40B4-BE49-F238E27FC236}">
                <a16:creationId xmlns="" xmlns:a16="http://schemas.microsoft.com/office/drawing/2014/main" id="{3D42B15C-105A-40FB-AE2C-A52CCFD823F1}"/>
              </a:ext>
            </a:extLst>
          </p:cNvPr>
          <p:cNvSpPr txBox="1">
            <a:spLocks/>
          </p:cNvSpPr>
          <p:nvPr/>
        </p:nvSpPr>
        <p:spPr>
          <a:xfrm>
            <a:off x="914297" y="2417571"/>
            <a:ext cx="8596668" cy="1729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marR="0" lvl="0" indent="-45720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600" b="1" i="0" u="none" strike="noStrike" kern="1200" cap="none" spc="0" normalizeH="0" baseline="0" noProof="0" dirty="0">
              <a:ln>
                <a:noFill/>
              </a:ln>
              <a:solidFill>
                <a:srgbClr val="023160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16" name="Titolo 1">
            <a:extLst>
              <a:ext uri="{FF2B5EF4-FFF2-40B4-BE49-F238E27FC236}">
                <a16:creationId xmlns="" xmlns:a16="http://schemas.microsoft.com/office/drawing/2014/main" id="{3D42B15C-105A-40FB-AE2C-A52CCFD823F1}"/>
              </a:ext>
            </a:extLst>
          </p:cNvPr>
          <p:cNvSpPr txBox="1">
            <a:spLocks/>
          </p:cNvSpPr>
          <p:nvPr/>
        </p:nvSpPr>
        <p:spPr>
          <a:xfrm>
            <a:off x="3117851" y="2397251"/>
            <a:ext cx="8596668" cy="1729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marR="0" lvl="0" indent="-45720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600" b="1" i="0" u="none" strike="noStrike" kern="1200" cap="none" spc="0" normalizeH="0" baseline="0" noProof="0" dirty="0">
              <a:ln>
                <a:noFill/>
              </a:ln>
              <a:solidFill>
                <a:srgbClr val="023160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145" y="1359526"/>
            <a:ext cx="942627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E47F40"/>
                </a:solidFill>
              </a:rPr>
              <a:t>UNA CITT</a:t>
            </a:r>
            <a:r>
              <a:rPr lang="it-IT" sz="2400" b="1" dirty="0" smtClean="0">
                <a:solidFill>
                  <a:srgbClr val="E47F40"/>
                </a:solidFill>
              </a:rPr>
              <a:t>À DA VIVERE, DA VISITARE E PER FARE IMPRESA</a:t>
            </a:r>
            <a:endParaRPr lang="it-IT" sz="2400" b="1" dirty="0" smtClean="0">
              <a:solidFill>
                <a:srgbClr val="E47F40"/>
              </a:solidFill>
            </a:endParaRPr>
          </a:p>
          <a:p>
            <a:endParaRPr lang="it-IT" sz="2400" b="1" dirty="0">
              <a:solidFill>
                <a:srgbClr val="E47F40"/>
              </a:solidFill>
            </a:endParaRPr>
          </a:p>
          <a:p>
            <a:r>
              <a:rPr lang="it-IT" sz="2400" b="1" dirty="0" smtClean="0">
                <a:solidFill>
                  <a:srgbClr val="E47F40"/>
                </a:solidFill>
              </a:rPr>
              <a:t>	Studio fattibilit</a:t>
            </a:r>
            <a:r>
              <a:rPr lang="it-IT" sz="2400" b="1" dirty="0" smtClean="0">
                <a:solidFill>
                  <a:srgbClr val="E47F40"/>
                </a:solidFill>
              </a:rPr>
              <a:t>à della pista ciclo-pedonale </a:t>
            </a:r>
            <a:r>
              <a:rPr lang="it-IT" sz="2400" b="1" dirty="0">
                <a:solidFill>
                  <a:srgbClr val="E47F40"/>
                </a:solidFill>
              </a:rPr>
              <a:t>B</a:t>
            </a:r>
            <a:r>
              <a:rPr lang="it-IT" sz="2400" b="1" dirty="0" smtClean="0">
                <a:solidFill>
                  <a:srgbClr val="E47F40"/>
                </a:solidFill>
              </a:rPr>
              <a:t>ordighera- Ospedaletti</a:t>
            </a:r>
          </a:p>
          <a:p>
            <a:endParaRPr lang="it-IT" sz="2400" b="1" dirty="0">
              <a:solidFill>
                <a:srgbClr val="E47F40"/>
              </a:solidFill>
            </a:endParaRPr>
          </a:p>
          <a:p>
            <a:r>
              <a:rPr lang="it-IT" sz="2400" b="1" dirty="0" smtClean="0">
                <a:solidFill>
                  <a:srgbClr val="E47F40"/>
                </a:solidFill>
              </a:rPr>
              <a:t>	100% scuole in sicurezza entro il 2023</a:t>
            </a:r>
          </a:p>
          <a:p>
            <a:endParaRPr lang="it-IT" sz="2400" b="1" dirty="0">
              <a:solidFill>
                <a:srgbClr val="E47F40"/>
              </a:solidFill>
            </a:endParaRPr>
          </a:p>
          <a:p>
            <a:r>
              <a:rPr lang="it-IT" sz="2400" b="1" dirty="0" smtClean="0">
                <a:solidFill>
                  <a:srgbClr val="E47F40"/>
                </a:solidFill>
              </a:rPr>
              <a:t>	Sviluppo ospedale e riapertura del pronto soccorso</a:t>
            </a:r>
            <a:endParaRPr lang="it-IT" sz="2400" b="1" dirty="0">
              <a:solidFill>
                <a:srgbClr val="E47F40"/>
              </a:solidFill>
            </a:endParaRPr>
          </a:p>
          <a:p>
            <a:endParaRPr lang="it-IT" sz="2400" dirty="0" smtClean="0">
              <a:solidFill>
                <a:srgbClr val="E47F40"/>
              </a:solidFill>
            </a:endParaRPr>
          </a:p>
          <a:p>
            <a:r>
              <a:rPr lang="it-IT" sz="2400" b="1" dirty="0" smtClean="0">
                <a:solidFill>
                  <a:srgbClr val="E47F40"/>
                </a:solidFill>
              </a:rPr>
              <a:t>	Bordighera Sport City </a:t>
            </a:r>
            <a:r>
              <a:rPr lang="it-IT" sz="2400" dirty="0">
                <a:solidFill>
                  <a:srgbClr val="E47F40"/>
                </a:solidFill>
              </a:rPr>
              <a:t> </a:t>
            </a:r>
            <a:endParaRPr lang="it-IT" sz="2400" dirty="0" smtClean="0">
              <a:solidFill>
                <a:srgbClr val="E47F40"/>
              </a:solidFill>
            </a:endParaRPr>
          </a:p>
          <a:p>
            <a:r>
              <a:rPr lang="it-IT" sz="2400" dirty="0" smtClean="0">
                <a:solidFill>
                  <a:srgbClr val="E47F40"/>
                </a:solidFill>
              </a:rPr>
              <a:t>											</a:t>
            </a:r>
            <a:endParaRPr lang="it-IT" sz="2400" dirty="0">
              <a:solidFill>
                <a:srgbClr val="E47F40"/>
              </a:solidFill>
            </a:endParaRPr>
          </a:p>
          <a:p>
            <a:r>
              <a:rPr lang="it-IT" sz="2400" b="1" dirty="0" smtClean="0">
                <a:solidFill>
                  <a:srgbClr val="E47F40"/>
                </a:solidFill>
              </a:rPr>
              <a:t>       Bordighera Tennis City		</a:t>
            </a:r>
            <a:r>
              <a:rPr lang="it-IT" sz="3600" b="1" dirty="0" smtClean="0">
                <a:solidFill>
                  <a:srgbClr val="323991"/>
                </a:solidFill>
                <a:latin typeface="Lato" charset="0"/>
                <a:ea typeface="Lato" charset="0"/>
                <a:cs typeface="Lato" charset="0"/>
              </a:rPr>
              <a:t>E TANTO ANCORA…</a:t>
            </a:r>
            <a:endParaRPr lang="it-IT" sz="3600" b="1" dirty="0">
              <a:solidFill>
                <a:srgbClr val="323991"/>
              </a:solidFill>
              <a:latin typeface="Lato" charset="0"/>
              <a:ea typeface="Lato" charset="0"/>
              <a:cs typeface="Lato" charset="0"/>
            </a:endParaRPr>
          </a:p>
          <a:p>
            <a:endParaRPr lang="en-US" sz="2400" b="1" dirty="0">
              <a:solidFill>
                <a:srgbClr val="E47F40"/>
              </a:solidFill>
            </a:endParaRPr>
          </a:p>
          <a:p>
            <a:endParaRPr lang="it-IT" sz="2400" dirty="0" smtClean="0">
              <a:solidFill>
                <a:srgbClr val="E47F40"/>
              </a:solidFill>
            </a:endParaRPr>
          </a:p>
          <a:p>
            <a:endParaRPr lang="en-US" sz="2400" dirty="0">
              <a:solidFill>
                <a:srgbClr val="E47F4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00826" y="4454234"/>
            <a:ext cx="500827" cy="25043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Arrow 16"/>
          <p:cNvSpPr/>
          <p:nvPr/>
        </p:nvSpPr>
        <p:spPr>
          <a:xfrm>
            <a:off x="465780" y="5331465"/>
            <a:ext cx="500827" cy="25043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Arrow 17"/>
          <p:cNvSpPr/>
          <p:nvPr/>
        </p:nvSpPr>
        <p:spPr>
          <a:xfrm>
            <a:off x="492973" y="2228161"/>
            <a:ext cx="500827" cy="25043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ight Arrow 18"/>
          <p:cNvSpPr/>
          <p:nvPr/>
        </p:nvSpPr>
        <p:spPr>
          <a:xfrm>
            <a:off x="502280" y="3704308"/>
            <a:ext cx="500827" cy="25043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ight Arrow 21"/>
          <p:cNvSpPr/>
          <p:nvPr/>
        </p:nvSpPr>
        <p:spPr>
          <a:xfrm>
            <a:off x="520893" y="2953688"/>
            <a:ext cx="500827" cy="25043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715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O2V8IIQ61032-kKsB-U1100250564491TAB-1024x576@LaStampa">
            <a:extLst>
              <a:ext uri="{FF2B5EF4-FFF2-40B4-BE49-F238E27FC236}">
                <a16:creationId xmlns="" xmlns:a16="http://schemas.microsoft.com/office/drawing/2014/main" id="{8106171C-B77D-48DB-9949-6407D106B74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82" y="2210833"/>
            <a:ext cx="607695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741" y="29979"/>
            <a:ext cx="4848301" cy="68580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87" b="10162"/>
          <a:stretch/>
        </p:blipFill>
        <p:spPr>
          <a:xfrm>
            <a:off x="0" y="5694654"/>
            <a:ext cx="12192000" cy="1208315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7282007" y="6283822"/>
            <a:ext cx="4677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Elezioni amministrative </a:t>
            </a:r>
            <a:r>
              <a:rPr lang="it-IT" b="1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BORDIGHERA 2018</a:t>
            </a:r>
            <a:endParaRPr lang="it-IT" b="1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1C283C4-366D-4314-837D-194214CFB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082" y="400046"/>
            <a:ext cx="8784718" cy="1320800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323991"/>
                </a:solidFill>
                <a:latin typeface="Lato" charset="0"/>
                <a:ea typeface="Lato" charset="0"/>
                <a:cs typeface="Lato" charset="0"/>
              </a:rPr>
              <a:t>I RISULTATI DI CINQUE </a:t>
            </a:r>
            <a:r>
              <a:rPr lang="it-IT" sz="4000" b="1" dirty="0" smtClean="0">
                <a:solidFill>
                  <a:srgbClr val="323991"/>
                </a:solidFill>
                <a:latin typeface="Lato" charset="0"/>
                <a:ea typeface="Lato" charset="0"/>
                <a:cs typeface="Lato" charset="0"/>
              </a:rPr>
              <a:t>ANNI</a:t>
            </a:r>
            <a:br>
              <a:rPr lang="it-IT" sz="4000" b="1" dirty="0" smtClean="0">
                <a:solidFill>
                  <a:srgbClr val="323991"/>
                </a:solidFill>
                <a:latin typeface="Lato" charset="0"/>
                <a:ea typeface="Lato" charset="0"/>
                <a:cs typeface="Lato" charset="0"/>
              </a:rPr>
            </a:br>
            <a:r>
              <a:rPr lang="it-IT" sz="4000" b="1" dirty="0" smtClean="0">
                <a:solidFill>
                  <a:srgbClr val="323991"/>
                </a:solidFill>
                <a:latin typeface="Lato" charset="0"/>
                <a:ea typeface="Lato" charset="0"/>
                <a:cs typeface="Lato" charset="0"/>
              </a:rPr>
              <a:t>DI </a:t>
            </a:r>
            <a:r>
              <a:rPr lang="it-IT" sz="4000" b="1" dirty="0">
                <a:solidFill>
                  <a:srgbClr val="323991"/>
                </a:solidFill>
                <a:latin typeface="Lato" charset="0"/>
                <a:ea typeface="Lato" charset="0"/>
                <a:cs typeface="Lato" charset="0"/>
              </a:rPr>
              <a:t>AMMINISTRAZIONE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895" y="74949"/>
            <a:ext cx="1806313" cy="180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97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="" xmlns:a16="http://schemas.microsoft.com/office/drawing/2014/main" id="{3D42B15C-105A-40FB-AE2C-A52CCFD823F1}"/>
              </a:ext>
            </a:extLst>
          </p:cNvPr>
          <p:cNvSpPr txBox="1">
            <a:spLocks/>
          </p:cNvSpPr>
          <p:nvPr/>
        </p:nvSpPr>
        <p:spPr>
          <a:xfrm>
            <a:off x="5338755" y="1580331"/>
            <a:ext cx="4949140" cy="14182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it-IT" sz="2600" dirty="0">
                <a:solidFill>
                  <a:srgbClr val="E47F40"/>
                </a:solidFill>
                <a:latin typeface="Lato" charset="0"/>
                <a:ea typeface="Lato" charset="0"/>
                <a:cs typeface="Lato" charset="0"/>
              </a:rPr>
              <a:t>SISTEMAZIONE DEL ‘’BEODO</a:t>
            </a:r>
            <a:r>
              <a:rPr lang="it-IT" sz="2600" dirty="0" smtClean="0">
                <a:solidFill>
                  <a:srgbClr val="E47F40"/>
                </a:solidFill>
                <a:latin typeface="Lato" charset="0"/>
                <a:ea typeface="Lato" charset="0"/>
                <a:cs typeface="Lato" charset="0"/>
              </a:rPr>
              <a:t>’’</a:t>
            </a:r>
            <a:endParaRPr lang="it-IT" dirty="0" smtClean="0">
              <a:solidFill>
                <a:srgbClr val="E47F40"/>
              </a:solidFill>
              <a:latin typeface="Lato" charset="0"/>
              <a:ea typeface="Lato" charset="0"/>
              <a:cs typeface="Lato" charset="0"/>
            </a:endParaRPr>
          </a:p>
          <a:p>
            <a:pPr algn="r"/>
            <a:endParaRPr lang="it-IT" sz="1800" dirty="0" smtClean="0">
              <a:solidFill>
                <a:srgbClr val="E47F40"/>
              </a:solidFill>
              <a:latin typeface="Lato" charset="0"/>
              <a:ea typeface="Lato" charset="0"/>
              <a:cs typeface="Lato" charset="0"/>
            </a:endParaRPr>
          </a:p>
          <a:p>
            <a:pPr algn="r"/>
            <a:r>
              <a:rPr lang="it-IT" sz="1800" dirty="0" smtClean="0">
                <a:solidFill>
                  <a:srgbClr val="E47F40"/>
                </a:solidFill>
                <a:latin typeface="Lato" charset="0"/>
                <a:ea typeface="Lato" charset="0"/>
                <a:cs typeface="Lato" charset="0"/>
              </a:rPr>
              <a:t>924.871,90 </a:t>
            </a:r>
            <a:r>
              <a:rPr lang="it-IT" sz="1800" dirty="0">
                <a:solidFill>
                  <a:srgbClr val="E47F40"/>
                </a:solidFill>
                <a:latin typeface="Lato" charset="0"/>
                <a:ea typeface="Lato" charset="0"/>
                <a:cs typeface="Lato" charset="0"/>
              </a:rPr>
              <a:t>€ di cui 742.495,53   </a:t>
            </a:r>
          </a:p>
          <a:p>
            <a:pPr algn="r"/>
            <a:r>
              <a:rPr lang="it-IT" sz="1800" dirty="0">
                <a:solidFill>
                  <a:srgbClr val="E47F40"/>
                </a:solidFill>
                <a:latin typeface="Lato" charset="0"/>
                <a:ea typeface="Lato" charset="0"/>
                <a:cs typeface="Lato" charset="0"/>
              </a:rPr>
              <a:t>di contributo Regionale</a:t>
            </a:r>
          </a:p>
        </p:txBody>
      </p:sp>
      <p:pic>
        <p:nvPicPr>
          <p:cNvPr id="6" name="Immagine 5" descr="WP_20151022_025 (002)">
            <a:extLst>
              <a:ext uri="{FF2B5EF4-FFF2-40B4-BE49-F238E27FC236}">
                <a16:creationId xmlns="" xmlns:a16="http://schemas.microsoft.com/office/drawing/2014/main" id="{6C4CC74E-8035-4AAB-9115-77E07AFF951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82" y="2020531"/>
            <a:ext cx="4322318" cy="2696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 descr="Il Beodo (Franco Zoccoli)">
            <a:hlinkClick r:id="rId3" tooltip="&quot;Il Beodo (Franco Zoccoli)&quot; "/>
            <a:extLst>
              <a:ext uri="{FF2B5EF4-FFF2-40B4-BE49-F238E27FC236}">
                <a16:creationId xmlns="" xmlns:a16="http://schemas.microsoft.com/office/drawing/2014/main" id="{C258DDF0-4D2C-4AA1-B64E-D95EE2F7D63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466" y="3029112"/>
            <a:ext cx="4499429" cy="2696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87" b="10162"/>
          <a:stretch/>
        </p:blipFill>
        <p:spPr>
          <a:xfrm>
            <a:off x="0" y="5694654"/>
            <a:ext cx="12192000" cy="1208315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7282007" y="6283822"/>
            <a:ext cx="4677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Elezioni amministrative </a:t>
            </a:r>
            <a:r>
              <a:rPr lang="it-IT" b="1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BORDIGHERA 2018</a:t>
            </a:r>
            <a:endParaRPr lang="it-IT" b="1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1" name="Titolo 1">
            <a:extLst>
              <a:ext uri="{FF2B5EF4-FFF2-40B4-BE49-F238E27FC236}">
                <a16:creationId xmlns="" xmlns:a16="http://schemas.microsoft.com/office/drawing/2014/main" id="{31C283C4-366D-4314-837D-194214CFBCAE}"/>
              </a:ext>
            </a:extLst>
          </p:cNvPr>
          <p:cNvSpPr txBox="1">
            <a:spLocks/>
          </p:cNvSpPr>
          <p:nvPr/>
        </p:nvSpPr>
        <p:spPr>
          <a:xfrm>
            <a:off x="664082" y="400046"/>
            <a:ext cx="8784718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 smtClean="0">
                <a:solidFill>
                  <a:srgbClr val="323991"/>
                </a:solidFill>
                <a:latin typeface="Lato" charset="0"/>
                <a:ea typeface="Lato" charset="0"/>
                <a:cs typeface="Lato" charset="0"/>
              </a:rPr>
              <a:t>RIQUALIFICAZIONE DEL TERRITORIO</a:t>
            </a:r>
            <a:endParaRPr lang="it-IT" sz="4000" b="1" dirty="0">
              <a:solidFill>
                <a:srgbClr val="323991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895" y="74949"/>
            <a:ext cx="1806313" cy="180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52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Muretti a Secco">
            <a:hlinkClick r:id="rId2" tooltip="&quot;Muretti a Secco&quot; "/>
            <a:extLst>
              <a:ext uri="{FF2B5EF4-FFF2-40B4-BE49-F238E27FC236}">
                <a16:creationId xmlns="" xmlns:a16="http://schemas.microsoft.com/office/drawing/2014/main" id="{A4CAA8D4-7055-4BE4-A80F-007D0DF6DFE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38" y="3292042"/>
            <a:ext cx="4002156" cy="2713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 descr="IMG_3649">
            <a:extLst>
              <a:ext uri="{FF2B5EF4-FFF2-40B4-BE49-F238E27FC236}">
                <a16:creationId xmlns="" xmlns:a16="http://schemas.microsoft.com/office/drawing/2014/main" id="{B0C5BD8E-AE56-468D-ADFB-CB6CFB36F9E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041" y="2593251"/>
            <a:ext cx="4002155" cy="259091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olo 1">
            <a:extLst>
              <a:ext uri="{FF2B5EF4-FFF2-40B4-BE49-F238E27FC236}">
                <a16:creationId xmlns="" xmlns:a16="http://schemas.microsoft.com/office/drawing/2014/main" id="{3D42B15C-105A-40FB-AE2C-A52CCFD823F1}"/>
              </a:ext>
            </a:extLst>
          </p:cNvPr>
          <p:cNvSpPr txBox="1">
            <a:spLocks/>
          </p:cNvSpPr>
          <p:nvPr/>
        </p:nvSpPr>
        <p:spPr>
          <a:xfrm>
            <a:off x="664082" y="1873763"/>
            <a:ext cx="6111472" cy="141827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it-IT" sz="3100" dirty="0">
                <a:solidFill>
                  <a:srgbClr val="E47F40"/>
                </a:solidFill>
                <a:latin typeface="Lato" charset="0"/>
                <a:ea typeface="Lato" charset="0"/>
                <a:cs typeface="Lato" charset="0"/>
              </a:rPr>
              <a:t>RECUPERO DEL PARCO </a:t>
            </a:r>
            <a:r>
              <a:rPr lang="it-IT" sz="3100" dirty="0" smtClean="0">
                <a:solidFill>
                  <a:srgbClr val="E47F40"/>
                </a:solidFill>
                <a:latin typeface="Lato" charset="0"/>
                <a:ea typeface="Lato" charset="0"/>
                <a:cs typeface="Lato" charset="0"/>
              </a:rPr>
              <a:t>“WINTER”</a:t>
            </a:r>
            <a:endParaRPr lang="it-IT" sz="3100" dirty="0">
              <a:solidFill>
                <a:srgbClr val="E47F40"/>
              </a:solidFill>
              <a:latin typeface="Lato" charset="0"/>
              <a:ea typeface="Lato" charset="0"/>
              <a:cs typeface="Lato" charset="0"/>
            </a:endParaRPr>
          </a:p>
          <a:p>
            <a:pPr lvl="0">
              <a:defRPr/>
            </a:pPr>
            <a:endParaRPr lang="it-IT" sz="1900" dirty="0">
              <a:solidFill>
                <a:srgbClr val="E47F40"/>
              </a:solidFill>
              <a:latin typeface="Lato" charset="0"/>
              <a:ea typeface="Lato" charset="0"/>
              <a:cs typeface="Lato" charset="0"/>
            </a:endParaRPr>
          </a:p>
          <a:p>
            <a:pPr lvl="0">
              <a:defRPr/>
            </a:pPr>
            <a:r>
              <a:rPr lang="it-IT" sz="1900" dirty="0" smtClean="0">
                <a:solidFill>
                  <a:srgbClr val="E47F40"/>
                </a:solidFill>
                <a:latin typeface="Lato" charset="0"/>
                <a:ea typeface="Lato" charset="0"/>
                <a:cs typeface="Lato" charset="0"/>
              </a:rPr>
              <a:t>250.599,53 </a:t>
            </a:r>
            <a:r>
              <a:rPr lang="it-IT" sz="1900" dirty="0">
                <a:solidFill>
                  <a:srgbClr val="E47F40"/>
                </a:solidFill>
                <a:latin typeface="Lato" charset="0"/>
                <a:ea typeface="Lato" charset="0"/>
                <a:cs typeface="Lato" charset="0"/>
              </a:rPr>
              <a:t>€ di cui 216.195,98   </a:t>
            </a:r>
          </a:p>
          <a:p>
            <a:pPr lvl="0">
              <a:defRPr/>
            </a:pPr>
            <a:r>
              <a:rPr lang="it-IT" sz="1900" dirty="0">
                <a:solidFill>
                  <a:srgbClr val="E47F40"/>
                </a:solidFill>
                <a:latin typeface="Lato" charset="0"/>
                <a:ea typeface="Lato" charset="0"/>
                <a:cs typeface="Lato" charset="0"/>
              </a:rPr>
              <a:t>di contributo Regionale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87" b="10162"/>
          <a:stretch/>
        </p:blipFill>
        <p:spPr>
          <a:xfrm>
            <a:off x="0" y="5694654"/>
            <a:ext cx="12192000" cy="1208315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7282007" y="6283822"/>
            <a:ext cx="4677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Elezioni amministrative </a:t>
            </a:r>
            <a:r>
              <a:rPr lang="it-IT" b="1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BORDIGHERA 2018</a:t>
            </a:r>
            <a:endParaRPr lang="it-IT" b="1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4" name="Titolo 1">
            <a:extLst>
              <a:ext uri="{FF2B5EF4-FFF2-40B4-BE49-F238E27FC236}">
                <a16:creationId xmlns="" xmlns:a16="http://schemas.microsoft.com/office/drawing/2014/main" id="{31C283C4-366D-4314-837D-194214CFBCAE}"/>
              </a:ext>
            </a:extLst>
          </p:cNvPr>
          <p:cNvSpPr txBox="1">
            <a:spLocks/>
          </p:cNvSpPr>
          <p:nvPr/>
        </p:nvSpPr>
        <p:spPr>
          <a:xfrm>
            <a:off x="664082" y="400046"/>
            <a:ext cx="8784718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 smtClean="0">
                <a:solidFill>
                  <a:srgbClr val="323991"/>
                </a:solidFill>
                <a:latin typeface="Lato" charset="0"/>
                <a:ea typeface="Lato" charset="0"/>
                <a:cs typeface="Lato" charset="0"/>
              </a:rPr>
              <a:t>RIQUALIFICAZIONE DEL TERRITORIO</a:t>
            </a:r>
            <a:endParaRPr lang="it-IT" sz="4000" b="1" dirty="0">
              <a:solidFill>
                <a:srgbClr val="323991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895" y="74949"/>
            <a:ext cx="1806313" cy="180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99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>
            <a:extLst>
              <a:ext uri="{FF2B5EF4-FFF2-40B4-BE49-F238E27FC236}">
                <a16:creationId xmlns="" xmlns:a16="http://schemas.microsoft.com/office/drawing/2014/main" id="{3D42B15C-105A-40FB-AE2C-A52CCFD823F1}"/>
              </a:ext>
            </a:extLst>
          </p:cNvPr>
          <p:cNvSpPr txBox="1">
            <a:spLocks/>
          </p:cNvSpPr>
          <p:nvPr/>
        </p:nvSpPr>
        <p:spPr>
          <a:xfrm>
            <a:off x="2485628" y="1720846"/>
            <a:ext cx="7220744" cy="14182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r">
              <a:defRPr/>
            </a:pPr>
            <a:r>
              <a:rPr lang="it-IT" sz="2600" dirty="0" smtClean="0">
                <a:solidFill>
                  <a:srgbClr val="E47F40"/>
                </a:solidFill>
                <a:latin typeface="Lato" charset="0"/>
                <a:ea typeface="Lato" charset="0"/>
                <a:cs typeface="Lato" charset="0"/>
              </a:rPr>
              <a:t>RIQUALIFICAZIONE DEL “MARABUTTO”</a:t>
            </a:r>
            <a:endParaRPr lang="it-IT" sz="2600" dirty="0">
              <a:solidFill>
                <a:srgbClr val="E47F40"/>
              </a:solidFill>
              <a:latin typeface="Lato" charset="0"/>
              <a:ea typeface="Lato" charset="0"/>
              <a:cs typeface="Lato" charset="0"/>
            </a:endParaRPr>
          </a:p>
          <a:p>
            <a:pPr lvl="0" algn="r">
              <a:defRPr/>
            </a:pPr>
            <a:endParaRPr lang="it-IT" sz="1900" dirty="0">
              <a:solidFill>
                <a:srgbClr val="E47F40"/>
              </a:solidFill>
              <a:latin typeface="Lato" charset="0"/>
              <a:ea typeface="Lato" charset="0"/>
              <a:cs typeface="Lato" charset="0"/>
            </a:endParaRPr>
          </a:p>
          <a:p>
            <a:pPr lvl="0" algn="r">
              <a:defRPr/>
            </a:pPr>
            <a:r>
              <a:rPr lang="fi-FI" sz="1800" dirty="0">
                <a:solidFill>
                  <a:srgbClr val="E47F40"/>
                </a:solidFill>
                <a:latin typeface="Lato" charset="0"/>
                <a:ea typeface="Lato" charset="0"/>
                <a:cs typeface="Lato" charset="0"/>
              </a:rPr>
              <a:t>62.311,74 €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87" b="10162"/>
          <a:stretch/>
        </p:blipFill>
        <p:spPr>
          <a:xfrm>
            <a:off x="0" y="5694654"/>
            <a:ext cx="12192000" cy="1208315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7282007" y="6283822"/>
            <a:ext cx="4677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Elezioni amministrative </a:t>
            </a:r>
            <a:r>
              <a:rPr lang="it-IT" b="1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BORDIGHERA 2018</a:t>
            </a:r>
            <a:endParaRPr lang="it-IT" b="1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4" name="Titolo 1">
            <a:extLst>
              <a:ext uri="{FF2B5EF4-FFF2-40B4-BE49-F238E27FC236}">
                <a16:creationId xmlns="" xmlns:a16="http://schemas.microsoft.com/office/drawing/2014/main" id="{31C283C4-366D-4314-837D-194214CFBCAE}"/>
              </a:ext>
            </a:extLst>
          </p:cNvPr>
          <p:cNvSpPr txBox="1">
            <a:spLocks/>
          </p:cNvSpPr>
          <p:nvPr/>
        </p:nvSpPr>
        <p:spPr>
          <a:xfrm>
            <a:off x="664082" y="400046"/>
            <a:ext cx="8784718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 smtClean="0">
                <a:solidFill>
                  <a:srgbClr val="323991"/>
                </a:solidFill>
                <a:latin typeface="Lato" charset="0"/>
                <a:ea typeface="Lato" charset="0"/>
                <a:cs typeface="Lato" charset="0"/>
              </a:rPr>
              <a:t>RIQUALIFICAZIONE DEL TERRITORIO</a:t>
            </a:r>
            <a:endParaRPr lang="it-IT" sz="4000" b="1" dirty="0">
              <a:solidFill>
                <a:srgbClr val="323991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895" y="74949"/>
            <a:ext cx="1806313" cy="1806313"/>
          </a:xfrm>
          <a:prstGeom prst="rect">
            <a:avLst/>
          </a:prstGeom>
        </p:spPr>
      </p:pic>
      <p:pic>
        <p:nvPicPr>
          <p:cNvPr id="11" name="Immagine 10" descr="MARAB SIND2BL">
            <a:extLst>
              <a:ext uri="{FF2B5EF4-FFF2-40B4-BE49-F238E27FC236}">
                <a16:creationId xmlns="" xmlns:a16="http://schemas.microsoft.com/office/drawing/2014/main" id="{3E09642A-92D7-4B40-8D40-B23964084F9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469" y="2429985"/>
            <a:ext cx="4861605" cy="3360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2758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>
            <a:extLst>
              <a:ext uri="{FF2B5EF4-FFF2-40B4-BE49-F238E27FC236}">
                <a16:creationId xmlns="" xmlns:a16="http://schemas.microsoft.com/office/drawing/2014/main" id="{3D42B15C-105A-40FB-AE2C-A52CCFD823F1}"/>
              </a:ext>
            </a:extLst>
          </p:cNvPr>
          <p:cNvSpPr txBox="1">
            <a:spLocks/>
          </p:cNvSpPr>
          <p:nvPr/>
        </p:nvSpPr>
        <p:spPr>
          <a:xfrm>
            <a:off x="3784431" y="1895721"/>
            <a:ext cx="7220744" cy="141827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r">
              <a:defRPr/>
            </a:pPr>
            <a:r>
              <a:rPr lang="it-IT" sz="2600" dirty="0">
                <a:solidFill>
                  <a:srgbClr val="E47F40"/>
                </a:solidFill>
                <a:latin typeface="Lato" charset="0"/>
                <a:ea typeface="Lato" charset="0"/>
                <a:cs typeface="Lato" charset="0"/>
              </a:rPr>
              <a:t>SISTEMAZIONE IDRAULICA DEL TORRENTE BORGHETTO </a:t>
            </a:r>
            <a:endParaRPr lang="it-IT" sz="1900" dirty="0">
              <a:solidFill>
                <a:srgbClr val="E47F40"/>
              </a:solidFill>
              <a:latin typeface="Lato" charset="0"/>
              <a:ea typeface="Lato" charset="0"/>
              <a:cs typeface="Lato" charset="0"/>
            </a:endParaRPr>
          </a:p>
          <a:p>
            <a:pPr lvl="0" algn="r">
              <a:defRPr/>
            </a:pPr>
            <a:endParaRPr lang="it-IT" sz="1800" dirty="0" smtClean="0">
              <a:solidFill>
                <a:srgbClr val="E47F40"/>
              </a:solidFill>
              <a:latin typeface="Lato" charset="0"/>
              <a:ea typeface="Lato" charset="0"/>
              <a:cs typeface="Lato" charset="0"/>
            </a:endParaRPr>
          </a:p>
          <a:p>
            <a:pPr lvl="0" algn="r">
              <a:defRPr/>
            </a:pPr>
            <a:r>
              <a:rPr lang="it-IT" sz="1800" dirty="0" smtClean="0">
                <a:solidFill>
                  <a:srgbClr val="E47F40"/>
                </a:solidFill>
                <a:latin typeface="Lato" charset="0"/>
                <a:ea typeface="Lato" charset="0"/>
                <a:cs typeface="Lato" charset="0"/>
              </a:rPr>
              <a:t>€ 6.720.000,00di </a:t>
            </a:r>
            <a:r>
              <a:rPr lang="it-IT" sz="1800" dirty="0">
                <a:solidFill>
                  <a:srgbClr val="E47F40"/>
                </a:solidFill>
                <a:latin typeface="Lato" charset="0"/>
                <a:ea typeface="Lato" charset="0"/>
                <a:cs typeface="Lato" charset="0"/>
              </a:rPr>
              <a:t>cui 6.050.000,00 </a:t>
            </a:r>
          </a:p>
          <a:p>
            <a:pPr lvl="0" algn="r">
              <a:defRPr/>
            </a:pPr>
            <a:r>
              <a:rPr lang="it-IT" sz="1800" dirty="0">
                <a:solidFill>
                  <a:srgbClr val="E47F40"/>
                </a:solidFill>
                <a:latin typeface="Lato" charset="0"/>
                <a:ea typeface="Lato" charset="0"/>
                <a:cs typeface="Lato" charset="0"/>
              </a:rPr>
              <a:t>di contributo Regionale 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87" b="10162"/>
          <a:stretch/>
        </p:blipFill>
        <p:spPr>
          <a:xfrm>
            <a:off x="0" y="5694654"/>
            <a:ext cx="12192000" cy="1208315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7282007" y="6283822"/>
            <a:ext cx="4677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Elezioni amministrative </a:t>
            </a:r>
            <a:r>
              <a:rPr lang="it-IT" b="1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BORDIGHERA 2018</a:t>
            </a:r>
            <a:endParaRPr lang="it-IT" b="1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4" name="Titolo 1">
            <a:extLst>
              <a:ext uri="{FF2B5EF4-FFF2-40B4-BE49-F238E27FC236}">
                <a16:creationId xmlns="" xmlns:a16="http://schemas.microsoft.com/office/drawing/2014/main" id="{31C283C4-366D-4314-837D-194214CFBCAE}"/>
              </a:ext>
            </a:extLst>
          </p:cNvPr>
          <p:cNvSpPr txBox="1">
            <a:spLocks/>
          </p:cNvSpPr>
          <p:nvPr/>
        </p:nvSpPr>
        <p:spPr>
          <a:xfrm>
            <a:off x="664082" y="400046"/>
            <a:ext cx="8784718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rgbClr val="323991"/>
                </a:solidFill>
                <a:latin typeface="Lato" charset="0"/>
                <a:ea typeface="Lato" charset="0"/>
                <a:cs typeface="Lato" charset="0"/>
              </a:rPr>
              <a:t>MESSA IN SICUREZZA DEL TERRITORIO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895" y="74949"/>
            <a:ext cx="1806313" cy="1806313"/>
          </a:xfrm>
          <a:prstGeom prst="rect">
            <a:avLst/>
          </a:prstGeom>
        </p:spPr>
      </p:pic>
      <p:pic>
        <p:nvPicPr>
          <p:cNvPr id="8" name="Immagine 7" descr="IMG_2416">
            <a:extLst>
              <a:ext uri="{FF2B5EF4-FFF2-40B4-BE49-F238E27FC236}">
                <a16:creationId xmlns="" xmlns:a16="http://schemas.microsoft.com/office/drawing/2014/main" id="{7C0E5949-BF6A-4E1B-9535-E31A621BD03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647" y="3104036"/>
            <a:ext cx="3578409" cy="2590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 descr="BORGHETTO1BL">
            <a:extLst>
              <a:ext uri="{FF2B5EF4-FFF2-40B4-BE49-F238E27FC236}">
                <a16:creationId xmlns="" xmlns:a16="http://schemas.microsoft.com/office/drawing/2014/main" id="{1AE416B3-E8DD-4995-B8EE-D2F42FF3874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82" y="2136820"/>
            <a:ext cx="2932204" cy="35578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712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>
            <a:extLst>
              <a:ext uri="{FF2B5EF4-FFF2-40B4-BE49-F238E27FC236}">
                <a16:creationId xmlns="" xmlns:a16="http://schemas.microsoft.com/office/drawing/2014/main" id="{3D42B15C-105A-40FB-AE2C-A52CCFD823F1}"/>
              </a:ext>
            </a:extLst>
          </p:cNvPr>
          <p:cNvSpPr txBox="1">
            <a:spLocks/>
          </p:cNvSpPr>
          <p:nvPr/>
        </p:nvSpPr>
        <p:spPr>
          <a:xfrm>
            <a:off x="3596286" y="3283001"/>
            <a:ext cx="3723168" cy="14182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r">
              <a:defRPr/>
            </a:pPr>
            <a:r>
              <a:rPr lang="it-IT" sz="2600" dirty="0">
                <a:solidFill>
                  <a:srgbClr val="E47F40"/>
                </a:solidFill>
                <a:latin typeface="Lato" charset="0"/>
                <a:ea typeface="Lato" charset="0"/>
                <a:cs typeface="Lato" charset="0"/>
              </a:rPr>
              <a:t>€ 697.318,89 Comune </a:t>
            </a:r>
          </a:p>
          <a:p>
            <a:pPr lvl="0" algn="r">
              <a:defRPr/>
            </a:pPr>
            <a:r>
              <a:rPr lang="it-IT" sz="2600" dirty="0">
                <a:solidFill>
                  <a:srgbClr val="E47F40"/>
                </a:solidFill>
                <a:latin typeface="Lato" charset="0"/>
                <a:ea typeface="Lato" charset="0"/>
                <a:cs typeface="Lato" charset="0"/>
              </a:rPr>
              <a:t>e Amm.ne Provinciale</a:t>
            </a:r>
          </a:p>
          <a:p>
            <a:pPr lvl="0" algn="r">
              <a:defRPr/>
            </a:pPr>
            <a:endParaRPr lang="it-IT" sz="1800" dirty="0" smtClean="0">
              <a:solidFill>
                <a:srgbClr val="E47F40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87" b="10162"/>
          <a:stretch/>
        </p:blipFill>
        <p:spPr>
          <a:xfrm>
            <a:off x="0" y="5694654"/>
            <a:ext cx="12192000" cy="1208315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7282007" y="6283822"/>
            <a:ext cx="4677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Elezioni amministrative </a:t>
            </a:r>
            <a:r>
              <a:rPr lang="it-IT" b="1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BORDIGHERA 2018</a:t>
            </a:r>
            <a:endParaRPr lang="it-IT" b="1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4" name="Titolo 1">
            <a:extLst>
              <a:ext uri="{FF2B5EF4-FFF2-40B4-BE49-F238E27FC236}">
                <a16:creationId xmlns="" xmlns:a16="http://schemas.microsoft.com/office/drawing/2014/main" id="{31C283C4-366D-4314-837D-194214CFBCAE}"/>
              </a:ext>
            </a:extLst>
          </p:cNvPr>
          <p:cNvSpPr txBox="1">
            <a:spLocks/>
          </p:cNvSpPr>
          <p:nvPr/>
        </p:nvSpPr>
        <p:spPr>
          <a:xfrm>
            <a:off x="664082" y="400046"/>
            <a:ext cx="8784718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rgbClr val="323991"/>
                </a:solidFill>
                <a:latin typeface="Lato" charset="0"/>
                <a:ea typeface="Lato" charset="0"/>
                <a:cs typeface="Lato" charset="0"/>
              </a:rPr>
              <a:t>DEMOLIZIONE E RICOSTRUZIONE PONTE SULL’AURELIA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895" y="74949"/>
            <a:ext cx="1806313" cy="1806313"/>
          </a:xfrm>
          <a:prstGeom prst="rect">
            <a:avLst/>
          </a:prstGeom>
        </p:spPr>
      </p:pic>
      <p:pic>
        <p:nvPicPr>
          <p:cNvPr id="8" name="Immagine 7" descr="IMG_2416">
            <a:extLst>
              <a:ext uri="{FF2B5EF4-FFF2-40B4-BE49-F238E27FC236}">
                <a16:creationId xmlns="" xmlns:a16="http://schemas.microsoft.com/office/drawing/2014/main" id="{7C0E5949-BF6A-4E1B-9535-E31A621BD03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744" y="2502047"/>
            <a:ext cx="3578409" cy="2590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 descr="BORGHETTO1BL">
            <a:extLst>
              <a:ext uri="{FF2B5EF4-FFF2-40B4-BE49-F238E27FC236}">
                <a16:creationId xmlns="" xmlns:a16="http://schemas.microsoft.com/office/drawing/2014/main" id="{1AE416B3-E8DD-4995-B8EE-D2F42FF3874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82" y="2136820"/>
            <a:ext cx="2932204" cy="35578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142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>
            <a:extLst>
              <a:ext uri="{FF2B5EF4-FFF2-40B4-BE49-F238E27FC236}">
                <a16:creationId xmlns="" xmlns:a16="http://schemas.microsoft.com/office/drawing/2014/main" id="{3D42B15C-105A-40FB-AE2C-A52CCFD823F1}"/>
              </a:ext>
            </a:extLst>
          </p:cNvPr>
          <p:cNvSpPr txBox="1">
            <a:spLocks/>
          </p:cNvSpPr>
          <p:nvPr/>
        </p:nvSpPr>
        <p:spPr>
          <a:xfrm>
            <a:off x="0" y="2112792"/>
            <a:ext cx="5655546" cy="2347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r">
              <a:defRPr/>
            </a:pPr>
            <a:r>
              <a:rPr lang="it-IT" sz="2600" dirty="0">
                <a:solidFill>
                  <a:srgbClr val="E47F40"/>
                </a:solidFill>
                <a:latin typeface="Lato" charset="0"/>
                <a:ea typeface="Lato" charset="0"/>
                <a:cs typeface="Lato" charset="0"/>
              </a:rPr>
              <a:t>ADEGUAMENTO ANTISISMICO</a:t>
            </a:r>
          </a:p>
          <a:p>
            <a:pPr lvl="0" algn="r">
              <a:defRPr/>
            </a:pPr>
            <a:r>
              <a:rPr lang="it-IT" sz="1800" dirty="0">
                <a:solidFill>
                  <a:srgbClr val="E47F40"/>
                </a:solidFill>
                <a:latin typeface="Lato" charset="0"/>
                <a:ea typeface="Lato" charset="0"/>
                <a:cs typeface="Lato" charset="0"/>
              </a:rPr>
              <a:t>€ 501.405,32 di cui 339.453,15 </a:t>
            </a:r>
          </a:p>
          <a:p>
            <a:pPr lvl="0" algn="r">
              <a:defRPr/>
            </a:pPr>
            <a:r>
              <a:rPr lang="it-IT" sz="1800" dirty="0">
                <a:solidFill>
                  <a:srgbClr val="E47F40"/>
                </a:solidFill>
                <a:latin typeface="Lato" charset="0"/>
                <a:ea typeface="Lato" charset="0"/>
                <a:cs typeface="Lato" charset="0"/>
              </a:rPr>
              <a:t>di contributo Regionale </a:t>
            </a:r>
            <a:endParaRPr lang="it-IT" sz="1800" dirty="0" smtClean="0">
              <a:solidFill>
                <a:srgbClr val="E47F40"/>
              </a:solidFill>
              <a:latin typeface="Lato" charset="0"/>
              <a:ea typeface="Lato" charset="0"/>
              <a:cs typeface="Lato" charset="0"/>
            </a:endParaRPr>
          </a:p>
          <a:p>
            <a:pPr lvl="0" algn="r">
              <a:defRPr/>
            </a:pPr>
            <a:r>
              <a:rPr lang="it-IT" sz="2600" dirty="0">
                <a:solidFill>
                  <a:srgbClr val="E47F40"/>
                </a:solidFill>
                <a:latin typeface="Lato" charset="0"/>
                <a:ea typeface="Lato" charset="0"/>
                <a:cs typeface="Lato" charset="0"/>
              </a:rPr>
              <a:t/>
            </a:r>
            <a:br>
              <a:rPr lang="it-IT" sz="2600" dirty="0">
                <a:solidFill>
                  <a:srgbClr val="E47F40"/>
                </a:solidFill>
                <a:latin typeface="Lato" charset="0"/>
                <a:ea typeface="Lato" charset="0"/>
                <a:cs typeface="Lato" charset="0"/>
              </a:rPr>
            </a:br>
            <a:r>
              <a:rPr lang="it-IT" sz="2600" dirty="0" smtClean="0">
                <a:solidFill>
                  <a:srgbClr val="E47F40"/>
                </a:solidFill>
                <a:latin typeface="Lato" charset="0"/>
                <a:ea typeface="Lato" charset="0"/>
                <a:cs typeface="Lato" charset="0"/>
              </a:rPr>
              <a:t>CREAZIONE </a:t>
            </a:r>
            <a:r>
              <a:rPr lang="it-IT" sz="2600" dirty="0">
                <a:solidFill>
                  <a:srgbClr val="E47F40"/>
                </a:solidFill>
                <a:latin typeface="Lato" charset="0"/>
                <a:ea typeface="Lato" charset="0"/>
                <a:cs typeface="Lato" charset="0"/>
              </a:rPr>
              <a:t>PORTICATO</a:t>
            </a:r>
          </a:p>
          <a:p>
            <a:pPr lvl="0" algn="r">
              <a:defRPr/>
            </a:pPr>
            <a:r>
              <a:rPr lang="it-IT" sz="1800" dirty="0">
                <a:solidFill>
                  <a:srgbClr val="E47F40"/>
                </a:solidFill>
                <a:latin typeface="Lato" charset="0"/>
                <a:ea typeface="Lato" charset="0"/>
                <a:cs typeface="Lato" charset="0"/>
              </a:rPr>
              <a:t>€ </a:t>
            </a:r>
            <a:r>
              <a:rPr lang="it-IT" sz="1800" dirty="0" smtClean="0">
                <a:solidFill>
                  <a:srgbClr val="E47F40"/>
                </a:solidFill>
                <a:latin typeface="Lato" charset="0"/>
                <a:ea typeface="Lato" charset="0"/>
                <a:cs typeface="Lato" charset="0"/>
              </a:rPr>
              <a:t>46.769,84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87" b="10162"/>
          <a:stretch/>
        </p:blipFill>
        <p:spPr>
          <a:xfrm>
            <a:off x="0" y="5694654"/>
            <a:ext cx="12192000" cy="1208315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7282007" y="6283822"/>
            <a:ext cx="4677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Elezioni amministrative </a:t>
            </a:r>
            <a:r>
              <a:rPr lang="it-IT" b="1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BORDIGHERA 2018</a:t>
            </a:r>
            <a:endParaRPr lang="it-IT" b="1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4" name="Titolo 1">
            <a:extLst>
              <a:ext uri="{FF2B5EF4-FFF2-40B4-BE49-F238E27FC236}">
                <a16:creationId xmlns="" xmlns:a16="http://schemas.microsoft.com/office/drawing/2014/main" id="{31C283C4-366D-4314-837D-194214CFBCAE}"/>
              </a:ext>
            </a:extLst>
          </p:cNvPr>
          <p:cNvSpPr txBox="1">
            <a:spLocks/>
          </p:cNvSpPr>
          <p:nvPr/>
        </p:nvSpPr>
        <p:spPr>
          <a:xfrm>
            <a:off x="664082" y="400046"/>
            <a:ext cx="8784718" cy="17367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rgbClr val="323991"/>
                </a:solidFill>
                <a:latin typeface="Lato" charset="0"/>
                <a:ea typeface="Lato" charset="0"/>
                <a:cs typeface="Lato" charset="0"/>
              </a:rPr>
              <a:t>ADEGUAMENTO EDIFICI SCOLASTICI</a:t>
            </a:r>
            <a:br>
              <a:rPr lang="it-IT" sz="4000" b="1" dirty="0">
                <a:solidFill>
                  <a:srgbClr val="323991"/>
                </a:solidFill>
                <a:latin typeface="Lato" charset="0"/>
                <a:ea typeface="Lato" charset="0"/>
                <a:cs typeface="Lato" charset="0"/>
              </a:rPr>
            </a:br>
            <a:endParaRPr lang="it-IT" sz="4000" b="1" dirty="0">
              <a:solidFill>
                <a:srgbClr val="323991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895" y="74949"/>
            <a:ext cx="1806313" cy="1806313"/>
          </a:xfrm>
          <a:prstGeom prst="rect">
            <a:avLst/>
          </a:prstGeom>
        </p:spPr>
      </p:pic>
      <p:pic>
        <p:nvPicPr>
          <p:cNvPr id="11" name="Immagine 10" descr="MARIA PRIMINABL">
            <a:extLst>
              <a:ext uri="{FF2B5EF4-FFF2-40B4-BE49-F238E27FC236}">
                <a16:creationId xmlns="" xmlns:a16="http://schemas.microsoft.com/office/drawing/2014/main" id="{4B47BB03-F2B4-4962-8BF9-DD600F5BE84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09" y="2220557"/>
            <a:ext cx="3795486" cy="282915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1"/>
          <p:cNvSpPr/>
          <p:nvPr/>
        </p:nvSpPr>
        <p:spPr>
          <a:xfrm>
            <a:off x="6096000" y="5187516"/>
            <a:ext cx="4631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E47F40"/>
                </a:solidFill>
                <a:latin typeface="Lato" charset="0"/>
                <a:ea typeface="Lato" charset="0"/>
                <a:cs typeface="Lato" charset="0"/>
              </a:rPr>
              <a:t>SCUOLA MARIA PRIMINA – BORGHETTO</a:t>
            </a:r>
          </a:p>
        </p:txBody>
      </p:sp>
    </p:spTree>
    <p:extLst>
      <p:ext uri="{BB962C8B-B14F-4D97-AF65-F5344CB8AC3E}">
        <p14:creationId xmlns:p14="http://schemas.microsoft.com/office/powerpoint/2010/main" val="2100787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87" b="10162"/>
          <a:stretch/>
        </p:blipFill>
        <p:spPr>
          <a:xfrm>
            <a:off x="0" y="5694654"/>
            <a:ext cx="12192000" cy="1208315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7282007" y="6283822"/>
            <a:ext cx="4677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Elezioni amministrative </a:t>
            </a:r>
            <a:r>
              <a:rPr lang="it-IT" b="1" dirty="0" smtClean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BORDIGHERA 2018</a:t>
            </a:r>
            <a:endParaRPr lang="it-IT" b="1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4" name="Titolo 1">
            <a:extLst>
              <a:ext uri="{FF2B5EF4-FFF2-40B4-BE49-F238E27FC236}">
                <a16:creationId xmlns="" xmlns:a16="http://schemas.microsoft.com/office/drawing/2014/main" id="{31C283C4-366D-4314-837D-194214CFBCAE}"/>
              </a:ext>
            </a:extLst>
          </p:cNvPr>
          <p:cNvSpPr txBox="1">
            <a:spLocks/>
          </p:cNvSpPr>
          <p:nvPr/>
        </p:nvSpPr>
        <p:spPr>
          <a:xfrm>
            <a:off x="664081" y="400046"/>
            <a:ext cx="9454279" cy="11596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solidFill>
                  <a:srgbClr val="323991"/>
                </a:solidFill>
                <a:latin typeface="Lato" charset="0"/>
                <a:ea typeface="Lato" charset="0"/>
                <a:cs typeface="Lato" charset="0"/>
              </a:rPr>
              <a:t>ADEGUAMENTO EDIFICI SCOLASTICI</a:t>
            </a:r>
            <a:br>
              <a:rPr lang="it-IT" sz="4000" b="1" dirty="0">
                <a:solidFill>
                  <a:srgbClr val="323991"/>
                </a:solidFill>
                <a:latin typeface="Lato" charset="0"/>
                <a:ea typeface="Lato" charset="0"/>
                <a:cs typeface="Lato" charset="0"/>
              </a:rPr>
            </a:br>
            <a:endParaRPr lang="it-IT" sz="4000" b="1" dirty="0">
              <a:solidFill>
                <a:srgbClr val="323991"/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895" y="74949"/>
            <a:ext cx="1806313" cy="1806313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="" xmlns:a16="http://schemas.microsoft.com/office/drawing/2014/main" id="{CF04B626-822D-48EE-B7F4-B38B3FBA936A}"/>
              </a:ext>
            </a:extLst>
          </p:cNvPr>
          <p:cNvSpPr txBox="1">
            <a:spLocks/>
          </p:cNvSpPr>
          <p:nvPr/>
        </p:nvSpPr>
        <p:spPr>
          <a:xfrm>
            <a:off x="469526" y="3706263"/>
            <a:ext cx="3144357" cy="15620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dirty="0">
                <a:solidFill>
                  <a:srgbClr val="E47F40"/>
                </a:solidFill>
                <a:latin typeface="Lato" charset="0"/>
                <a:ea typeface="Lato" charset="0"/>
                <a:cs typeface="Lato" charset="0"/>
              </a:rPr>
              <a:t>MICRONIDO DI INFANZIA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dirty="0">
                <a:solidFill>
                  <a:srgbClr val="E47F40"/>
                </a:solidFill>
                <a:latin typeface="Lato" charset="0"/>
                <a:ea typeface="Lato" charset="0"/>
                <a:cs typeface="Lato" charset="0"/>
              </a:rPr>
              <a:t>VIA PORCHEDDU</a:t>
            </a:r>
          </a:p>
        </p:txBody>
      </p:sp>
      <p:pic>
        <p:nvPicPr>
          <p:cNvPr id="16" name="Immagine 15" descr="A152EC48-609F-47B4-897A-D8C17A94A26E">
            <a:extLst>
              <a:ext uri="{FF2B5EF4-FFF2-40B4-BE49-F238E27FC236}">
                <a16:creationId xmlns="" xmlns:a16="http://schemas.microsoft.com/office/drawing/2014/main" id="{2511E12D-1163-40AE-84B4-A36D332B494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27" y="1355382"/>
            <a:ext cx="2752725" cy="2251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magine 16" descr="pellouxjpg">
            <a:extLst>
              <a:ext uri="{FF2B5EF4-FFF2-40B4-BE49-F238E27FC236}">
                <a16:creationId xmlns="" xmlns:a16="http://schemas.microsoft.com/office/drawing/2014/main" id="{E9F4D3E5-B432-490F-B343-88265124747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488" y="1319852"/>
            <a:ext cx="3295650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itolo 1">
            <a:extLst>
              <a:ext uri="{FF2B5EF4-FFF2-40B4-BE49-F238E27FC236}">
                <a16:creationId xmlns="" xmlns:a16="http://schemas.microsoft.com/office/drawing/2014/main" id="{970F08CB-2252-489E-990F-29B29CF1747A}"/>
              </a:ext>
            </a:extLst>
          </p:cNvPr>
          <p:cNvSpPr txBox="1">
            <a:spLocks/>
          </p:cNvSpPr>
          <p:nvPr/>
        </p:nvSpPr>
        <p:spPr>
          <a:xfrm>
            <a:off x="7192781" y="3559878"/>
            <a:ext cx="3144357" cy="95326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dirty="0">
                <a:solidFill>
                  <a:srgbClr val="E47F40"/>
                </a:solidFill>
                <a:latin typeface="Lato" charset="0"/>
                <a:ea typeface="Lato" charset="0"/>
                <a:cs typeface="Lato" charset="0"/>
              </a:rPr>
              <a:t>SCUOLE E. DE AMICIS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dirty="0">
                <a:solidFill>
                  <a:srgbClr val="E47F40"/>
                </a:solidFill>
                <a:latin typeface="Lato" charset="0"/>
                <a:ea typeface="Lato" charset="0"/>
                <a:cs typeface="Lato" charset="0"/>
              </a:rPr>
              <a:t>VIA PELLOUX</a:t>
            </a:r>
          </a:p>
        </p:txBody>
      </p:sp>
      <p:pic>
        <p:nvPicPr>
          <p:cNvPr id="19" name="Immagine 18" descr="SC RODARIBL">
            <a:extLst>
              <a:ext uri="{FF2B5EF4-FFF2-40B4-BE49-F238E27FC236}">
                <a16:creationId xmlns="" xmlns:a16="http://schemas.microsoft.com/office/drawing/2014/main" id="{360700BF-F3AD-46EC-B282-CB2D2830F8F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270" y="2294051"/>
            <a:ext cx="2807970" cy="212407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itolo 1">
            <a:extLst>
              <a:ext uri="{FF2B5EF4-FFF2-40B4-BE49-F238E27FC236}">
                <a16:creationId xmlns="" xmlns:a16="http://schemas.microsoft.com/office/drawing/2014/main" id="{DDFA50C7-498B-4B96-9310-2C26C4274784}"/>
              </a:ext>
            </a:extLst>
          </p:cNvPr>
          <p:cNvSpPr txBox="1">
            <a:spLocks/>
          </p:cNvSpPr>
          <p:nvPr/>
        </p:nvSpPr>
        <p:spPr>
          <a:xfrm>
            <a:off x="3613883" y="4572265"/>
            <a:ext cx="3144357" cy="95326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dirty="0">
                <a:solidFill>
                  <a:srgbClr val="E47F40"/>
                </a:solidFill>
                <a:latin typeface="Lato" charset="0"/>
                <a:ea typeface="Lato" charset="0"/>
                <a:cs typeface="Lato" charset="0"/>
              </a:rPr>
              <a:t>SCUOLE RODARI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dirty="0">
                <a:solidFill>
                  <a:srgbClr val="E47F40"/>
                </a:solidFill>
                <a:latin typeface="Lato" charset="0"/>
                <a:ea typeface="Lato" charset="0"/>
                <a:cs typeface="Lato" charset="0"/>
              </a:rPr>
              <a:t>VIA PASTEUR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800" dirty="0">
              <a:solidFill>
                <a:srgbClr val="E47F40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1" name="Titolo 1">
            <a:extLst>
              <a:ext uri="{FF2B5EF4-FFF2-40B4-BE49-F238E27FC236}">
                <a16:creationId xmlns="" xmlns:a16="http://schemas.microsoft.com/office/drawing/2014/main" id="{0E733832-44BA-41E0-9A5D-EF500BB31A9A}"/>
              </a:ext>
            </a:extLst>
          </p:cNvPr>
          <p:cNvSpPr txBox="1">
            <a:spLocks/>
          </p:cNvSpPr>
          <p:nvPr/>
        </p:nvSpPr>
        <p:spPr>
          <a:xfrm>
            <a:off x="664082" y="5283286"/>
            <a:ext cx="8596668" cy="10546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600" b="1" dirty="0">
                <a:solidFill>
                  <a:srgbClr val="E47F40"/>
                </a:solidFill>
                <a:latin typeface="Lato" charset="0"/>
                <a:ea typeface="Lato" charset="0"/>
                <a:cs typeface="Lato" charset="0"/>
              </a:rPr>
              <a:t>TOTALE INTERVENTI SCUOLE </a:t>
            </a:r>
          </a:p>
          <a:p>
            <a:r>
              <a:rPr lang="it-IT" sz="2600" b="1" dirty="0">
                <a:solidFill>
                  <a:srgbClr val="E47F40"/>
                </a:solidFill>
                <a:latin typeface="Lato" charset="0"/>
                <a:ea typeface="Lato" charset="0"/>
                <a:cs typeface="Lato" charset="0"/>
              </a:rPr>
              <a:t>€ 850.000,00</a:t>
            </a:r>
            <a:br>
              <a:rPr lang="it-IT" sz="2600" b="1" dirty="0">
                <a:solidFill>
                  <a:srgbClr val="E47F40"/>
                </a:solidFill>
                <a:latin typeface="Lato" charset="0"/>
                <a:ea typeface="Lato" charset="0"/>
                <a:cs typeface="Lato" charset="0"/>
              </a:rPr>
            </a:br>
            <a:endParaRPr lang="it-IT" sz="2600" b="1" dirty="0">
              <a:solidFill>
                <a:srgbClr val="E47F40"/>
              </a:solidFill>
              <a:latin typeface="Lato" charset="0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482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</TotalTime>
  <Words>290</Words>
  <Application>Microsoft Macintosh PowerPoint</Application>
  <PresentationFormat>Custom</PresentationFormat>
  <Paragraphs>121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Tema di Office</vt:lpstr>
      <vt:lpstr>PowerPoint Presentation</vt:lpstr>
      <vt:lpstr>I RISULTATI DI CINQUE ANNI DI AMMINISTRAZIONE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Matteo De Villa</dc:creator>
  <cp:lastModifiedBy>fermi laura</cp:lastModifiedBy>
  <cp:revision>47</cp:revision>
  <cp:lastPrinted>2018-05-18T00:11:16Z</cp:lastPrinted>
  <dcterms:created xsi:type="dcterms:W3CDTF">2018-05-16T16:08:50Z</dcterms:created>
  <dcterms:modified xsi:type="dcterms:W3CDTF">2018-05-18T16:46:36Z</dcterms:modified>
</cp:coreProperties>
</file>