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7" r:id="rId2"/>
    <p:sldId id="281" r:id="rId3"/>
    <p:sldId id="280" r:id="rId4"/>
    <p:sldId id="286" r:id="rId5"/>
    <p:sldId id="262" r:id="rId6"/>
    <p:sldId id="288" r:id="rId7"/>
    <p:sldId id="289" r:id="rId8"/>
    <p:sldId id="290" r:id="rId9"/>
    <p:sldId id="302" r:id="rId10"/>
    <p:sldId id="279" r:id="rId11"/>
    <p:sldId id="284" r:id="rId12"/>
    <p:sldId id="264" r:id="rId13"/>
    <p:sldId id="303" r:id="rId14"/>
    <p:sldId id="285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9144000" cy="5143500" type="screen16x9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1pPr>
    <a:lvl2pPr indent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2pPr>
    <a:lvl3pPr indent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3pPr>
    <a:lvl4pPr indent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4pPr>
    <a:lvl5pPr indent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Calibri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2E1602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5075" autoAdjust="0"/>
  </p:normalViewPr>
  <p:slideViewPr>
    <p:cSldViewPr showGuides="1">
      <p:cViewPr>
        <p:scale>
          <a:sx n="75" d="100"/>
          <a:sy n="75" d="100"/>
        </p:scale>
        <p:origin x="-1248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6988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174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75142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536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8313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503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9682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7727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5762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8686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1517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3625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8876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9514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C3146-DA58-41E8-AD9D-66591A5426E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936721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3C60C-D461-43BA-84F7-B10DB67E989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967617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>
          <a:xfrm>
            <a:off x="8391525" y="4767263"/>
            <a:ext cx="295275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C4F242-AE76-4499-B3A7-E937CFD28F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298282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593F-F2EA-9F4D-A8BB-5086CEF0C933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C8FF-969B-7D46-A9FD-2DCC256B70C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2649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E45B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13408"/>
            <a:ext cx="7772400" cy="91117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424581"/>
            <a:ext cx="6400800" cy="1086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12" name="Immagine 11" descr="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24916" y="268376"/>
            <a:ext cx="1818941" cy="2802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56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A9685-A7C4-4B74-B367-1B8C8071AB84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26531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B28A-8422-484F-8109-AA89B9A90E45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57998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B1AA2-299C-4684-8214-C3797A10F265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7792827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491A-B9CC-4DA1-A3A5-80BBB632322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4428803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3973E-047F-424D-8ABF-C4718AD591F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84175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A6AB8-634A-4B38-BC13-1C81F679F5D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482311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83" name="Segnaposto immagine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8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2ABB-5362-47BB-9B0B-FBF45DD6D98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6117486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67318-F69C-41DE-9FA7-20EFD7B0A63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336639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olo Testo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>
                <a:sym typeface="Calibri" pitchFamily="34" charset="0"/>
              </a:rPr>
              <a:t>Titolo Testo</a:t>
            </a:r>
          </a:p>
        </p:txBody>
      </p:sp>
      <p:sp>
        <p:nvSpPr>
          <p:cNvPr id="1027" name="Corpo livello uno…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>
                <a:sym typeface="Calibri" pitchFamily="34" charset="0"/>
              </a:rPr>
              <a:t>Corpo livello uno</a:t>
            </a:r>
          </a:p>
          <a:p>
            <a:pPr lvl="1"/>
            <a:r>
              <a:rPr lang="it-IT" altLang="it-IT">
                <a:sym typeface="Calibri" pitchFamily="34" charset="0"/>
              </a:rPr>
              <a:t>Corpo livello due</a:t>
            </a:r>
          </a:p>
          <a:p>
            <a:pPr lvl="2"/>
            <a:r>
              <a:rPr lang="it-IT" altLang="it-IT">
                <a:sym typeface="Calibri" pitchFamily="34" charset="0"/>
              </a:rPr>
              <a:t>Corpo livello tre</a:t>
            </a:r>
          </a:p>
          <a:p>
            <a:pPr lvl="3"/>
            <a:r>
              <a:rPr lang="it-IT" altLang="it-IT">
                <a:sym typeface="Calibri" pitchFamily="34" charset="0"/>
              </a:rPr>
              <a:t>Corpo livello quattro</a:t>
            </a:r>
          </a:p>
          <a:p>
            <a:pPr lvl="4"/>
            <a:r>
              <a:rPr lang="it-IT" altLang="it-IT">
                <a:sym typeface="Calibri" pitchFamily="34" charset="0"/>
              </a:rP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1525" y="4767263"/>
            <a:ext cx="295275" cy="27463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200" kern="0">
                <a:solidFill>
                  <a:srgbClr val="888888"/>
                </a:solidFill>
                <a:latin typeface="+mn-lt"/>
                <a:cs typeface="+mn-cs"/>
                <a:sym typeface="Calibri"/>
              </a:defRPr>
            </a:lvl1pPr>
          </a:lstStyle>
          <a:p>
            <a:pPr>
              <a:defRPr/>
            </a:pPr>
            <a:fld id="{E0732B83-3130-41BB-B387-D5F4F7646541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60" r:id="rId11"/>
    <p:sldLayoutId id="2147483661" r:id="rId12"/>
    <p:sldLayoutId id="2147483662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1939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3.jpe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tif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tiff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tiff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5.tif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429006"/>
            <a:ext cx="7772400" cy="828339"/>
          </a:xfrm>
        </p:spPr>
        <p:txBody>
          <a:bodyPr/>
          <a:lstStyle/>
          <a:p>
            <a:r>
              <a:rPr lang="it-IT" sz="3200" dirty="0">
                <a:solidFill>
                  <a:schemeClr val="bg1"/>
                </a:solidFill>
                <a:sym typeface="Helvetica"/>
              </a:rPr>
              <a:t>Genova, Porto Antico</a:t>
            </a:r>
            <a:br>
              <a:rPr lang="it-IT" sz="3200" dirty="0">
                <a:solidFill>
                  <a:schemeClr val="bg1"/>
                </a:solidFill>
                <a:sym typeface="Helvetica"/>
              </a:rPr>
            </a:br>
            <a:r>
              <a:rPr lang="it-IT" sz="3200" dirty="0">
                <a:solidFill>
                  <a:schemeClr val="bg1"/>
                </a:solidFill>
                <a:sym typeface="Helvetica"/>
              </a:rPr>
              <a:t>13-14-15 Novembre 2018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  <a:sym typeface="Helvetica"/>
              </a:rPr>
              <a:t/>
            </a:r>
            <a:br>
              <a:rPr lang="it-IT" sz="3200" dirty="0">
                <a:solidFill>
                  <a:schemeClr val="accent6">
                    <a:lumMod val="75000"/>
                  </a:schemeClr>
                </a:solidFill>
                <a:sym typeface="Helvetica"/>
              </a:rPr>
            </a:br>
            <a:endParaRPr lang="it-IT" sz="3200" dirty="0"/>
          </a:p>
        </p:txBody>
      </p:sp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170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3" r="21651" b="10774"/>
          <a:stretch/>
        </p:blipFill>
        <p:spPr>
          <a:xfrm>
            <a:off x="1907704" y="0"/>
            <a:ext cx="5256584" cy="4587974"/>
          </a:xfrm>
          <a:prstGeom prst="rect">
            <a:avLst/>
          </a:prstGeom>
        </p:spPr>
      </p:pic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vità 2018"/>
          <p:cNvSpPr txBox="1"/>
          <p:nvPr/>
        </p:nvSpPr>
        <p:spPr>
          <a:xfrm>
            <a:off x="2127250" y="2062163"/>
            <a:ext cx="4889500" cy="1006475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45719" rIns="45719">
            <a:spAutoFit/>
          </a:bodyPr>
          <a:lstStyle>
            <a:lvl1pPr algn="ctr">
              <a:defRPr sz="6000" b="1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chemeClr val="accent6">
                    <a:lumMod val="75000"/>
                  </a:schemeClr>
                </a:solidFill>
              </a:rPr>
              <a:t>Novità 2018</a:t>
            </a:r>
          </a:p>
        </p:txBody>
      </p:sp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7226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el 2018 il Salone Orientamenti diventa il Villaggio Orientamenti."/>
          <p:cNvSpPr txBox="1"/>
          <p:nvPr/>
        </p:nvSpPr>
        <p:spPr>
          <a:xfrm>
            <a:off x="684213" y="2043113"/>
            <a:ext cx="7713662" cy="1066800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it-IT" altLang="it-IT" sz="3200" b="1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Nel 2018 il Salone Orientamenti </a:t>
            </a:r>
          </a:p>
          <a:p>
            <a:pPr algn="ctr"/>
            <a:r>
              <a:rPr lang="it-IT" altLang="it-IT" sz="3200" b="1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diventa “il villaggio dell’orientamento”.</a:t>
            </a:r>
          </a:p>
        </p:txBody>
      </p:sp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  <p:sp>
        <p:nvSpPr>
          <p:cNvPr id="11" name="Nel 2018 il Salone Orientamenti diventa il Villaggio Orientamenti."/>
          <p:cNvSpPr txBox="1"/>
          <p:nvPr/>
        </p:nvSpPr>
        <p:spPr>
          <a:xfrm>
            <a:off x="1214414" y="343901"/>
            <a:ext cx="7427942" cy="584775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it-IT" altLang="it-IT" sz="3200" b="1" dirty="0" smtClean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LE PROFESSIONI DEL MARE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42910" y="1285866"/>
            <a:ext cx="7786742" cy="360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0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GALATA  MUSEO DEL MARE</a:t>
            </a:r>
            <a:r>
              <a:rPr kumimoji="0" lang="it-IT" sz="2000" b="0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: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 le professioni della nautica</a:t>
            </a: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     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e della navigazione</a:t>
            </a: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MERCATINO DEL PESCE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: le professioni del mercato </a:t>
            </a: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 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   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ittico-alimentare</a:t>
            </a:r>
            <a:endParaRPr lang="it-IT" sz="2000" dirty="0" smtClean="0">
              <a:solidFill>
                <a:schemeClr val="accent6">
                  <a:lumMod val="75000"/>
                </a:schemeClr>
              </a:solidFill>
              <a:latin typeface="+mj-lt"/>
              <a:cs typeface="+mn-cs"/>
              <a:sym typeface="Calibri"/>
            </a:endParaRP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0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PALAZZO SAN GIORGIO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: le professioni del porto </a:t>
            </a: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ACQUARIO </a:t>
            </a:r>
            <a:r>
              <a:rPr lang="it-IT" sz="2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DI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 GENOVA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: le professioni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+mn-cs"/>
                <a:sym typeface="Calibri"/>
              </a:rPr>
              <a:t>biomarine</a:t>
            </a:r>
            <a:endParaRPr lang="it-IT" sz="2000" dirty="0" smtClean="0">
              <a:solidFill>
                <a:schemeClr val="accent6">
                  <a:lumMod val="75000"/>
                </a:schemeClr>
              </a:solidFill>
              <a:latin typeface="+mj-lt"/>
              <a:cs typeface="+mn-cs"/>
              <a:sym typeface="Calibri"/>
            </a:endParaRPr>
          </a:p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20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GUARDIA COSTIERA</a:t>
            </a:r>
            <a:r>
              <a:rPr kumimoji="0" lang="it-IT" sz="2000" b="0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: le professioni marittime</a:t>
            </a: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6" cy="497446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285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5356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84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4378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8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40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1612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a manifestazione in forte crescita, che ha chiuso l’edizione 2017 con oltre 70.000 visitatori, oltre il 15% in più rispetto al 2016.">
            <a:extLst>
              <a:ext uri="{FF2B5EF4-FFF2-40B4-BE49-F238E27FC236}">
                <a16:creationId xmlns:a16="http://schemas.microsoft.com/office/drawing/2014/main" xmlns="" id="{43441237-A349-4EA0-9A50-4FFA8F8146A0}"/>
              </a:ext>
            </a:extLst>
          </p:cNvPr>
          <p:cNvSpPr txBox="1"/>
          <p:nvPr/>
        </p:nvSpPr>
        <p:spPr>
          <a:xfrm>
            <a:off x="-32" y="1464460"/>
            <a:ext cx="3287858" cy="3046988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5719" rIns="45719"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2400" kern="0" dirty="0">
                <a:solidFill>
                  <a:srgbClr val="E46C0A"/>
                </a:solidFill>
                <a:latin typeface="+mj-ea"/>
                <a:ea typeface="+mj-ea"/>
                <a:cs typeface="+mj-cs"/>
                <a:sym typeface="Helvetica"/>
              </a:rPr>
              <a:t>Orientamenti è l’appuntamento </a:t>
            </a:r>
            <a:r>
              <a:rPr lang="it-IT" sz="2400" kern="0" dirty="0" smtClean="0">
                <a:solidFill>
                  <a:srgbClr val="E46C0A"/>
                </a:solidFill>
                <a:latin typeface="+mj-ea"/>
                <a:ea typeface="+mj-ea"/>
                <a:cs typeface="+mj-cs"/>
                <a:sym typeface="Helvetica"/>
              </a:rPr>
              <a:t>per </a:t>
            </a:r>
            <a:r>
              <a:rPr lang="it-IT" sz="2400" kern="0" dirty="0">
                <a:solidFill>
                  <a:srgbClr val="E46C0A"/>
                </a:solidFill>
                <a:latin typeface="+mj-ea"/>
                <a:ea typeface="+mj-ea"/>
                <a:cs typeface="+mj-cs"/>
                <a:sym typeface="Helvetica"/>
              </a:rPr>
              <a:t>favorire scelte consapevoli per il futuro professionale dei </a:t>
            </a:r>
            <a:r>
              <a:rPr lang="it-IT" sz="2400" kern="0" dirty="0" smtClean="0">
                <a:solidFill>
                  <a:srgbClr val="E46C0A"/>
                </a:solidFill>
                <a:latin typeface="+mj-ea"/>
                <a:ea typeface="+mj-ea"/>
                <a:cs typeface="+mj-cs"/>
                <a:sym typeface="Helvetica"/>
              </a:rPr>
              <a:t>giovani, coinvolgendo famiglie e insegnanti.</a:t>
            </a:r>
            <a:endParaRPr lang="it-IT" sz="2400" kern="0" dirty="0">
              <a:solidFill>
                <a:srgbClr val="E46C0A"/>
              </a:solidFill>
              <a:latin typeface="+mj-ea"/>
              <a:ea typeface="+mj-ea"/>
              <a:cs typeface="+mj-cs"/>
              <a:sym typeface="Helvetic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428610"/>
            <a:ext cx="5286412" cy="3964808"/>
          </a:xfrm>
          <a:prstGeom prst="rect">
            <a:avLst/>
          </a:prstGeom>
        </p:spPr>
      </p:pic>
      <p:pic>
        <p:nvPicPr>
          <p:cNvPr id="11" name="Picture 5" descr="loghi fondi e alfa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1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3075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1651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9119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9702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4330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89059"/>
            <a:ext cx="7415245" cy="4974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3" r="92887"/>
          <a:stretch/>
        </p:blipFill>
        <p:spPr>
          <a:xfrm>
            <a:off x="7906962" y="1147341"/>
            <a:ext cx="243554" cy="8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70" t="9801" r="52702" b="55836"/>
          <a:stretch/>
        </p:blipFill>
        <p:spPr>
          <a:xfrm>
            <a:off x="7857193" y="2067694"/>
            <a:ext cx="343092" cy="2880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61941" y="1131590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 stesso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61941" y="1563638"/>
            <a:ext cx="8633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la società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61941" y="1995686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le opportunità formative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61941" y="2573493"/>
            <a:ext cx="8633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Conosci</a:t>
            </a: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il mercato del lavoro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9" t="58834" r="53178" b="15393"/>
          <a:stretch/>
        </p:blipFill>
        <p:spPr>
          <a:xfrm>
            <a:off x="7884723" y="2617703"/>
            <a:ext cx="288032" cy="216024"/>
          </a:xfrm>
          <a:prstGeom prst="rect">
            <a:avLst/>
          </a:prstGeom>
        </p:spPr>
      </p:pic>
      <p:pic>
        <p:nvPicPr>
          <p:cNvPr id="17" name="Picture 5" descr="loghi fondi e alfa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8739">
            <a:off x="7784396" y="4450493"/>
            <a:ext cx="1452646" cy="3108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9C3F49CD-3B77-45B2-82EE-8474511F357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5561" y="90608"/>
            <a:ext cx="648072" cy="998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7962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a manifestazione in forte crescita, che ha chiuso l’edizione 2017 con oltre 70.000 visitatori, oltre il 15% in più rispetto al 2016.">
            <a:extLst>
              <a:ext uri="{FF2B5EF4-FFF2-40B4-BE49-F238E27FC236}">
                <a16:creationId xmlns:a16="http://schemas.microsoft.com/office/drawing/2014/main" xmlns="" id="{43441237-A349-4EA0-9A50-4FFA8F8146A0}"/>
              </a:ext>
            </a:extLst>
          </p:cNvPr>
          <p:cNvSpPr txBox="1"/>
          <p:nvPr/>
        </p:nvSpPr>
        <p:spPr>
          <a:xfrm>
            <a:off x="1017309" y="1563638"/>
            <a:ext cx="7505700" cy="1569660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Una manifestazione in </a:t>
            </a:r>
            <a:r>
              <a:rPr sz="3200" b="1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forte crescita, </a:t>
            </a:r>
            <a:r>
              <a:rPr sz="3200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che ha chiuso l’edizione 2017 con oltre </a:t>
            </a:r>
            <a:r>
              <a:rPr sz="3200" b="1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70.000 visitatori</a:t>
            </a:r>
            <a:r>
              <a:rPr sz="3200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lang="it-IT" sz="3200" kern="0" dirty="0" smtClean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+</a:t>
            </a:r>
            <a:r>
              <a:rPr sz="3200" b="1" kern="0" dirty="0" smtClean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15</a:t>
            </a:r>
            <a:r>
              <a:rPr sz="3200" b="1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% </a:t>
            </a:r>
            <a:r>
              <a:rPr sz="3200" kern="0" dirty="0" smtClean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rispetto </a:t>
            </a:r>
            <a:r>
              <a:rPr sz="3200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al 2016.</a:t>
            </a:r>
          </a:p>
        </p:txBody>
      </p:sp>
      <p:pic>
        <p:nvPicPr>
          <p:cNvPr id="5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94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fre Salone Orientamenti 2017"/>
          <p:cNvSpPr txBox="1">
            <a:spLocks noChangeArrowheads="1"/>
          </p:cNvSpPr>
          <p:nvPr/>
        </p:nvSpPr>
        <p:spPr bwMode="auto">
          <a:xfrm>
            <a:off x="1543023" y="474807"/>
            <a:ext cx="6629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Numeri Salone Orientamenti 2017</a:t>
            </a:r>
          </a:p>
        </p:txBody>
      </p:sp>
      <p:grpSp>
        <p:nvGrpSpPr>
          <p:cNvPr id="68" name="Gruppo 67"/>
          <p:cNvGrpSpPr/>
          <p:nvPr/>
        </p:nvGrpSpPr>
        <p:grpSpPr>
          <a:xfrm>
            <a:off x="287338" y="1355725"/>
            <a:ext cx="2636837" cy="998538"/>
            <a:chOff x="287338" y="1355725"/>
            <a:chExt cx="2636837" cy="998538"/>
          </a:xfrm>
        </p:grpSpPr>
        <p:sp>
          <p:nvSpPr>
            <p:cNvPr id="37" name="70.000"/>
            <p:cNvSpPr txBox="1">
              <a:spLocks noChangeArrowheads="1"/>
            </p:cNvSpPr>
            <p:nvPr/>
          </p:nvSpPr>
          <p:spPr bwMode="auto">
            <a:xfrm>
              <a:off x="931863" y="1355725"/>
              <a:ext cx="1347787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 dirty="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70.000</a:t>
              </a:r>
            </a:p>
          </p:txBody>
        </p:sp>
        <p:sp>
          <p:nvSpPr>
            <p:cNvPr id="38" name="Oltre 70mila i visitatori ad Orientamenti 2017"/>
            <p:cNvSpPr txBox="1">
              <a:spLocks noChangeArrowheads="1"/>
            </p:cNvSpPr>
            <p:nvPr/>
          </p:nvSpPr>
          <p:spPr bwMode="auto">
            <a:xfrm>
              <a:off x="287338" y="1906588"/>
              <a:ext cx="2636837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Oltre 70mila i visitatori ad Orientamenti 2017</a:t>
              </a:r>
            </a:p>
          </p:txBody>
        </p:sp>
        <p:pic>
          <p:nvPicPr>
            <p:cNvPr id="55" name="Immagine" descr="Immagin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38" y="1498600"/>
              <a:ext cx="381000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7" name="Gruppo 66"/>
          <p:cNvGrpSpPr/>
          <p:nvPr/>
        </p:nvGrpSpPr>
        <p:grpSpPr>
          <a:xfrm>
            <a:off x="3254375" y="1350963"/>
            <a:ext cx="2635250" cy="1174750"/>
            <a:chOff x="3254375" y="1350963"/>
            <a:chExt cx="2635250" cy="1174750"/>
          </a:xfrm>
        </p:grpSpPr>
        <p:sp>
          <p:nvSpPr>
            <p:cNvPr id="39" name="48.000"/>
            <p:cNvSpPr txBox="1">
              <a:spLocks noChangeArrowheads="1"/>
            </p:cNvSpPr>
            <p:nvPr/>
          </p:nvSpPr>
          <p:spPr bwMode="auto">
            <a:xfrm>
              <a:off x="3898900" y="1350963"/>
              <a:ext cx="1346200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48.000</a:t>
              </a:r>
            </a:p>
          </p:txBody>
        </p:sp>
        <p:sp>
          <p:nvSpPr>
            <p:cNvPr id="40" name="48mila studenti hanno partecipato ai centinaia di incontri e visitato gli stand"/>
            <p:cNvSpPr txBox="1">
              <a:spLocks noChangeArrowheads="1"/>
            </p:cNvSpPr>
            <p:nvPr/>
          </p:nvSpPr>
          <p:spPr bwMode="auto">
            <a:xfrm>
              <a:off x="3254375" y="1901825"/>
              <a:ext cx="263525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48mila studenti hanno partecipato ai centinaia di incontri e visitato gli stand</a:t>
              </a:r>
            </a:p>
          </p:txBody>
        </p:sp>
        <p:pic>
          <p:nvPicPr>
            <p:cNvPr id="56" name="Immagine" descr="Immagin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925" y="1481138"/>
              <a:ext cx="409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6" name="Gruppo 65"/>
          <p:cNvGrpSpPr/>
          <p:nvPr/>
        </p:nvGrpSpPr>
        <p:grpSpPr>
          <a:xfrm>
            <a:off x="6219825" y="1355725"/>
            <a:ext cx="2636838" cy="998538"/>
            <a:chOff x="6219825" y="1355725"/>
            <a:chExt cx="2636838" cy="998538"/>
          </a:xfrm>
        </p:grpSpPr>
        <p:sp>
          <p:nvSpPr>
            <p:cNvPr id="41" name="11.000"/>
            <p:cNvSpPr txBox="1">
              <a:spLocks noChangeArrowheads="1"/>
            </p:cNvSpPr>
            <p:nvPr/>
          </p:nvSpPr>
          <p:spPr bwMode="auto">
            <a:xfrm>
              <a:off x="6880225" y="1355725"/>
              <a:ext cx="1316038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11.000</a:t>
              </a:r>
            </a:p>
          </p:txBody>
        </p:sp>
        <p:sp>
          <p:nvSpPr>
            <p:cNvPr id="42" name="Oltre11mila i genitori in visita alla manifestazione"/>
            <p:cNvSpPr txBox="1">
              <a:spLocks noChangeArrowheads="1"/>
            </p:cNvSpPr>
            <p:nvPr/>
          </p:nvSpPr>
          <p:spPr bwMode="auto">
            <a:xfrm>
              <a:off x="6219825" y="1906588"/>
              <a:ext cx="2636838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Oltre11mila i genitori in visita alla manifestazione</a:t>
              </a:r>
            </a:p>
          </p:txBody>
        </p:sp>
        <p:pic>
          <p:nvPicPr>
            <p:cNvPr id="57" name="Immagine" descr="Immagin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97013"/>
              <a:ext cx="3587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5" name="Gruppo 64"/>
          <p:cNvGrpSpPr/>
          <p:nvPr/>
        </p:nvGrpSpPr>
        <p:grpSpPr>
          <a:xfrm>
            <a:off x="287338" y="2463577"/>
            <a:ext cx="2636837" cy="819150"/>
            <a:chOff x="287338" y="2544763"/>
            <a:chExt cx="2636837" cy="819150"/>
          </a:xfrm>
        </p:grpSpPr>
        <p:sp>
          <p:nvSpPr>
            <p:cNvPr id="43" name="7.000"/>
            <p:cNvSpPr txBox="1">
              <a:spLocks noChangeArrowheads="1"/>
            </p:cNvSpPr>
            <p:nvPr/>
          </p:nvSpPr>
          <p:spPr bwMode="auto">
            <a:xfrm>
              <a:off x="1044575" y="2544763"/>
              <a:ext cx="1122363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 dirty="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7.000</a:t>
              </a:r>
            </a:p>
          </p:txBody>
        </p:sp>
        <p:sp>
          <p:nvSpPr>
            <p:cNvPr id="44" name="Oltre 7mila i docenti ed educatori"/>
            <p:cNvSpPr txBox="1">
              <a:spLocks noChangeArrowheads="1"/>
            </p:cNvSpPr>
            <p:nvPr/>
          </p:nvSpPr>
          <p:spPr bwMode="auto">
            <a:xfrm>
              <a:off x="287338" y="3095625"/>
              <a:ext cx="2636837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Oltre 7mila i docenti ed educatori</a:t>
              </a:r>
            </a:p>
          </p:txBody>
        </p:sp>
        <p:pic>
          <p:nvPicPr>
            <p:cNvPr id="58" name="Immagine" descr="Immagin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686050"/>
              <a:ext cx="3190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4" name="Gruppo 63"/>
          <p:cNvGrpSpPr/>
          <p:nvPr/>
        </p:nvGrpSpPr>
        <p:grpSpPr>
          <a:xfrm>
            <a:off x="3254375" y="2458814"/>
            <a:ext cx="2635250" cy="819150"/>
            <a:chOff x="3254375" y="2540000"/>
            <a:chExt cx="2635250" cy="819150"/>
          </a:xfrm>
        </p:grpSpPr>
        <p:sp>
          <p:nvSpPr>
            <p:cNvPr id="45" name="5.000"/>
            <p:cNvSpPr txBox="1">
              <a:spLocks noChangeArrowheads="1"/>
            </p:cNvSpPr>
            <p:nvPr/>
          </p:nvSpPr>
          <p:spPr bwMode="auto">
            <a:xfrm>
              <a:off x="4011613" y="2540000"/>
              <a:ext cx="1120775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5.000</a:t>
              </a:r>
            </a:p>
          </p:txBody>
        </p:sp>
        <p:sp>
          <p:nvSpPr>
            <p:cNvPr id="46" name="5mila partecipanti al Career Day"/>
            <p:cNvSpPr txBox="1">
              <a:spLocks noChangeArrowheads="1"/>
            </p:cNvSpPr>
            <p:nvPr/>
          </p:nvSpPr>
          <p:spPr bwMode="auto">
            <a:xfrm>
              <a:off x="3254375" y="3090863"/>
              <a:ext cx="2635250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5mila partecipanti al Career </a:t>
              </a:r>
              <a:r>
                <a:rPr lang="it-IT" altLang="it-IT" sz="1200" dirty="0" err="1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Day</a:t>
              </a:r>
              <a:endParaRPr lang="it-IT" altLang="it-IT" sz="1200" dirty="0">
                <a:solidFill>
                  <a:srgbClr val="535353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endParaRPr>
            </a:p>
          </p:txBody>
        </p:sp>
        <p:pic>
          <p:nvPicPr>
            <p:cNvPr id="59" name="Immagine" descr="Immagin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838" y="2686050"/>
              <a:ext cx="3778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o 4"/>
          <p:cNvGrpSpPr/>
          <p:nvPr/>
        </p:nvGrpSpPr>
        <p:grpSpPr>
          <a:xfrm>
            <a:off x="6219825" y="2463577"/>
            <a:ext cx="2636838" cy="996950"/>
            <a:chOff x="6219825" y="2544763"/>
            <a:chExt cx="2636838" cy="996950"/>
          </a:xfrm>
        </p:grpSpPr>
        <p:sp>
          <p:nvSpPr>
            <p:cNvPr id="47" name="20.000"/>
            <p:cNvSpPr txBox="1">
              <a:spLocks noChangeArrowheads="1"/>
            </p:cNvSpPr>
            <p:nvPr/>
          </p:nvSpPr>
          <p:spPr bwMode="auto">
            <a:xfrm>
              <a:off x="6864350" y="2544763"/>
              <a:ext cx="1347788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20.000</a:t>
              </a:r>
            </a:p>
          </p:txBody>
        </p:sp>
        <p:sp>
          <p:nvSpPr>
            <p:cNvPr id="48" name="20mila colloqui di lavoro effettuati al Career Day"/>
            <p:cNvSpPr txBox="1">
              <a:spLocks noChangeArrowheads="1"/>
            </p:cNvSpPr>
            <p:nvPr/>
          </p:nvSpPr>
          <p:spPr bwMode="auto">
            <a:xfrm>
              <a:off x="6219825" y="3095625"/>
              <a:ext cx="263683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20mila colloqui di lavoro effettuati al Career </a:t>
              </a:r>
              <a:r>
                <a:rPr lang="it-IT" altLang="it-IT" sz="1200" dirty="0" err="1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Day</a:t>
              </a:r>
              <a:endParaRPr lang="it-IT" altLang="it-IT" sz="1200" dirty="0">
                <a:solidFill>
                  <a:srgbClr val="535353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endParaRPr>
            </a:p>
          </p:txBody>
        </p:sp>
        <p:pic>
          <p:nvPicPr>
            <p:cNvPr id="60" name="Immagine" descr="Immagin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750" y="2686050"/>
              <a:ext cx="3683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/>
          <p:cNvGrpSpPr/>
          <p:nvPr/>
        </p:nvGrpSpPr>
        <p:grpSpPr>
          <a:xfrm>
            <a:off x="287338" y="3431430"/>
            <a:ext cx="2635250" cy="830263"/>
            <a:chOff x="287338" y="3714750"/>
            <a:chExt cx="2635250" cy="830263"/>
          </a:xfrm>
        </p:grpSpPr>
        <p:sp>
          <p:nvSpPr>
            <p:cNvPr id="49" name="3.000"/>
            <p:cNvSpPr txBox="1">
              <a:spLocks noChangeArrowheads="1"/>
            </p:cNvSpPr>
            <p:nvPr/>
          </p:nvSpPr>
          <p:spPr bwMode="auto">
            <a:xfrm>
              <a:off x="1044575" y="3714750"/>
              <a:ext cx="1122363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3.000</a:t>
              </a:r>
            </a:p>
          </p:txBody>
        </p:sp>
        <p:sp>
          <p:nvSpPr>
            <p:cNvPr id="50" name="3mila presenza da fuori regione"/>
            <p:cNvSpPr txBox="1">
              <a:spLocks noChangeArrowheads="1"/>
            </p:cNvSpPr>
            <p:nvPr/>
          </p:nvSpPr>
          <p:spPr bwMode="auto">
            <a:xfrm>
              <a:off x="287338" y="4275138"/>
              <a:ext cx="26352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3mila presenza da fuori regione</a:t>
              </a:r>
            </a:p>
          </p:txBody>
        </p:sp>
        <p:pic>
          <p:nvPicPr>
            <p:cNvPr id="61" name="Immagine" descr="Immagin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25" y="3875088"/>
              <a:ext cx="3365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3254375" y="3426668"/>
            <a:ext cx="2635250" cy="1012527"/>
            <a:chOff x="3254375" y="3709988"/>
            <a:chExt cx="2635250" cy="1012527"/>
          </a:xfrm>
        </p:grpSpPr>
        <p:sp>
          <p:nvSpPr>
            <p:cNvPr id="51" name="6.400"/>
            <p:cNvSpPr txBox="1">
              <a:spLocks noChangeArrowheads="1"/>
            </p:cNvSpPr>
            <p:nvPr/>
          </p:nvSpPr>
          <p:spPr bwMode="auto">
            <a:xfrm>
              <a:off x="4011613" y="3709988"/>
              <a:ext cx="112077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6.400</a:t>
              </a:r>
            </a:p>
          </p:txBody>
        </p:sp>
        <p:sp>
          <p:nvSpPr>
            <p:cNvPr id="52" name="Valutazioni delle competenze chiave UE"/>
            <p:cNvSpPr txBox="1">
              <a:spLocks noChangeArrowheads="1"/>
            </p:cNvSpPr>
            <p:nvPr/>
          </p:nvSpPr>
          <p:spPr bwMode="auto">
            <a:xfrm>
              <a:off x="3254375" y="4260850"/>
              <a:ext cx="2635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Valutazioni delle </a:t>
              </a:r>
              <a:endParaRPr lang="it-IT" altLang="it-IT" sz="1200" dirty="0" smtClean="0">
                <a:solidFill>
                  <a:srgbClr val="535353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endParaRPr>
            </a:p>
            <a:p>
              <a:pPr algn="ctr"/>
              <a:r>
                <a:rPr lang="it-IT" altLang="it-IT" sz="1200" dirty="0" smtClean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competenze </a:t>
              </a:r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chiave UE</a:t>
              </a:r>
            </a:p>
          </p:txBody>
        </p:sp>
        <p:pic>
          <p:nvPicPr>
            <p:cNvPr id="62" name="Immagine" descr="Immagin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238" y="3890963"/>
              <a:ext cx="3778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po 1"/>
          <p:cNvGrpSpPr/>
          <p:nvPr/>
        </p:nvGrpSpPr>
        <p:grpSpPr>
          <a:xfrm>
            <a:off x="6219825" y="3431430"/>
            <a:ext cx="2636838" cy="1012528"/>
            <a:chOff x="6219825" y="3714750"/>
            <a:chExt cx="2636838" cy="1012528"/>
          </a:xfrm>
        </p:grpSpPr>
        <p:sp>
          <p:nvSpPr>
            <p:cNvPr id="53" name="5.100"/>
            <p:cNvSpPr txBox="1">
              <a:spLocks noChangeArrowheads="1"/>
            </p:cNvSpPr>
            <p:nvPr/>
          </p:nvSpPr>
          <p:spPr bwMode="auto">
            <a:xfrm>
              <a:off x="6977063" y="3714750"/>
              <a:ext cx="1122362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3200" dirty="0">
                  <a:solidFill>
                    <a:srgbClr val="E46C0A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5.100</a:t>
              </a:r>
            </a:p>
          </p:txBody>
        </p:sp>
        <p:sp>
          <p:nvSpPr>
            <p:cNvPr id="54" name="Ragazzi che hanno incontrato dirigenti, artigiani, manager, direttori del personale, per orientarsi sulle scelte future"/>
            <p:cNvSpPr txBox="1">
              <a:spLocks noChangeArrowheads="1"/>
            </p:cNvSpPr>
            <p:nvPr/>
          </p:nvSpPr>
          <p:spPr bwMode="auto">
            <a:xfrm>
              <a:off x="6219825" y="4265613"/>
              <a:ext cx="26368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1pPr>
              <a:lvl2pPr marL="742950" indent="-28575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2pPr>
              <a:lvl3pPr marL="11430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3pPr>
              <a:lvl4pPr marL="16002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4pPr>
              <a:lvl5pPr marL="2057400" indent="-228600" hangingPunct="0"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5pPr>
              <a:lvl6pPr marL="25146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6pPr>
              <a:lvl7pPr marL="29718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7pPr>
              <a:lvl8pPr marL="34290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8pPr>
              <a:lvl9pPr marL="3886200" indent="-22860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defRPr>
              </a:lvl9pPr>
            </a:lstStyle>
            <a:p>
              <a:pPr algn="ctr"/>
              <a:r>
                <a:rPr lang="it-IT" altLang="it-IT" sz="1200" dirty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Ragazzi che hanno incontrato </a:t>
              </a:r>
              <a:r>
                <a:rPr lang="it-IT" altLang="it-IT" sz="1200" dirty="0" smtClean="0">
                  <a:solidFill>
                    <a:srgbClr val="535353"/>
                  </a:solidFill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i “capitani coraggiosi”.</a:t>
              </a:r>
              <a:endParaRPr lang="it-IT" altLang="it-IT" sz="1200" dirty="0">
                <a:solidFill>
                  <a:srgbClr val="535353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endParaRPr>
            </a:p>
          </p:txBody>
        </p:sp>
        <p:pic>
          <p:nvPicPr>
            <p:cNvPr id="63" name="Immagine" descr="Immagine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900" y="3865563"/>
              <a:ext cx="339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71" name="Picture 5" descr="loghi fondi e alfa.ps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73" name="Immagine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74" name="Immagine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pic>
        <p:nvPicPr>
          <p:cNvPr id="70" name="Picture 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64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La manifestazione è disegnata sulle 4 aree dell’orientamento che rappresentano il cuore dei progetti sperimentali:"/>
          <p:cNvSpPr txBox="1">
            <a:spLocks noChangeArrowheads="1"/>
          </p:cNvSpPr>
          <p:nvPr/>
        </p:nvSpPr>
        <p:spPr bwMode="auto">
          <a:xfrm>
            <a:off x="683568" y="1320155"/>
            <a:ext cx="750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3200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Il Salone è visitabile nelle sue 4 aree:</a:t>
            </a:r>
          </a:p>
        </p:txBody>
      </p:sp>
      <p:pic>
        <p:nvPicPr>
          <p:cNvPr id="9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311398" y="2401752"/>
            <a:ext cx="2980042" cy="369332"/>
            <a:chOff x="455414" y="2401752"/>
            <a:chExt cx="2980042" cy="369332"/>
          </a:xfrm>
        </p:grpSpPr>
        <p:sp>
          <p:nvSpPr>
            <p:cNvPr id="2" name="Rettangolo 1"/>
            <p:cNvSpPr/>
            <p:nvPr/>
          </p:nvSpPr>
          <p:spPr>
            <a:xfrm>
              <a:off x="814226" y="2401752"/>
              <a:ext cx="262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E46C0A"/>
                  </a:solidFill>
                </a:rPr>
                <a:t>CONOSCI TE STESSO</a:t>
              </a: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2408084"/>
              <a:ext cx="356668" cy="356668"/>
            </a:xfrm>
            <a:prstGeom prst="rect">
              <a:avLst/>
            </a:prstGeom>
          </p:spPr>
        </p:pic>
      </p:grpSp>
      <p:pic>
        <p:nvPicPr>
          <p:cNvPr id="11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La manifestazione è disegnata sulle 4 aree dell’orientamento che rappresentano il cuore dei progetti sperimentali:"/>
          <p:cNvSpPr txBox="1">
            <a:spLocks noChangeArrowheads="1"/>
          </p:cNvSpPr>
          <p:nvPr/>
        </p:nvSpPr>
        <p:spPr bwMode="auto">
          <a:xfrm>
            <a:off x="683568" y="1320155"/>
            <a:ext cx="750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3200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Il Salone è visitabile nelle sue 4 aree:</a:t>
            </a:r>
          </a:p>
        </p:txBody>
      </p:sp>
      <p:pic>
        <p:nvPicPr>
          <p:cNvPr id="9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3923928" y="2401752"/>
            <a:ext cx="5184576" cy="369332"/>
            <a:chOff x="3779912" y="2401752"/>
            <a:chExt cx="5184576" cy="369332"/>
          </a:xfrm>
        </p:grpSpPr>
        <p:sp>
          <p:nvSpPr>
            <p:cNvPr id="3" name="Rettangolo 2"/>
            <p:cNvSpPr/>
            <p:nvPr/>
          </p:nvSpPr>
          <p:spPr>
            <a:xfrm>
              <a:off x="4107261" y="2401752"/>
              <a:ext cx="4857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sz="1800"/>
              </a:pPr>
              <a:r>
                <a:rPr lang="it-IT" b="1" dirty="0" smtClean="0">
                  <a:solidFill>
                    <a:srgbClr val="002060"/>
                  </a:solidFill>
                </a:rPr>
                <a:t>CONOSCI LE OPPORTUNITA’ FORMATIVE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408084"/>
              <a:ext cx="356668" cy="356668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311398" y="2401752"/>
            <a:ext cx="2980042" cy="369332"/>
            <a:chOff x="455414" y="2401752"/>
            <a:chExt cx="2980042" cy="369332"/>
          </a:xfrm>
        </p:grpSpPr>
        <p:sp>
          <p:nvSpPr>
            <p:cNvPr id="2" name="Rettangolo 1"/>
            <p:cNvSpPr/>
            <p:nvPr/>
          </p:nvSpPr>
          <p:spPr>
            <a:xfrm>
              <a:off x="814226" y="2401752"/>
              <a:ext cx="262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E46C0A"/>
                  </a:solidFill>
                </a:rPr>
                <a:t>CONOSCI TE STESSO</a:t>
              </a: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2408084"/>
              <a:ext cx="356668" cy="356668"/>
            </a:xfrm>
            <a:prstGeom prst="rect">
              <a:avLst/>
            </a:prstGeom>
          </p:spPr>
        </p:pic>
      </p:grpSp>
      <p:pic>
        <p:nvPicPr>
          <p:cNvPr id="18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075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La manifestazione è disegnata sulle 4 aree dell’orientamento che rappresentano il cuore dei progetti sperimentali:"/>
          <p:cNvSpPr txBox="1">
            <a:spLocks noChangeArrowheads="1"/>
          </p:cNvSpPr>
          <p:nvPr/>
        </p:nvSpPr>
        <p:spPr bwMode="auto">
          <a:xfrm>
            <a:off x="683568" y="1320155"/>
            <a:ext cx="750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3200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Il Salone è visitabile nelle sue 4 aree:</a:t>
            </a:r>
          </a:p>
        </p:txBody>
      </p:sp>
      <p:pic>
        <p:nvPicPr>
          <p:cNvPr id="9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311398" y="3572240"/>
            <a:ext cx="3108474" cy="369332"/>
            <a:chOff x="455414" y="3572240"/>
            <a:chExt cx="3108474" cy="369332"/>
          </a:xfrm>
        </p:grpSpPr>
        <p:sp>
          <p:nvSpPr>
            <p:cNvPr id="4" name="Rettangolo 3"/>
            <p:cNvSpPr/>
            <p:nvPr/>
          </p:nvSpPr>
          <p:spPr>
            <a:xfrm>
              <a:off x="814226" y="3572240"/>
              <a:ext cx="274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C00000"/>
                  </a:solidFill>
                </a:rPr>
                <a:t>CONOSCI LA SOCIETA’</a:t>
              </a: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3578572"/>
              <a:ext cx="356668" cy="356668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3923928" y="2401752"/>
            <a:ext cx="5184576" cy="369332"/>
            <a:chOff x="3779912" y="2401752"/>
            <a:chExt cx="5184576" cy="369332"/>
          </a:xfrm>
        </p:grpSpPr>
        <p:sp>
          <p:nvSpPr>
            <p:cNvPr id="3" name="Rettangolo 2"/>
            <p:cNvSpPr/>
            <p:nvPr/>
          </p:nvSpPr>
          <p:spPr>
            <a:xfrm>
              <a:off x="4107261" y="2401752"/>
              <a:ext cx="4857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sz="1800"/>
              </a:pPr>
              <a:r>
                <a:rPr lang="it-IT" b="1" dirty="0" smtClean="0">
                  <a:solidFill>
                    <a:srgbClr val="002060"/>
                  </a:solidFill>
                </a:rPr>
                <a:t>CONOSCI LE OPPORTUNITA’ FORMATIVE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408084"/>
              <a:ext cx="356668" cy="356668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311398" y="2401752"/>
            <a:ext cx="2980042" cy="369332"/>
            <a:chOff x="455414" y="2401752"/>
            <a:chExt cx="2980042" cy="369332"/>
          </a:xfrm>
        </p:grpSpPr>
        <p:sp>
          <p:nvSpPr>
            <p:cNvPr id="2" name="Rettangolo 1"/>
            <p:cNvSpPr/>
            <p:nvPr/>
          </p:nvSpPr>
          <p:spPr>
            <a:xfrm>
              <a:off x="814226" y="2401752"/>
              <a:ext cx="262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E46C0A"/>
                  </a:solidFill>
                </a:rPr>
                <a:t>CONOSCI TE STESSO</a:t>
              </a: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2408084"/>
              <a:ext cx="356668" cy="356668"/>
            </a:xfrm>
            <a:prstGeom prst="rect">
              <a:avLst/>
            </a:prstGeom>
          </p:spPr>
        </p:pic>
      </p:grpSp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533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La manifestazione è disegnata sulle 4 aree dell’orientamento che rappresentano il cuore dei progetti sperimentali:"/>
          <p:cNvSpPr txBox="1">
            <a:spLocks noChangeArrowheads="1"/>
          </p:cNvSpPr>
          <p:nvPr/>
        </p:nvSpPr>
        <p:spPr bwMode="auto">
          <a:xfrm>
            <a:off x="683568" y="1320155"/>
            <a:ext cx="750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3200" dirty="0">
                <a:solidFill>
                  <a:srgbClr val="E46C0A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Il Salone è visitabile nelle sue 4 aree:</a:t>
            </a:r>
          </a:p>
        </p:txBody>
      </p:sp>
      <p:pic>
        <p:nvPicPr>
          <p:cNvPr id="9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3923928" y="3572240"/>
            <a:ext cx="5305917" cy="369332"/>
            <a:chOff x="3779912" y="3572240"/>
            <a:chExt cx="5305917" cy="369332"/>
          </a:xfrm>
        </p:grpSpPr>
        <p:sp>
          <p:nvSpPr>
            <p:cNvPr id="10" name="Rettangolo 9"/>
            <p:cNvSpPr/>
            <p:nvPr/>
          </p:nvSpPr>
          <p:spPr>
            <a:xfrm>
              <a:off x="4131853" y="3572240"/>
              <a:ext cx="49539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800"/>
              </a:pPr>
              <a:r>
                <a:rPr lang="it-IT" b="1" dirty="0">
                  <a:solidFill>
                    <a:srgbClr val="00B050"/>
                  </a:solidFill>
                </a:rPr>
                <a:t>CONOSCI IL </a:t>
              </a:r>
              <a:r>
                <a:rPr lang="it-IT" b="1" dirty="0" smtClean="0">
                  <a:solidFill>
                    <a:srgbClr val="00B050"/>
                  </a:solidFill>
                </a:rPr>
                <a:t>MONDO </a:t>
              </a:r>
              <a:r>
                <a:rPr lang="it-IT" b="1" dirty="0">
                  <a:solidFill>
                    <a:srgbClr val="00B050"/>
                  </a:solidFill>
                </a:rPr>
                <a:t>DEL LAVORO</a:t>
              </a: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lum contrast="4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3578572"/>
              <a:ext cx="356668" cy="356668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311398" y="3572240"/>
            <a:ext cx="3108474" cy="369332"/>
            <a:chOff x="455414" y="3572240"/>
            <a:chExt cx="3108474" cy="369332"/>
          </a:xfrm>
        </p:grpSpPr>
        <p:sp>
          <p:nvSpPr>
            <p:cNvPr id="4" name="Rettangolo 3"/>
            <p:cNvSpPr/>
            <p:nvPr/>
          </p:nvSpPr>
          <p:spPr>
            <a:xfrm>
              <a:off x="814226" y="3572240"/>
              <a:ext cx="274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C00000"/>
                  </a:solidFill>
                </a:rPr>
                <a:t>CONOSCI LA SOCIETA’</a:t>
              </a: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3578572"/>
              <a:ext cx="356668" cy="356668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3923928" y="2401752"/>
            <a:ext cx="5184576" cy="369332"/>
            <a:chOff x="3779912" y="2401752"/>
            <a:chExt cx="5184576" cy="369332"/>
          </a:xfrm>
        </p:grpSpPr>
        <p:sp>
          <p:nvSpPr>
            <p:cNvPr id="3" name="Rettangolo 2"/>
            <p:cNvSpPr/>
            <p:nvPr/>
          </p:nvSpPr>
          <p:spPr>
            <a:xfrm>
              <a:off x="4107261" y="2401752"/>
              <a:ext cx="4857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sz="1800"/>
              </a:pPr>
              <a:r>
                <a:rPr lang="it-IT" b="1" dirty="0" smtClean="0">
                  <a:solidFill>
                    <a:srgbClr val="002060"/>
                  </a:solidFill>
                </a:rPr>
                <a:t>CONOSCI LE OPPORTUNITA’ FORMATIVE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408084"/>
              <a:ext cx="356668" cy="356668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311398" y="2401752"/>
            <a:ext cx="2980042" cy="369332"/>
            <a:chOff x="455414" y="2401752"/>
            <a:chExt cx="2980042" cy="369332"/>
          </a:xfrm>
        </p:grpSpPr>
        <p:sp>
          <p:nvSpPr>
            <p:cNvPr id="2" name="Rettangolo 1"/>
            <p:cNvSpPr/>
            <p:nvPr/>
          </p:nvSpPr>
          <p:spPr>
            <a:xfrm>
              <a:off x="814226" y="2401752"/>
              <a:ext cx="262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/>
              </a:pPr>
              <a:r>
                <a:rPr lang="it-IT" b="1" dirty="0">
                  <a:solidFill>
                    <a:srgbClr val="E46C0A"/>
                  </a:solidFill>
                </a:rPr>
                <a:t>CONOSCI TE STESSO</a:t>
              </a:r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14" y="2408084"/>
              <a:ext cx="356668" cy="356668"/>
            </a:xfrm>
            <a:prstGeom prst="rect">
              <a:avLst/>
            </a:prstGeom>
          </p:spPr>
        </p:pic>
      </p:grpSp>
      <p:pic>
        <p:nvPicPr>
          <p:cNvPr id="22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8270" y="184577"/>
            <a:ext cx="698868" cy="107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7730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La manifestazione è disegnata sulle 4 aree dell’orientamento che rappresentano il cuore dei progetti sperimentali:"/>
          <p:cNvSpPr txBox="1">
            <a:spLocks noChangeArrowheads="1"/>
          </p:cNvSpPr>
          <p:nvPr/>
        </p:nvSpPr>
        <p:spPr bwMode="auto">
          <a:xfrm>
            <a:off x="1428728" y="142858"/>
            <a:ext cx="7505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SAILOR</a:t>
            </a:r>
            <a:r>
              <a:rPr lang="it-IT" altLang="it-IT" sz="24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, evento unico nel panorama dell’orientamento e della formazione alle professioni del mare. </a:t>
            </a:r>
          </a:p>
          <a:p>
            <a:endParaRPr lang="it-IT" altLang="it-IT" sz="1200" dirty="0" smtClean="0">
              <a:solidFill>
                <a:schemeClr val="accent6">
                  <a:lumMod val="75000"/>
                </a:schemeClr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  <a:p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I NUMERI </a:t>
            </a:r>
            <a:r>
              <a:rPr lang="it-IT" altLang="it-IT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DI</a:t>
            </a:r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 SAILOR 2017</a:t>
            </a:r>
            <a:endParaRPr lang="it-IT" altLang="it-IT" sz="2400" b="1" dirty="0">
              <a:solidFill>
                <a:schemeClr val="accent6">
                  <a:lumMod val="75000"/>
                </a:schemeClr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pic>
        <p:nvPicPr>
          <p:cNvPr id="9" name="Picture 5" descr="loghi fondi e alfa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09945"/>
            <a:ext cx="2493588" cy="5335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5414" cy="15001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286250"/>
            <a:ext cx="1130498" cy="857250"/>
          </a:xfrm>
          <a:prstGeom prst="rect">
            <a:avLst/>
          </a:prstGeom>
        </p:spPr>
      </p:pic>
      <p:graphicFrame>
        <p:nvGraphicFramePr>
          <p:cNvPr id="19" name="Tabella 18"/>
          <p:cNvGraphicFramePr>
            <a:graphicFrameLocks noGrp="1"/>
          </p:cNvGraphicFramePr>
          <p:nvPr/>
        </p:nvGraphicFramePr>
        <p:xfrm>
          <a:off x="-5500758" y="1500180"/>
          <a:ext cx="4151585" cy="3068202"/>
        </p:xfrm>
        <a:graphic>
          <a:graphicData uri="http://schemas.openxmlformats.org/drawingml/2006/table">
            <a:tbl>
              <a:tblPr/>
              <a:tblGrid>
                <a:gridCol w="2064227"/>
                <a:gridCol w="2087358"/>
              </a:tblGrid>
              <a:tr h="194328">
                <a:tc gridSpan="2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00" b="1" u="sng" kern="0" dirty="0">
                          <a:solidFill>
                            <a:srgbClr val="0000FF"/>
                          </a:solidFill>
                          <a:latin typeface="Calibri"/>
                          <a:ea typeface="SimSun"/>
                        </a:rPr>
                        <a:t>I NUMERI </a:t>
                      </a:r>
                      <a:r>
                        <a:rPr lang="it-IT" sz="1000" b="1" u="sng" kern="0" dirty="0" err="1">
                          <a:solidFill>
                            <a:srgbClr val="0000FF"/>
                          </a:solidFill>
                          <a:latin typeface="Calibri"/>
                          <a:ea typeface="SimSun"/>
                        </a:rPr>
                        <a:t>DI</a:t>
                      </a:r>
                      <a:r>
                        <a:rPr lang="it-IT" sz="1000" b="1" u="sng" kern="0" dirty="0">
                          <a:solidFill>
                            <a:srgbClr val="0000FF"/>
                          </a:solidFill>
                          <a:latin typeface="Calibri"/>
                          <a:ea typeface="SimSun"/>
                        </a:rPr>
                        <a:t> SAILOR NOVEMBRE 2017</a:t>
                      </a:r>
                      <a:endParaRPr lang="it-IT" sz="800" kern="0" dirty="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01230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STUDENTI</a:t>
                      </a:r>
                      <a:endParaRPr lang="it-IT" sz="700" kern="5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PARTECIPANTI</a:t>
                      </a:r>
                      <a:endParaRPr lang="it-IT" sz="700" kern="5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230 delle IV classi di Istituti Nautici e di Istituti Alberghieri e Turistici</a:t>
                      </a:r>
                      <a:endParaRPr lang="it-IT" sz="700" kern="50" dirty="0">
                        <a:solidFill>
                          <a:srgbClr val="FF0000"/>
                        </a:solidFill>
                        <a:latin typeface="Wingdings"/>
                        <a:ea typeface="Times New Roman"/>
                        <a:cs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152268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STUDENTI LIGURI</a:t>
                      </a:r>
                      <a:endParaRPr lang="it-IT" sz="700" kern="5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  <a:cs typeface="Times New Roman"/>
                        </a:rPr>
                        <a:t>150</a:t>
                      </a:r>
                      <a:endParaRPr lang="it-IT" sz="700" kern="50" dirty="0">
                        <a:latin typeface="Wingdings"/>
                        <a:ea typeface="Times New Roman"/>
                        <a:cs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STUDENTI REGIONI</a:t>
                      </a:r>
                      <a:endParaRPr lang="it-IT" sz="700" kern="5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ABBRUZZO - TOSCANA - VENETO</a:t>
                      </a:r>
                      <a:endParaRPr lang="it-IT" sz="700" kern="5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  <a:cs typeface="Times New Roman"/>
                        </a:rPr>
                        <a:t>59</a:t>
                      </a:r>
                      <a:endParaRPr lang="it-IT" sz="700" kern="50" dirty="0">
                        <a:latin typeface="Wingdings"/>
                        <a:ea typeface="Times New Roman"/>
                        <a:cs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STUDENTI</a:t>
                      </a:r>
                      <a:endParaRPr lang="it-IT" sz="700" kern="5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FRANCIA E LITUANIA</a:t>
                      </a:r>
                      <a:endParaRPr lang="it-IT" sz="700" kern="5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  <a:cs typeface="Times New Roman"/>
                        </a:rPr>
                        <a:t>21</a:t>
                      </a:r>
                      <a:endParaRPr lang="it-IT" sz="700" kern="50" dirty="0">
                        <a:latin typeface="Wingdings"/>
                        <a:ea typeface="Times New Roman"/>
                        <a:cs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152268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INSEGNANTI ACCOMPAGNATORI</a:t>
                      </a:r>
                      <a:endParaRPr lang="it-IT" sz="700" kern="5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  <a:cs typeface="Times New Roman"/>
                        </a:rPr>
                        <a:t>23</a:t>
                      </a:r>
                      <a:endParaRPr lang="it-IT" sz="700" kern="50">
                        <a:latin typeface="Wingdings"/>
                        <a:ea typeface="Times New Roman"/>
                        <a:cs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704304">
                <a:tc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FF0000"/>
                          </a:solidFill>
                          <a:latin typeface="Calibri"/>
                          <a:ea typeface="SimSun"/>
                        </a:rPr>
                        <a:t>TUTOR </a:t>
                      </a: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appositamente formati con specifico corso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80"/>
                        </a:buClr>
                        <a:buFont typeface="Wingdings"/>
                        <a:buChar char=""/>
                        <a:tabLst>
                          <a:tab pos="457200" algn="l"/>
                        </a:tabLst>
                      </a:pPr>
                      <a:r>
                        <a:rPr lang="it-IT" sz="700" b="1" kern="5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di cui</a:t>
                      </a:r>
                      <a:endParaRPr lang="it-IT" sz="700" kern="50" dirty="0">
                        <a:latin typeface="Wingdings"/>
                        <a:ea typeface="Times New Roman"/>
                        <a:cs typeface="Times New Roman"/>
                      </a:endParaRPr>
                    </a:p>
                    <a:p>
                      <a:pPr marL="449580"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Times New Roman"/>
                        </a:rPr>
                        <a:t>N. 8 ACCADEMIA MARINA MERCANTILE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  <a:p>
                      <a:pPr marL="449580"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Times New Roman"/>
                        </a:rPr>
                        <a:t>N. 8 GUARDIA COSTIERA AUSILIARIA REGIONE LIGURIA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  <a:p>
                      <a:pPr marL="449580"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Times New Roman"/>
                        </a:rPr>
                        <a:t>N. 7 ISTITUTO NAUTICO SAN GIORGIO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301230">
                <a:tc gridSpan="2"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STAFF - 50 OPERATORI E DOCENTI</a:t>
                      </a:r>
                      <a:endParaRPr lang="it-IT" sz="700" kern="5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INOLTRE 2 PSICOLOGI ORIENTATORI</a:t>
                      </a:r>
                      <a:endParaRPr lang="it-IT" sz="700" kern="5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50192">
                <a:tc gridSpan="2">
                  <a:txBody>
                    <a:bodyPr/>
                    <a:lstStyle/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LABORATORI REALIZZATI A BORDO su cui hanno </a:t>
                      </a:r>
                      <a:r>
                        <a:rPr lang="it-IT" sz="700" b="1" kern="50" dirty="0" err="1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turnato</a:t>
                      </a: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 tutti gli studenti: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11 SETTORE NAUTICO (Coperta e Macchine) – 7 SETTORI ALBERGHIERO E TURISTICO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700" b="1" kern="50" dirty="0">
                          <a:solidFill>
                            <a:srgbClr val="004586"/>
                          </a:solidFill>
                          <a:latin typeface="Calibri"/>
                          <a:ea typeface="SimSun"/>
                        </a:rPr>
                        <a:t>LABORATORIO ABBANDONO NAVE rivolto a tutti (Staff – Docenti - Studenti)</a:t>
                      </a:r>
                      <a:endParaRPr lang="it-IT" sz="700" kern="50" dirty="0">
                        <a:latin typeface="Times New Roman"/>
                        <a:ea typeface="Times New Roman"/>
                      </a:endParaRPr>
                    </a:p>
                  </a:txBody>
                  <a:tcPr marL="23559" marR="23559" marT="23559" marB="235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9799">
            <a:off x="4636050" y="2072157"/>
            <a:ext cx="2863242" cy="1904056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53A9DD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grpSp>
        <p:nvGrpSpPr>
          <p:cNvPr id="38" name="Gruppo 37"/>
          <p:cNvGrpSpPr/>
          <p:nvPr/>
        </p:nvGrpSpPr>
        <p:grpSpPr>
          <a:xfrm>
            <a:off x="571472" y="200789"/>
            <a:ext cx="704756" cy="1013639"/>
            <a:chOff x="642910" y="200789"/>
            <a:chExt cx="704756" cy="1013639"/>
          </a:xfrm>
        </p:grpSpPr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6" cstate="print"/>
            <a:srcRect l="30666" t="66833"/>
            <a:stretch>
              <a:fillRect/>
            </a:stretch>
          </p:blipFill>
          <p:spPr>
            <a:xfrm>
              <a:off x="785786" y="857238"/>
              <a:ext cx="484554" cy="357190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5960"/>
            <a:stretch>
              <a:fillRect/>
            </a:stretch>
          </p:blipFill>
          <p:spPr>
            <a:xfrm>
              <a:off x="642910" y="200789"/>
              <a:ext cx="704756" cy="571504"/>
            </a:xfrm>
            <a:prstGeom prst="rect">
              <a:avLst/>
            </a:prstGeom>
          </p:spPr>
        </p:pic>
      </p:grpSp>
      <p:sp>
        <p:nvSpPr>
          <p:cNvPr id="39" name="Rettangolo 38"/>
          <p:cNvSpPr/>
          <p:nvPr/>
        </p:nvSpPr>
        <p:spPr>
          <a:xfrm>
            <a:off x="245220" y="1785932"/>
            <a:ext cx="3612400" cy="830997"/>
          </a:xfrm>
          <a:prstGeom prst="rect">
            <a:avLst/>
          </a:prstGeom>
          <a:noFill/>
          <a:ln w="38100" cap="rnd">
            <a:gradFill flip="none" rotWithShape="1">
              <a:gsLst>
                <a:gs pos="0">
                  <a:srgbClr val="53A9DD"/>
                </a:gs>
                <a:gs pos="100000">
                  <a:schemeClr val="bg1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230 studenti</a:t>
            </a:r>
            <a:endParaRPr lang="it-IT" sz="1600" b="0" cap="none" spc="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it-IT" sz="1600" dirty="0" smtClean="0">
                <a:latin typeface="+mj-lt"/>
              </a:rPr>
              <a:t>d</a:t>
            </a:r>
            <a:r>
              <a:rPr lang="it-IT" sz="1600" dirty="0" smtClean="0">
                <a:latin typeface="+mj-lt"/>
              </a:rPr>
              <a:t>i Istituti </a:t>
            </a:r>
            <a:r>
              <a:rPr lang="it-IT" sz="1600" dirty="0" smtClean="0">
                <a:latin typeface="+mj-lt"/>
              </a:rPr>
              <a:t>N</a:t>
            </a:r>
            <a:r>
              <a:rPr lang="it-IT" sz="1600" dirty="0" smtClean="0">
                <a:latin typeface="+mj-lt"/>
              </a:rPr>
              <a:t>autici</a:t>
            </a:r>
            <a:r>
              <a:rPr lang="it-IT" sz="1600" dirty="0" smtClean="0">
                <a:latin typeface="+mj-lt"/>
              </a:rPr>
              <a:t>, </a:t>
            </a:r>
            <a:r>
              <a:rPr lang="it-IT" sz="1600" dirty="0" smtClean="0">
                <a:latin typeface="+mj-lt"/>
              </a:rPr>
              <a:t>Alberghieri </a:t>
            </a:r>
            <a:r>
              <a:rPr lang="it-IT" sz="1600" dirty="0" smtClean="0">
                <a:latin typeface="+mj-lt"/>
              </a:rPr>
              <a:t>e </a:t>
            </a:r>
            <a:r>
              <a:rPr lang="it-IT" sz="1600" dirty="0" smtClean="0">
                <a:latin typeface="+mj-lt"/>
              </a:rPr>
              <a:t>Turistici</a:t>
            </a:r>
            <a:endParaRPr lang="it-IT" sz="1600" dirty="0" smtClean="0">
              <a:latin typeface="+mj-lt"/>
            </a:endParaRPr>
          </a:p>
          <a:p>
            <a:pPr algn="ctr"/>
            <a:r>
              <a:rPr lang="it-IT" sz="1600" dirty="0" smtClean="0">
                <a:latin typeface="+mj-lt"/>
              </a:rPr>
              <a:t>di Liguria, Abruzzo, Toscana e Veneto</a:t>
            </a:r>
            <a:endParaRPr lang="it-IT" sz="1600" dirty="0">
              <a:latin typeface="+mj-lt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6786578" y="1357304"/>
            <a:ext cx="2098651" cy="584775"/>
          </a:xfrm>
          <a:prstGeom prst="rect">
            <a:avLst/>
          </a:prstGeom>
          <a:noFill/>
          <a:ln w="38100" cap="rnd">
            <a:gradFill flip="none" rotWithShape="1">
              <a:gsLst>
                <a:gs pos="0">
                  <a:srgbClr val="53A9DD"/>
                </a:gs>
                <a:gs pos="100000">
                  <a:schemeClr val="bg1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21 studenti</a:t>
            </a:r>
          </a:p>
          <a:p>
            <a:pPr algn="ctr"/>
            <a:r>
              <a:rPr lang="it-IT" sz="1600" dirty="0" smtClean="0">
                <a:latin typeface="+mj-lt"/>
              </a:rPr>
              <a:t>da Lituania e Francia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500034" y="4071948"/>
            <a:ext cx="4273799" cy="830997"/>
          </a:xfrm>
          <a:prstGeom prst="rect">
            <a:avLst/>
          </a:prstGeom>
          <a:noFill/>
          <a:ln w="38100" cap="rnd">
            <a:gradFill flip="none" rotWithShape="1">
              <a:gsLst>
                <a:gs pos="0">
                  <a:srgbClr val="53A9DD"/>
                </a:gs>
                <a:gs pos="100000">
                  <a:schemeClr val="bg1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23 </a:t>
            </a:r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tutor</a:t>
            </a:r>
          </a:p>
          <a:p>
            <a:pPr algn="ctr"/>
            <a:r>
              <a:rPr lang="it-IT" sz="1600" dirty="0">
                <a:latin typeface="+mj-lt"/>
              </a:rPr>
              <a:t>d</a:t>
            </a:r>
            <a:r>
              <a:rPr lang="it-IT" sz="1600" dirty="0" smtClean="0">
                <a:latin typeface="+mj-lt"/>
              </a:rPr>
              <a:t>ell’ITS Accademia della Marina Mercantile e</a:t>
            </a:r>
          </a:p>
          <a:p>
            <a:pPr algn="ctr"/>
            <a:r>
              <a:rPr lang="it-IT" sz="1600" dirty="0">
                <a:latin typeface="+mj-lt"/>
              </a:rPr>
              <a:t>d</a:t>
            </a:r>
            <a:r>
              <a:rPr lang="it-IT" sz="1600" dirty="0" smtClean="0">
                <a:latin typeface="+mj-lt"/>
              </a:rPr>
              <a:t>ell’Istituto Nautico S. Giorgio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7858148" y="2857502"/>
            <a:ext cx="1107996" cy="1323439"/>
          </a:xfrm>
          <a:prstGeom prst="rect">
            <a:avLst/>
          </a:prstGeom>
          <a:noFill/>
          <a:ln w="38100" cap="rnd">
            <a:gradFill flip="none" rotWithShape="1">
              <a:gsLst>
                <a:gs pos="0">
                  <a:srgbClr val="53A9DD"/>
                </a:gs>
                <a:gs pos="100000">
                  <a:schemeClr val="bg1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Laboratori</a:t>
            </a:r>
            <a:endParaRPr lang="it-IT" sz="1600" b="0" cap="none" spc="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1600" dirty="0" smtClean="0"/>
              <a:t>Macchine</a:t>
            </a:r>
            <a:endParaRPr lang="it-IT" sz="1600" dirty="0" smtClean="0"/>
          </a:p>
          <a:p>
            <a:pPr algn="ctr"/>
            <a:r>
              <a:rPr lang="it-IT" sz="1600" dirty="0" smtClean="0"/>
              <a:t>Coperta</a:t>
            </a:r>
          </a:p>
          <a:p>
            <a:pPr algn="ctr"/>
            <a:r>
              <a:rPr lang="it-IT" sz="1600" dirty="0" err="1" smtClean="0"/>
              <a:t>Hotellerie</a:t>
            </a:r>
            <a:endParaRPr lang="it-IT" sz="1600" dirty="0" smtClean="0"/>
          </a:p>
          <a:p>
            <a:pPr algn="ctr"/>
            <a:r>
              <a:rPr lang="it-IT" sz="1600" dirty="0" smtClean="0"/>
              <a:t>Turismo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714348" y="3071816"/>
            <a:ext cx="3387466" cy="584775"/>
          </a:xfrm>
          <a:prstGeom prst="rect">
            <a:avLst/>
          </a:prstGeom>
          <a:noFill/>
          <a:ln w="38100" cap="rnd">
            <a:gradFill flip="none" rotWithShape="1">
              <a:gsLst>
                <a:gs pos="0">
                  <a:srgbClr val="53A9DD"/>
                </a:gs>
                <a:gs pos="100000">
                  <a:schemeClr val="bg1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30 ore</a:t>
            </a:r>
          </a:p>
          <a:p>
            <a:pPr algn="ctr"/>
            <a:r>
              <a:rPr lang="it-IT" sz="1600" dirty="0">
                <a:latin typeface="+mj-lt"/>
              </a:rPr>
              <a:t>d</a:t>
            </a:r>
            <a:r>
              <a:rPr lang="it-IT" sz="1600" dirty="0" smtClean="0">
                <a:latin typeface="+mj-lt"/>
              </a:rPr>
              <a:t>i alternanza scuola-lavoro a bordo</a:t>
            </a:r>
          </a:p>
        </p:txBody>
      </p:sp>
    </p:spTree>
    <p:extLst>
      <p:ext uri="{BB962C8B-B14F-4D97-AF65-F5344CB8AC3E}">
        <p14:creationId xmlns="" xmlns:p14="http://schemas.microsoft.com/office/powerpoint/2010/main" val="1327730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628</Words>
  <Application>Microsoft Macintosh PowerPoint</Application>
  <PresentationFormat>Presentazione su schermo (16:9)</PresentationFormat>
  <Paragraphs>139</Paragraphs>
  <Slides>25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Genova, Porto Antico 13-14-15 Novembre 2018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b.ditommaso</dc:creator>
  <cp:lastModifiedBy>Admin</cp:lastModifiedBy>
  <cp:revision>90</cp:revision>
  <cp:lastPrinted>2018-05-07T07:34:27Z</cp:lastPrinted>
  <dcterms:modified xsi:type="dcterms:W3CDTF">2018-05-21T17:03:19Z</dcterms:modified>
</cp:coreProperties>
</file>